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98" r:id="rId2"/>
    <p:sldId id="299" r:id="rId3"/>
    <p:sldId id="300"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07" r:id="rId34"/>
    <p:sldId id="289" r:id="rId35"/>
    <p:sldId id="290" r:id="rId36"/>
    <p:sldId id="291" r:id="rId37"/>
    <p:sldId id="292" r:id="rId38"/>
    <p:sldId id="293" r:id="rId39"/>
    <p:sldId id="294" r:id="rId40"/>
    <p:sldId id="309" r:id="rId41"/>
    <p:sldId id="301" r:id="rId42"/>
    <p:sldId id="310" r:id="rId43"/>
    <p:sldId id="311" r:id="rId44"/>
    <p:sldId id="302" r:id="rId45"/>
    <p:sldId id="303"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lvl9pPr>
  </p:defaultTextStyle>
  <p:extLst>
    <p:ext uri="{EFAFB233-063F-42B5-8137-9DF3F51BA10A}">
      <p15:sldGuideLst xmlns:p15="http://schemas.microsoft.com/office/powerpoint/2012/main">
        <p15:guide id="1" orient="horz" pos="4272" userDrawn="1">
          <p15:clr>
            <a:srgbClr val="A4A3A4"/>
          </p15:clr>
        </p15:guide>
        <p15:guide id="2" pos="77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Gill Sans"/>
          <a:ea typeface="Gill Sans"/>
          <a:cs typeface="Gill Sans"/>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Gill Sans Light"/>
          <a:ea typeface="Gill Sans Light"/>
          <a:cs typeface="Gill Sans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Gill Sans"/>
          <a:ea typeface="Gill Sans"/>
          <a:cs typeface="Gill Sans"/>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Gill Sans"/>
          <a:ea typeface="Gill Sans"/>
          <a:cs typeface="Gill Sans"/>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Gill Sans"/>
          <a:ea typeface="Gill Sans"/>
          <a:cs typeface="Gill Sans"/>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2"/>
    <p:restoredTop sz="50236"/>
  </p:normalViewPr>
  <p:slideViewPr>
    <p:cSldViewPr snapToGrid="0" snapToObjects="1" showGuides="1">
      <p:cViewPr>
        <p:scale>
          <a:sx n="32" d="100"/>
          <a:sy n="32" d="100"/>
        </p:scale>
        <p:origin x="736" y="144"/>
      </p:cViewPr>
      <p:guideLst>
        <p:guide orient="horz" pos="4272"/>
        <p:guide pos="7704"/>
      </p:guideLst>
    </p:cSldViewPr>
  </p:slideViewPr>
  <p:notesTextViewPr>
    <p:cViewPr>
      <p:scale>
        <a:sx n="235" d="100"/>
        <a:sy n="235" d="100"/>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rial" panose="020B0604020202020204" pitchFamily="34" charset="0"/>
        <a:ea typeface="Arial" panose="020B0604020202020204" pitchFamily="34" charset="0"/>
        <a:cs typeface="Arial" panose="020B0604020202020204" pitchFamily="34" charset="0"/>
        <a:sym typeface="Gill Sans"/>
      </a:defRPr>
    </a:lvl1pPr>
    <a:lvl2pPr indent="228600" defTabSz="457200" latinLnBrk="0">
      <a:lnSpc>
        <a:spcPct val="117999"/>
      </a:lnSpc>
      <a:defRPr sz="2200">
        <a:latin typeface="Gill Sans"/>
        <a:ea typeface="Gill Sans"/>
        <a:cs typeface="Gill Sans"/>
        <a:sym typeface="Gill Sans"/>
      </a:defRPr>
    </a:lvl2pPr>
    <a:lvl3pPr indent="457200" defTabSz="457200" latinLnBrk="0">
      <a:lnSpc>
        <a:spcPct val="117999"/>
      </a:lnSpc>
      <a:defRPr sz="2200">
        <a:latin typeface="Gill Sans"/>
        <a:ea typeface="Gill Sans"/>
        <a:cs typeface="Gill Sans"/>
        <a:sym typeface="Gill Sans"/>
      </a:defRPr>
    </a:lvl3pPr>
    <a:lvl4pPr indent="685800" defTabSz="457200" latinLnBrk="0">
      <a:lnSpc>
        <a:spcPct val="117999"/>
      </a:lnSpc>
      <a:defRPr sz="2200">
        <a:latin typeface="Gill Sans"/>
        <a:ea typeface="Gill Sans"/>
        <a:cs typeface="Gill Sans"/>
        <a:sym typeface="Gill Sans"/>
      </a:defRPr>
    </a:lvl4pPr>
    <a:lvl5pPr indent="914400" defTabSz="457200" latinLnBrk="0">
      <a:lnSpc>
        <a:spcPct val="117999"/>
      </a:lnSpc>
      <a:defRPr sz="2200">
        <a:latin typeface="Gill Sans"/>
        <a:ea typeface="Gill Sans"/>
        <a:cs typeface="Gill Sans"/>
        <a:sym typeface="Gill Sans"/>
      </a:defRPr>
    </a:lvl5pPr>
    <a:lvl6pPr indent="1143000" defTabSz="457200" latinLnBrk="0">
      <a:lnSpc>
        <a:spcPct val="117999"/>
      </a:lnSpc>
      <a:defRPr sz="2200">
        <a:latin typeface="Gill Sans"/>
        <a:ea typeface="Gill Sans"/>
        <a:cs typeface="Gill Sans"/>
        <a:sym typeface="Gill Sans"/>
      </a:defRPr>
    </a:lvl6pPr>
    <a:lvl7pPr indent="1371600" defTabSz="457200" latinLnBrk="0">
      <a:lnSpc>
        <a:spcPct val="117999"/>
      </a:lnSpc>
      <a:defRPr sz="2200">
        <a:latin typeface="Gill Sans"/>
        <a:ea typeface="Gill Sans"/>
        <a:cs typeface="Gill Sans"/>
        <a:sym typeface="Gill Sans"/>
      </a:defRPr>
    </a:lvl7pPr>
    <a:lvl8pPr indent="1600200" defTabSz="457200" latinLnBrk="0">
      <a:lnSpc>
        <a:spcPct val="117999"/>
      </a:lnSpc>
      <a:defRPr sz="2200">
        <a:latin typeface="Gill Sans"/>
        <a:ea typeface="Gill Sans"/>
        <a:cs typeface="Gill Sans"/>
        <a:sym typeface="Gill Sans"/>
      </a:defRPr>
    </a:lvl8pPr>
    <a:lvl9pPr indent="1828800" defTabSz="457200" latinLnBrk="0">
      <a:lnSpc>
        <a:spcPct val="117999"/>
      </a:lnSpc>
      <a:defRPr sz="2200">
        <a:latin typeface="Gill Sans"/>
        <a:ea typeface="Gill Sans"/>
        <a:cs typeface="Gill Sans"/>
        <a:sym typeface="Gill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1. 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 निपटने के लिए कार्यकर्ता क्या भूमिका निभायेगी। 2. ऐसी कौन सी जानकारियां समुदाय को चाहिए जिससे कि समुदाय खुद को सुरक्षित रख सके और ग्राम स्तरीय कार्यकर्ता यह जानकारी उनको कैसे देती है। 3. सामुदायिक निगरानी क्या है और सामुदायिक निगरानी कैसे करें, कौन ऐसा व्यक्ति है जिसमें लक्षण दिखते हैं और वह कौन सा व्यक्ति है जो संक्रमित होता है लेकिन उसमें संक्रमण के लक्षण दिखाई नहीं देते हैं। 4. बहिष्कार क्या है, यहां बहिष्कार क्यों है और कैसे मदद करें। 5. घर में अलग-थलग होने वाले/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Home Quarantine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व्यक्ति की मदद कैसे करें, परिवार के सदस्यों को क्या देखभाल करना चाहिए। 6. </a:t>
            </a:r>
            <a:r>
              <a:rPr lang="hi-IN" sz="2200" b="0" i="0">
                <a:effectLst/>
                <a:latin typeface="Arial" panose="020B0604020202020204" pitchFamily="34" charset="0"/>
                <a:ea typeface="Arial" panose="020B0604020202020204" pitchFamily="34" charset="0"/>
                <a:cs typeface="Arial" panose="020B0604020202020204" pitchFamily="34" charset="0"/>
                <a:sym typeface="Gill Sans"/>
              </a:rPr>
              <a:t>कार्यकर्ता की व्यक्तिगत सुरक्षा.</a:t>
            </a: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199900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इस स्लाइड पर दो सरल परिभाषाऐं हैं, हालांकि यहां आपको वे बहुत जटिल लग सकतीं हैं। यह स्लाइड बताती है कि संदिग्ध कौन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याद रखें कि निम्नलिखित में 5 में से किसी होने पर व्यक्ति संदिग्ध होता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1.         किसी प्रकार का बुखार, खांसी या सांस लेने में परेशानी।</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2.         पिछले 14 दिनों में किसी ऐसे स्थान या क्षेत्र की यात्रा की हो जहां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प्रकोप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3.         यदि व्यक्ति किसी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संक्रमित व्यक्ति के करीबी सम्पर्क में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4.         एक व्यक्ति जिसकी जांच की रिपोर्ट नहीं आयी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5.         एक व्यक्ति जिसे लक्षण नहीं हों लेकिन प्रयोगशाला रिपोर्ट में पॉजिटिव पाया गया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अब, एक सम्पर्क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1.         कोई व्यक्ति जो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पॉजिटिव हो सकने वाले व्यक्ति की सीधे देखभाल कर रहा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2.         कोई व्यक्ति जो ऐसे व्यक्ति के साथ रह रहा हो जिसकी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जांच रिपोर्ट पॉजिटिव आयी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3.         कोई व्यक्ति जिसने किसी ऐसे व्यक्ति के निकट 6 घंटे से अधिक बैठकर यात्रा की हो जो बाद में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पॉजिटिव पाया गया।</a:t>
            </a:r>
          </a:p>
          <a:p>
            <a:endParaRPr lang="hi-IN" sz="2200" b="0" i="0" dirty="0">
              <a:effectLst/>
              <a:latin typeface="Arial" panose="020B0604020202020204" pitchFamily="34" charset="0"/>
              <a:ea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83258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सम्पर्कों के प्रकारः सम्पर्कों को दो भागों में बांटा गया है, जिनको अधिक जोखिम है और जिनको कम जोखिम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अधिक जोखिम वाले वे लोग हैं जो सीधे मरीज़ के सम्पर्क में हैं या मरीज़ के शरीर के किसी तरल के सम्पर्क में आये हों, घर में अलग-थलग होने/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home quarantine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दौरान उसकी देखभाल कर रहा हो, मरीज़ के साथ यात्रा की हो, मरीज़ के साथ एक ही कमरे/घर में रहा हो और घर के बर्तन आदि साझा किये हों।  </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कम जोखिम वाला सम्पर्क वह व्यक्ति है जो एक ही स्थान पर रहा हो लेकिन 1 मीटर से अधिक की दूरी पर ठीक तरह से। किसी ऐसे व्यक्ति के साथ एक ही बस या रेल या हवाई जहाज में में यात्रा की हो जिसकी रिपोर्ट जांच में पॉजिटिव आयी हो।</a:t>
            </a:r>
          </a:p>
          <a:p>
            <a:endParaRPr lang="en-US" dirty="0"/>
          </a:p>
        </p:txBody>
      </p:sp>
    </p:spTree>
    <p:extLst>
      <p:ext uri="{BB962C8B-B14F-4D97-AF65-F5344CB8AC3E}">
        <p14:creationId xmlns:p14="http://schemas.microsoft.com/office/powerpoint/2010/main" val="311646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यह स्लाइड आपको निगरानी करने की सरल प्रक्रिया बताती है। आपको अपने सुपरवाइज़र द्वारा निगरानी फॉर्मेट दिया जायेगा और वह क्षेत्र बताया जायेगा जहां आपको निगरानी करना है। आपको घरों का दौरा करके यह फॉर्मेट भरना होगा। अपना परिचय दें, आने का उद्देश्य बतायें और उसके बाद आप फॉर्मेट में दिये गये प्रश्न पूछें।</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जब आप फॉर्मेट भर रहे हों तो आपको निम्नलिखित बातों का ध्यान रखना ज़रूरी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1.         संचारः हमे अपना परिचय दें और आने का उद्देश्य बतायें, उनके प्रश्नों के उत्तर देने के लिए तैयार रहें।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2.         तैयारीः अपना खुद का पेन, लिखने के लिए पैड, किताबें साथ लेकर जायें। सेनीटाइज़र और मास्क भी लेकर चलें। निगरानी कार्य करते समय हमेशा मास्क पहनें। लगे हुए ’’मास्क को हटाना और अपनी गर्दन पर लटकाना और फिर से इसे वापस लगाना’’ यह न करें। मास्क को बार-बार न छुऐं।</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3.         हम किससे जानकारी लेंगे? ऐसे लोगों से जिनकी पहचान सम्पर्क के रूप में की गई हो। हमें बुखार, खांसी, सांस लेने में परेशानी पर कम से कम 28 दिन तक उनकी निगरानी करनी ज़रूरी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4.         घर में अलग-थलग रहने/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Home Quarantine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बारे में और अलग-थलग रहने/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Home Quarantine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दौरान क्या देखभाल जरूरी है इस बारे में सम्पर्क को जानकारी देनी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5.         हमें सम्पर्क से उसके सम्पर्क में आने वाले व्यक्तियों (लोग जिससे जो पिछले 28 दिनों में सम्पर्क में आये हैं) का विवरण लेना भी बहुत ज़रूरी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6.         फार्मेट पर सभी जानकारियां साफ-साफ लिखें। काम को बाद में करने के लिए नहीं छोड़ें क्योंकि सम्पर्कों का पता लगाने के लिए आपको नाम, पते और फोन नम्बर की आवश्यकता होगी।</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7.         अपनी दूरी उस व्यक्ति से कम से कम 1 मीटर की बनाना सुनिश्चित करें जिसका आप इंटरव्यू ले रहे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8.         भीड़ भाड़ वाले कमरे में न बैठें, यदि सम्भव है तो खुले में बैठें।</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9.         अपने हाथों को साबुन और पानी से 40 मिनट धोकर या 70 प्रतिशत हाथ सेनीटाइज़र से किटाणुरहित करना सुनिश्चित करें।</a:t>
            </a:r>
          </a:p>
          <a:p>
            <a:pPr marL="0" indent="0">
              <a:buNone/>
            </a:pPr>
            <a:endParaRPr lang="hi-IN" dirty="0"/>
          </a:p>
        </p:txBody>
      </p:sp>
    </p:spTree>
    <p:extLst>
      <p:ext uri="{BB962C8B-B14F-4D97-AF65-F5344CB8AC3E}">
        <p14:creationId xmlns:p14="http://schemas.microsoft.com/office/powerpoint/2010/main" val="311139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सम्पर्क दो प्रकार के होंगेः</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1. जिनमें कोई बुखार, खांसी, या सांस लेने में परेशानी का कोई लक्षण दिखाई नहीं देता है। आपको इस व्यक्ति और इसके देखभालकर्ता दोनों को घर पर अलग-थलग रहने, खुद को दूसरों से दूर रखने और सक्रिय निगरानी की सलाह देनी होगी।</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2. ऐसे मामले में जब सम्पर्क में बुखार, खांसी और सांस लेने में परेशानी के लक्षण दिखाई देते हैं तब यह सलाह दें किः (क) तुरन्त अलग-थलग/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isolation,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ख) मास्क लगायें और (ग) करीबी स्वास्थ्य सुविधा में सम्पर्क करें और रिपोर्ट करें।</a:t>
            </a:r>
          </a:p>
          <a:p>
            <a:pPr marL="0" marR="0" lvl="0" indent="0" defTabSz="457200" eaLnBrk="1" fontAlgn="auto" latinLnBrk="0" hangingPunct="1">
              <a:lnSpc>
                <a:spcPct val="117999"/>
              </a:lnSpc>
              <a:spcBef>
                <a:spcPts val="0"/>
              </a:spcBef>
              <a:spcAft>
                <a:spcPts val="0"/>
              </a:spcAft>
              <a:buClrTx/>
              <a:buSzTx/>
              <a:buFontTx/>
              <a:buNone/>
              <a:tabLst/>
              <a:defRPr/>
            </a:pPr>
            <a:endParaRPr kumimoji="0" lang="hi-IN" sz="22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2297127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9088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6395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516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4511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3340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977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807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9682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427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383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297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हम इन विषयों पर पहले ही चर्चा कर चुके हैं। आइये हम उन मुख्य बिन्दुओं को याद करें जो हमने इनमें से प्रत्येक विषय में सीखे हैं। अपनी पॉकेट बुक में देखें कि वे कौन से 5 बिन्दु हैं जो आपको इनमें से प्रत्येक में याद रखने होंगे। सोशल डिस्टेन्सिंग के समय में एक कार्यकर्ता द्वारा समुदाय तक संदेश पहुंचाने के लिए उचित  तरीकों का उपयोग किया जाना चाहिए। कुछ संदेश समुदाय में निगरानी करने के दौरान परिवारों को दिए जा सकते हैं, वाट्सएप के माध्यम से या छोटे वीडियो/मोबीसोड्स शेयर करके भी समुदाय के सदस्यों एवं मुख्य समूहों को संदेश दिये जा सकते हैं, जहां लोगों को आवश्यक सेवाऐं लेने के लिए जाने की अनुमति है जैसे किराने, दूध एवं दवा की दुकानों पर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IEC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सामग्री दिखाकर संदेश दिये जा सकते हैं। कचरा लेने आने वाली गाड़ी, एम्बुलेन्स या अन्य जो तालाबन्दी/सोशल डिस्टेंसिंग के समय चालू हो का उपयोग माइक प्रचार करने के लिए किया जा सकता है। पुलिस की गाड़ी द्वारा माइक के माध्यम से संदेश देने के लिए सम्बन्धित अधिकारी से अनुरोध किया जा सकता है।</a:t>
            </a:r>
            <a:endParaRPr lang="en-US" dirty="0"/>
          </a:p>
        </p:txBody>
      </p:sp>
    </p:spTree>
    <p:extLst>
      <p:ext uri="{BB962C8B-B14F-4D97-AF65-F5344CB8AC3E}">
        <p14:creationId xmlns:p14="http://schemas.microsoft.com/office/powerpoint/2010/main" val="120693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252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8389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1221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52529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679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बीमारी का नाम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है। कोरोनावायरस बीमारी का पता 2019 में लगा। यह बीमारी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SARS-CoV-2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नामक वायरस के कारण होती है।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SARS-CoV-2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पूरा नाम है गंभीर तीव्र श्वसन सम्बन्धी सिन्ड्रोम कोरोनावायरस-2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SARS-CoV-2, Severe  (because it is serious) Acute Respiratory Syndrome –Coronavirus (the name of the family of viruses)-2}।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कोरोनावायरसों के कारण कोरोनावायरस बीमारी-2019 के समान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SARS, HINI9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स्वाइन फ्लू), आम जुकाम और इंफ्लूएंज़ा जैसी बीमारियां होतीं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बुखार, खांसी और सांस लेने में परेशानी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के लक्षण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यदि किसी व्यक्ति को ये लक्षण दिखाई दें तो व्यक्ति को तुरन्त सरकारी हेल्पलाइन नम्बर पर कॉल करना चाहिए। हेल्पलाइन नम्बर इस स्लाइड पर दिया गया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यदि आप यह जानते हैं कि जिस व्यक्ति के साथ आप संपर्क में थे उस व्यक्ति को </a:t>
            </a:r>
            <a:r>
              <a:rPr lang="en-IN" sz="2200" b="0" i="0" dirty="0">
                <a:effectLst/>
                <a:latin typeface="Arial" panose="020B0604020202020204" pitchFamily="34" charset="0"/>
                <a:ea typeface="Arial" panose="020B0604020202020204" pitchFamily="34" charset="0"/>
                <a:cs typeface="Arial" panose="020B0604020202020204" pitchFamily="34" charset="0"/>
                <a:sym typeface="Gill Sans"/>
              </a:rPr>
              <a:t>COVID-19 </a:t>
            </a: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पॉजिटिव पाया गया है तो आपको तुरन्त हेल्पलाइन नम्बरों पर सम्पर्क करना चाहिए।</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17091597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8200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इस सत्र में हम शहरी क्षेत्रों में उपयोग की जा सकने वाले सामुदायिक सहयोग व्यवहारों के बारे में बात करेंगे। शहरी क्षेत्रों में विभिन्न चुनौतियां होंगी जिनसे हमें निपटना होगा।</a:t>
            </a:r>
            <a:endParaRPr lang="en-US" dirty="0"/>
          </a:p>
        </p:txBody>
      </p:sp>
    </p:spTree>
    <p:extLst>
      <p:ext uri="{BB962C8B-B14F-4D97-AF65-F5344CB8AC3E}">
        <p14:creationId xmlns:p14="http://schemas.microsoft.com/office/powerpoint/2010/main" val="677086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87974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85769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4704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2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एक व्यक्ति से दूसरे व्यक्ति में संक्रमण कैसे फैलता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वायरस संक्रमित व्यक्ति की सांस की बूंदों के माध्यम से फैलता है। जब एक संक्रमित व्यक्ति अपना मुंह/नाक हाथ से ढंक कर खांसता/छींकता है तो उसके हाथ पर बूंदें (जिनमें वायरस होता है) लग जातीं हैं और यदि संक्रमित व्यक्ति अपना मुंह/नाक ढ़के बिना ही व्यक्ति खांसता या छींकता है तो बूंदें (जिनमें वायरस होता है) सतहों पर लग जाती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दूषित हाथ/सतहों से वायरस असंक्रमित व्यक्ति के हाथ पर लग जाता है और जब वह व्यक्ति अपने हाथों को नाक, आंखों या मुंह पर लगाता है तो वायरस अन्दर चला जाता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हमें यह जानकारी नहीं है कि यह वायरस शरीर से बाहर आने के बाद कितने समय तक जीवित रहता है। लेकिन हाथ साफ रखकर और अपने हाथों को अपने चेहरे पर न लगाना संक्रमण से बचाव का बहुत महत्वपूर्ण तरीका है। हम इसके बारे में सीखने जा रहे हैं।</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3955133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पिछली स्लाइड में हमने वायरस के एक व्यक्ति से दूसरे व्यक्ति में पहुंचने के बारे में बात की। आइये हम देखते हैं कि हम इस वायरस के फैलने को रोकने के लिए हम क्या कर सकते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1. साबुन और पानी से हाथ धोने से वायरस मर जायेगा। इसी प्रकार 70 प्रतिशत एल्कोहल आधारित सेनीटाइज़र से साफ करने पर भी वायरस मर जायेगा। हमें साबुन और पानी से 40 सेकण्ड तक हाथ धोना ज़रूरी है क्योंकि वायरस के सेल की दीवार को घिसने में इतना समय लगता है। इसी तरह एल्कोहल से भी। यदि आप अपने हाथ नहीं घिसते हैं, तो वायरस का सेल नहीं घिसता है और वायरस को कोई नुकसान नहीं पहुंचता है।</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2. जैसा कि हमने पहले बात की थी कि किसी संक्रमित व्यक्ति से हाथ मिलाने पर या सतहों से भी बूंदें हमारे हाथ पर लग सकतीं हैं क्योंकि उनमें वायरस हो सकता है। इसलिए हमें इस स्वच्छता व्यवहार को अपनाने की ज़रूरत है।</a:t>
            </a:r>
          </a:p>
          <a:p>
            <a:pPr marL="0" marR="0" lvl="0" indent="0" defTabSz="457200" eaLnBrk="1" fontAlgn="auto" latinLnBrk="0" hangingPunct="1">
              <a:lnSpc>
                <a:spcPct val="117999"/>
              </a:lnSpc>
              <a:spcBef>
                <a:spcPts val="0"/>
              </a:spcBef>
              <a:spcAft>
                <a:spcPts val="0"/>
              </a:spcAft>
              <a:buClrTx/>
              <a:buSzTx/>
              <a:buFontTx/>
              <a:buNone/>
              <a:tabLst/>
              <a:defRPr/>
            </a:pP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334664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और क्योंकि हम नहीं चाहते हैं कि संक्रमित बूंदें हवा में बाहर फैलें और लोगों को संक्रमित करें, इसके लिए हमें हमेशा श्वसन स्वच्छता बनाए रखनी होगी।</a:t>
            </a:r>
          </a:p>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खांसते और छींकते समय साड़ी के पल्लू या गमछे का प्रयोग ढ़कने के लिए कभी नहीं करें क्यों हो सकता है कि बाद में आप उससे अपने हाथ पोंछ लें और फिर किटाणु आपके हाथ से अपकी नाक, मुंह या आंखों में पहुंच जायेंगे।</a:t>
            </a:r>
          </a:p>
        </p:txBody>
      </p:sp>
    </p:spTree>
    <p:extLst>
      <p:ext uri="{BB962C8B-B14F-4D97-AF65-F5344CB8AC3E}">
        <p14:creationId xmlns:p14="http://schemas.microsoft.com/office/powerpoint/2010/main" val="345176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2954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अन्य लोगों से स्वयं की दूरी बनाना सोशल डिस्टेन्सिंग है। सोशल डिस्टेन्सिंग इसलिए ज़रूरी है ताकि आप संक्रमित बूंदों के संपर्क में न आयें। इसका मतलब यह नहीं है कि आपके पास आने वाला हर व्यक्ति संक्रमित है, लेकिन यह सावधानी बरतना आवश्यक है। सोशल डिस्टेंसिंग का मतलब यह भी है कि आप भीड़-भाड़ वाली जगहों पर जाने से बचें, आप ऐसे कार्यक्रम आयोजित न करें जहां लोगों को एकत्र होना पड़े। ध्यान रखें कि वायरस शरीर के बाहर लम्बे समय तक जीवित नहीं रह सकता है। इसको जीवित रहने और बढ़ने के लिए मानव शरीर की आवश्यकता होती है और यदि ऐसा न हुआ तो वह मर जायेगा। जब लोग भीड़-भाड़ वाली जगह पर होते हैं तो वे एक दूसरे को छूते हैं, वस्तुओं को छूते हैं और यहां तक कि सांस की बूंदों को लेते और छोड़ते हैं- इस प्रकार वायरस एक व्यक्ति से दूसरे व्यक्ति में पहुंच सकता है। इसलिए इस अवधि में मानव से मानव के सम्पर्क में कमी लाना आवश्यक है।</a:t>
            </a:r>
            <a:endParaRPr kumimoji="0" lang="en-US" sz="22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sym typeface="Gill Sans"/>
            </a:endParaRPr>
          </a:p>
        </p:txBody>
      </p:sp>
    </p:spTree>
    <p:extLst>
      <p:ext uri="{BB962C8B-B14F-4D97-AF65-F5344CB8AC3E}">
        <p14:creationId xmlns:p14="http://schemas.microsoft.com/office/powerpoint/2010/main" val="184045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hi-IN" sz="2200" b="0" i="0" dirty="0">
                <a:effectLst/>
                <a:latin typeface="Arial" panose="020B0604020202020204" pitchFamily="34" charset="0"/>
                <a:ea typeface="Arial" panose="020B0604020202020204" pitchFamily="34" charset="0"/>
                <a:cs typeface="Arial" panose="020B0604020202020204" pitchFamily="34" charset="0"/>
                <a:sym typeface="Gill Sans"/>
              </a:rPr>
              <a:t>हालांकि संक्रमण किसी को भी हो सकता है, बुजु़र्गों या ऐसे लोगों जिनको पहले से कोई बीमारी हो उनमें यह संक्रमण गंभीर हो जाता है। ऐसा इसलिए होता है क्योंकि ऐसे लोगों की रोग प्रतिरोधक क्षमता कमज़ोर होती है और जब बीमारी पैदा करने वाले वायरस द्वारा हमला किया जाता है तो यह शरीर की रक्षा नहीं कर पाती है। अब आप उन टीकों का महत्व समझेंगे जो हमारे शरीर को वायरस और बैक्टीरिया से होने वाले हमलों के लिए तैयार करते हैं।</a:t>
            </a:r>
            <a:endParaRPr lang="hi-IN" dirty="0"/>
          </a:p>
        </p:txBody>
      </p:sp>
    </p:spTree>
    <p:extLst>
      <p:ext uri="{BB962C8B-B14F-4D97-AF65-F5344CB8AC3E}">
        <p14:creationId xmlns:p14="http://schemas.microsoft.com/office/powerpoint/2010/main" val="3712466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335845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b="1" i="0">
                <a:latin typeface="Arial" panose="020B0604020202020204" pitchFamily="34" charset="0"/>
                <a:cs typeface="Arial" panose="020B0604020202020204" pitchFamily="34" charset="0"/>
              </a:defRPr>
            </a:lvl1pPr>
          </a:lstStyle>
          <a:p>
            <a:r>
              <a:rPr dirty="0"/>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lvl1pPr>
              <a:defRPr b="1" i="0">
                <a:latin typeface="Arial" panose="020B0604020202020204" pitchFamily="34" charset="0"/>
                <a:cs typeface="Arial" panose="020B0604020202020204" pitchFamily="34" charset="0"/>
              </a:defRPr>
            </a:lvl1pPr>
          </a:lstStyle>
          <a:p>
            <a:r>
              <a:rPr dirty="0"/>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4200"/>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69072"/>
            <a:ext cx="19621500" cy="841256"/>
          </a:xfrm>
          <a:prstGeom prst="rect">
            <a:avLst/>
          </a:prstGeom>
        </p:spPr>
        <p:txBody>
          <a:bodyPr>
            <a:spAutoFit/>
          </a:bodyPr>
          <a:lstStyle>
            <a:lvl1pPr marL="0" indent="0" algn="ctr">
              <a:spcBef>
                <a:spcPts val="0"/>
              </a:spcBef>
              <a:buSzTx/>
              <a:buNone/>
              <a:defRPr sz="4800" b="1" i="0">
                <a:latin typeface="Arial" panose="020B0604020202020204" pitchFamily="34" charset="0"/>
                <a:ea typeface="+mn-ea"/>
                <a:cs typeface="Arial" panose="020B0604020202020204" pitchFamily="34" charset="0"/>
                <a:sym typeface="Gill Sans SemiBold"/>
              </a:defRPr>
            </a:lvl1pPr>
          </a:lstStyle>
          <a:p>
            <a:r>
              <a:rPr dirty="0"/>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980465" y="13081000"/>
            <a:ext cx="410369" cy="471924"/>
          </a:xfrm>
          <a:prstGeom prst="rect">
            <a:avLst/>
          </a:prstGeom>
          <a:ln w="12700">
            <a:miter lim="400000"/>
          </a:ln>
        </p:spPr>
        <p:txBody>
          <a:bodyPr wrap="none" lIns="50800" tIns="50800" rIns="50800" bIns="50800">
            <a:spAutoFit/>
          </a:bodyPr>
          <a:lstStyle>
            <a:lvl1pPr>
              <a:defRPr sz="2400" b="0" i="0">
                <a:latin typeface="Arial Narrow" panose="020B0604020202020204" pitchFamily="34" charset="0"/>
                <a:ea typeface="Arial Narrow" panose="020B0604020202020204" pitchFamily="34" charset="0"/>
                <a:cs typeface="Arial Narrow" panose="020B0604020202020204" pitchFamily="34" charset="0"/>
                <a:sym typeface="Gill Sans Light"/>
              </a:defRPr>
            </a:lvl1pPr>
          </a:lstStyle>
          <a:p>
            <a:fld id="{86CB4B4D-7CA3-9044-876B-883B54F8677D}"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1" i="0" u="none" strike="noStrike" cap="none" spc="0" baseline="0">
          <a:solidFill>
            <a:srgbClr val="000000"/>
          </a:solidFill>
          <a:uFillTx/>
          <a:latin typeface="Arial" panose="020B0604020202020204" pitchFamily="34" charset="0"/>
          <a:ea typeface="+mn-ea"/>
          <a:cs typeface="Arial" panose="020B0604020202020204" pitchFamily="34" charset="0"/>
          <a:sym typeface="Gill Sans SemiBold"/>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Gill Sans SemiBold"/>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Gill Sans"/>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png"/><Relationship Id="rId7"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11.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png"/><Relationship Id="rId7"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0.png"/><Relationship Id="rId4" Type="http://schemas.openxmlformats.org/officeDocument/2006/relationships/image" Target="../media/image7.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8.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67.png"/><Relationship Id="rId5"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69.png"/><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png"/><Relationship Id="rId7"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73.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png"/><Relationship Id="rId7" Type="http://schemas.openxmlformats.org/officeDocument/2006/relationships/image" Target="../media/image74.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77.png"/><Relationship Id="rId4" Type="http://schemas.openxmlformats.org/officeDocument/2006/relationships/image" Target="../media/image7.png"/><Relationship Id="rId9" Type="http://schemas.openxmlformats.org/officeDocument/2006/relationships/image" Target="../media/image76.png"/></Relationships>
</file>

<file path=ppt/slides/_rels/slide3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6.png"/><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0.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png"/><Relationship Id="rId7"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83.png"/></Relationships>
</file>

<file path=ppt/slides/_rels/slide3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4.png"/><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87.png"/><Relationship Id="rId4" Type="http://schemas.openxmlformats.org/officeDocument/2006/relationships/image" Target="../media/image85.png"/><Relationship Id="rId9" Type="http://schemas.openxmlformats.org/officeDocument/2006/relationships/image" Target="../media/image86.png"/></Relationships>
</file>

<file path=ppt/slides/_rels/slide3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90.png"/><Relationship Id="rId4" Type="http://schemas.openxmlformats.org/officeDocument/2006/relationships/image" Target="../media/image89.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image" Target="../media/image9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3" Type="http://schemas.openxmlformats.org/officeDocument/2006/relationships/image" Target="../media/image101.jpeg"/><Relationship Id="rId18" Type="http://schemas.openxmlformats.org/officeDocument/2006/relationships/image" Target="../media/image106.jpeg"/><Relationship Id="rId26" Type="http://schemas.openxmlformats.org/officeDocument/2006/relationships/image" Target="../media/image114.jpeg"/><Relationship Id="rId39" Type="http://schemas.openxmlformats.org/officeDocument/2006/relationships/image" Target="../media/image127.jpeg"/><Relationship Id="rId21" Type="http://schemas.openxmlformats.org/officeDocument/2006/relationships/image" Target="../media/image109.jpeg"/><Relationship Id="rId34" Type="http://schemas.openxmlformats.org/officeDocument/2006/relationships/image" Target="../media/image122.jpeg"/><Relationship Id="rId7" Type="http://schemas.openxmlformats.org/officeDocument/2006/relationships/image" Target="../media/image95.jpeg"/><Relationship Id="rId12" Type="http://schemas.openxmlformats.org/officeDocument/2006/relationships/image" Target="../media/image100.jpeg"/><Relationship Id="rId17" Type="http://schemas.openxmlformats.org/officeDocument/2006/relationships/image" Target="../media/image105.jpeg"/><Relationship Id="rId25" Type="http://schemas.openxmlformats.org/officeDocument/2006/relationships/image" Target="../media/image113.jpeg"/><Relationship Id="rId33" Type="http://schemas.openxmlformats.org/officeDocument/2006/relationships/image" Target="../media/image121.jpeg"/><Relationship Id="rId38" Type="http://schemas.openxmlformats.org/officeDocument/2006/relationships/image" Target="../media/image126.jpeg"/><Relationship Id="rId2" Type="http://schemas.openxmlformats.org/officeDocument/2006/relationships/audio" Target="../media/audio1.wav"/><Relationship Id="rId16" Type="http://schemas.openxmlformats.org/officeDocument/2006/relationships/image" Target="../media/image104.jpeg"/><Relationship Id="rId20" Type="http://schemas.openxmlformats.org/officeDocument/2006/relationships/image" Target="../media/image108.jpeg"/><Relationship Id="rId29" Type="http://schemas.openxmlformats.org/officeDocument/2006/relationships/image" Target="../media/image117.jpeg"/><Relationship Id="rId1" Type="http://schemas.openxmlformats.org/officeDocument/2006/relationships/slideLayout" Target="../slideLayouts/slideLayout11.xml"/><Relationship Id="rId6" Type="http://schemas.openxmlformats.org/officeDocument/2006/relationships/image" Target="../media/image94.jpeg"/><Relationship Id="rId11" Type="http://schemas.openxmlformats.org/officeDocument/2006/relationships/image" Target="../media/image99.jpeg"/><Relationship Id="rId24" Type="http://schemas.openxmlformats.org/officeDocument/2006/relationships/image" Target="../media/image112.jpeg"/><Relationship Id="rId32" Type="http://schemas.openxmlformats.org/officeDocument/2006/relationships/image" Target="../media/image120.jpeg"/><Relationship Id="rId37" Type="http://schemas.openxmlformats.org/officeDocument/2006/relationships/image" Target="../media/image125.jpeg"/><Relationship Id="rId5" Type="http://schemas.openxmlformats.org/officeDocument/2006/relationships/image" Target="../media/image93.png"/><Relationship Id="rId15" Type="http://schemas.openxmlformats.org/officeDocument/2006/relationships/image" Target="../media/image103.jpeg"/><Relationship Id="rId23" Type="http://schemas.openxmlformats.org/officeDocument/2006/relationships/image" Target="../media/image111.png"/><Relationship Id="rId28" Type="http://schemas.openxmlformats.org/officeDocument/2006/relationships/image" Target="../media/image116.jpeg"/><Relationship Id="rId36" Type="http://schemas.openxmlformats.org/officeDocument/2006/relationships/image" Target="../media/image124.jpeg"/><Relationship Id="rId10" Type="http://schemas.openxmlformats.org/officeDocument/2006/relationships/image" Target="../media/image98.jpeg"/><Relationship Id="rId19" Type="http://schemas.openxmlformats.org/officeDocument/2006/relationships/image" Target="../media/image107.jpeg"/><Relationship Id="rId31" Type="http://schemas.openxmlformats.org/officeDocument/2006/relationships/image" Target="../media/image119.jpeg"/><Relationship Id="rId4" Type="http://schemas.openxmlformats.org/officeDocument/2006/relationships/image" Target="../media/image11.png"/><Relationship Id="rId9" Type="http://schemas.openxmlformats.org/officeDocument/2006/relationships/image" Target="../media/image97.jpeg"/><Relationship Id="rId14" Type="http://schemas.openxmlformats.org/officeDocument/2006/relationships/image" Target="../media/image102.jpeg"/><Relationship Id="rId22" Type="http://schemas.openxmlformats.org/officeDocument/2006/relationships/image" Target="../media/image110.png"/><Relationship Id="rId27" Type="http://schemas.openxmlformats.org/officeDocument/2006/relationships/image" Target="../media/image115.jpeg"/><Relationship Id="rId30" Type="http://schemas.openxmlformats.org/officeDocument/2006/relationships/image" Target="../media/image118.jpeg"/><Relationship Id="rId35" Type="http://schemas.openxmlformats.org/officeDocument/2006/relationships/image" Target="../media/image123.jpeg"/><Relationship Id="rId8" Type="http://schemas.openxmlformats.org/officeDocument/2006/relationships/image" Target="../media/image96.jpeg"/><Relationship Id="rId3"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1.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png"/><Relationship Id="rId7"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6.png"/><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39.png"/><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38.png"/><Relationship Id="rId10" Type="http://schemas.openxmlformats.org/officeDocument/2006/relationships/image" Target="../media/image34.png"/><Relationship Id="rId19" Type="http://schemas.openxmlformats.org/officeDocument/2006/relationships/image" Target="../media/image42.png"/><Relationship Id="rId4" Type="http://schemas.openxmlformats.org/officeDocument/2006/relationships/image" Target="../media/image7.png"/><Relationship Id="rId9" Type="http://schemas.openxmlformats.org/officeDocument/2006/relationships/image" Target="../media/image33.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6.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6DDE11-6868-FD45-AD13-12129101CDF7}"/>
              </a:ext>
            </a:extLst>
          </p:cNvPr>
          <p:cNvGrpSpPr/>
          <p:nvPr/>
        </p:nvGrpSpPr>
        <p:grpSpPr>
          <a:xfrm>
            <a:off x="-25402" y="807"/>
            <a:ext cx="24434804" cy="3279145"/>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id="{9D52309A-0875-9047-8276-453750E821B0}"/>
              </a:ext>
            </a:extLst>
          </p:cNvPr>
          <p:cNvGrpSpPr/>
          <p:nvPr/>
        </p:nvGrpSpPr>
        <p:grpSpPr>
          <a:xfrm>
            <a:off x="960230" y="4988137"/>
            <a:ext cx="5077614" cy="5771726"/>
            <a:chOff x="960230" y="4988137"/>
            <a:chExt cx="5077614" cy="5771726"/>
          </a:xfrm>
        </p:grpSpPr>
        <p:pic>
          <p:nvPicPr>
            <p:cNvPr id="123" name="Image" descr="Image"/>
            <p:cNvPicPr>
              <a:picLocks noChangeAspect="1"/>
            </p:cNvPicPr>
            <p:nvPr/>
          </p:nvPicPr>
          <p:blipFill>
            <a:blip r:embed="rId5"/>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a:stretch>
              <a:fillRect/>
            </a:stretch>
          </p:blipFill>
          <p:spPr>
            <a:xfrm>
              <a:off x="1321423" y="9636003"/>
              <a:ext cx="1151819" cy="1123860"/>
            </a:xfrm>
            <a:prstGeom prst="rect">
              <a:avLst/>
            </a:prstGeom>
            <a:ln w="12700">
              <a:miter lim="400000"/>
            </a:ln>
          </p:spPr>
        </p:pic>
      </p:grpSp>
      <p:grpSp>
        <p:nvGrpSpPr>
          <p:cNvPr id="4" name="Group 3">
            <a:extLst>
              <a:ext uri="{FF2B5EF4-FFF2-40B4-BE49-F238E27FC236}">
                <a16:creationId xmlns:a16="http://schemas.microsoft.com/office/drawing/2014/main" id="{B3CA8337-2164-DF4E-A40F-06997E4BC808}"/>
              </a:ext>
            </a:extLst>
          </p:cNvPr>
          <p:cNvGrpSpPr/>
          <p:nvPr/>
        </p:nvGrpSpPr>
        <p:grpSpPr>
          <a:xfrm>
            <a:off x="7100450" y="5760224"/>
            <a:ext cx="11113642" cy="6225971"/>
            <a:chOff x="6490850" y="5191769"/>
            <a:chExt cx="11113642" cy="6225971"/>
          </a:xfrm>
        </p:grpSpPr>
        <p:pic>
          <p:nvPicPr>
            <p:cNvPr id="125" name="Image" descr="Image"/>
            <p:cNvPicPr>
              <a:picLocks noChangeAspect="1"/>
            </p:cNvPicPr>
            <p:nvPr/>
          </p:nvPicPr>
          <p:blipFill>
            <a:blip r:embed="rId6"/>
            <a:stretch>
              <a:fillRect/>
            </a:stretch>
          </p:blipFill>
          <p:spPr>
            <a:xfrm>
              <a:off x="7367262" y="5191769"/>
              <a:ext cx="1154867" cy="1126834"/>
            </a:xfrm>
            <a:prstGeom prst="rect">
              <a:avLst/>
            </a:prstGeom>
            <a:ln w="12700">
              <a:miter lim="400000"/>
            </a:ln>
          </p:spPr>
        </p:pic>
        <p:sp>
          <p:nvSpPr>
            <p:cNvPr id="126" name="Response and Contamination"/>
            <p:cNvSpPr txBox="1"/>
            <p:nvPr/>
          </p:nvSpPr>
          <p:spPr>
            <a:xfrm>
              <a:off x="6779507" y="7516472"/>
              <a:ext cx="10824985"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fjLiksUl@</a:t>
              </a:r>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rPr>
                <a:t>vuqfØ;k</a:t>
              </a:r>
              <a:endParaRPr lang="en-US" sz="8000" spc="-150" dirty="0">
                <a:ln w="0"/>
                <a:solidFill>
                  <a:schemeClr val="bg1"/>
                </a:solidFill>
                <a:effectLst>
                  <a:outerShdw blurRad="38100" dist="19050" dir="2700000" algn="tl" rotWithShape="0">
                    <a:schemeClr val="dk1">
                      <a:alpha val="40000"/>
                    </a:schemeClr>
                  </a:outerShdw>
                </a:effectLst>
                <a:latin typeface="Kruti Dev 010" pitchFamily="2" charset="0"/>
              </a:endParaRPr>
            </a:p>
            <a:p>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vkSj</a:t>
              </a:r>
              <a:r>
                <a:rPr lang="en-US" sz="8000" spc="-150" dirty="0">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 </a:t>
              </a:r>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fu;a</a:t>
              </a:r>
              <a:r>
                <a:rPr lang="en-US" sz="8000" spc="-150" dirty="0">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=.k </a:t>
              </a:r>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mik;ksa</a:t>
              </a:r>
              <a:r>
                <a:rPr lang="en-US" sz="8000" spc="-150" dirty="0">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 </a:t>
              </a:r>
              <a:r>
                <a:rPr lang="en-US" sz="8000" spc="-150" dirty="0" err="1">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rPr>
                <a:t>ij</a:t>
              </a:r>
              <a:endParaRPr lang="en-US" sz="8000" spc="-150" dirty="0">
                <a:ln w="0"/>
                <a:solidFill>
                  <a:schemeClr val="bg1"/>
                </a:solidFill>
                <a:effectLst>
                  <a:outerShdw blurRad="38100" dist="19050" dir="2700000" algn="tl" rotWithShape="0">
                    <a:schemeClr val="dk1">
                      <a:alpha val="40000"/>
                    </a:schemeClr>
                  </a:outerShdw>
                </a:effectLst>
                <a:latin typeface="Kruti Dev 010" pitchFamily="2" charset="0"/>
                <a:cs typeface="Arial" panose="020B0604020202020204" pitchFamily="34" charset="0"/>
              </a:endParaRPr>
            </a:p>
          </p:txBody>
        </p:sp>
        <p:sp>
          <p:nvSpPr>
            <p:cNvPr id="127" name="COVID-19"/>
            <p:cNvSpPr txBox="1"/>
            <p:nvPr/>
          </p:nvSpPr>
          <p:spPr>
            <a:xfrm>
              <a:off x="7944695" y="5343977"/>
              <a:ext cx="8432666"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12750">
                <a:defRPr sz="10000">
                  <a:solidFill>
                    <a:srgbClr val="E5E6E5"/>
                  </a:solidFill>
                  <a:effectLst>
                    <a:outerShdw blurRad="38100" dist="19050" dir="2700000" rotWithShape="0">
                      <a:srgbClr val="000000">
                        <a:alpha val="40000"/>
                      </a:srgbClr>
                    </a:outerShdw>
                  </a:effectLst>
                </a:defRPr>
              </a:lvl1pPr>
            </a:lstStyle>
            <a:p>
              <a:pPr marL="0" marR="0" lvl="0" indent="0" algn="ctr" defTabSz="412750" rtl="0" eaLnBrk="1" fontAlgn="auto" latinLnBrk="0" hangingPunct="0">
                <a:lnSpc>
                  <a:spcPct val="100000"/>
                </a:lnSpc>
                <a:spcBef>
                  <a:spcPts val="0"/>
                </a:spcBef>
                <a:spcAft>
                  <a:spcPts val="0"/>
                </a:spcAft>
                <a:buClrTx/>
                <a:buSzTx/>
                <a:buFontTx/>
                <a:buNone/>
                <a:tabLst/>
                <a:defRPr/>
              </a:pPr>
              <a:r>
                <a:rPr kumimoji="0" sz="12000" b="0" u="none" strike="noStrike" kern="0" cap="none" spc="0" normalizeH="0" baseline="0" noProof="0" dirty="0">
                  <a:ln>
                    <a:noFill/>
                  </a:ln>
                  <a:solidFill>
                    <a:srgbClr val="E5E6E5"/>
                  </a:solidFill>
                  <a:effectLst>
                    <a:outerShdw blurRad="38100" dist="19050" dir="2700000" rotWithShape="0">
                      <a:srgbClr val="000000">
                        <a:alpha val="40000"/>
                      </a:srgbClr>
                    </a:outerShdw>
                  </a:effectLst>
                  <a:uLnTx/>
                  <a:uFillTx/>
                  <a:latin typeface="Arial" panose="020B0604020202020204" pitchFamily="34" charset="0"/>
                  <a:cs typeface="Arial" panose="020B0604020202020204" pitchFamily="34" charset="0"/>
                  <a:sym typeface="Gill Sans"/>
                </a:rPr>
                <a:t>COVID-19</a:t>
              </a:r>
            </a:p>
          </p:txBody>
        </p:sp>
        <p:sp>
          <p:nvSpPr>
            <p:cNvPr id="128" name="Training of ANM, ASHA, AWW &amp; OTHERS"/>
            <p:cNvSpPr txBox="1"/>
            <p:nvPr/>
          </p:nvSpPr>
          <p:spPr>
            <a:xfrm>
              <a:off x="6490850" y="10391818"/>
              <a:ext cx="11042097"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r>
                <a:rPr lang="en-US" sz="3600" dirty="0">
                  <a:ln w="0"/>
                  <a:solidFill>
                    <a:schemeClr val="bg1"/>
                  </a:solidFill>
                  <a:effectLst>
                    <a:outerShdw blurRad="38100" dist="19050" dir="2700000" algn="tl" rotWithShape="0">
                      <a:schemeClr val="dk1">
                        <a:alpha val="40000"/>
                      </a:schemeClr>
                    </a:outerShdw>
                  </a:effectLst>
                </a:rPr>
                <a:t>ANM, ASHA </a:t>
              </a:r>
              <a:r>
                <a:rPr lang="en-US" sz="5000" dirty="0" err="1">
                  <a:ln w="0"/>
                  <a:solidFill>
                    <a:schemeClr val="bg1"/>
                  </a:solidFill>
                  <a:effectLst>
                    <a:outerShdw blurRad="38100" dist="19050" dir="2700000" algn="tl" rotWithShape="0">
                      <a:schemeClr val="dk1">
                        <a:alpha val="40000"/>
                      </a:schemeClr>
                    </a:outerShdw>
                  </a:effectLst>
                  <a:latin typeface="Kruti Dev 010" pitchFamily="2" charset="0"/>
                </a:rPr>
                <a:t>vkSj</a:t>
              </a:r>
              <a:r>
                <a:rPr lang="en-US" sz="3600" dirty="0">
                  <a:ln w="0"/>
                  <a:solidFill>
                    <a:schemeClr val="bg1"/>
                  </a:solidFill>
                  <a:effectLst>
                    <a:outerShdw blurRad="38100" dist="19050" dir="2700000" algn="tl" rotWithShape="0">
                      <a:schemeClr val="dk1">
                        <a:alpha val="40000"/>
                      </a:schemeClr>
                    </a:outerShdw>
                  </a:effectLst>
                </a:rPr>
                <a:t> AWW  </a:t>
              </a:r>
              <a:r>
                <a:rPr lang="en-US" sz="5000" dirty="0">
                  <a:ln w="0"/>
                  <a:solidFill>
                    <a:schemeClr val="bg1"/>
                  </a:solidFill>
                  <a:effectLst>
                    <a:outerShdw blurRad="38100" dist="19050" dir="2700000" algn="tl" rotWithShape="0">
                      <a:schemeClr val="dk1">
                        <a:alpha val="40000"/>
                      </a:schemeClr>
                    </a:outerShdw>
                  </a:effectLst>
                  <a:latin typeface="Kruti Dev 010" pitchFamily="2" charset="0"/>
                </a:rPr>
                <a:t>dk</a:t>
              </a:r>
              <a:r>
                <a:rPr lang="en-US" sz="6000" dirty="0">
                  <a:ln w="0"/>
                  <a:solidFill>
                    <a:schemeClr val="bg1"/>
                  </a:solidFill>
                  <a:effectLst>
                    <a:outerShdw blurRad="38100" dist="19050" dir="2700000" algn="tl" rotWithShape="0">
                      <a:schemeClr val="dk1">
                        <a:alpha val="40000"/>
                      </a:schemeClr>
                    </a:outerShdw>
                  </a:effectLst>
                  <a:latin typeface="Kruti Dev 010" pitchFamily="2" charset="0"/>
                </a:rPr>
                <a:t> </a:t>
              </a:r>
              <a:r>
                <a:rPr lang="en-US" sz="5000" dirty="0" err="1">
                  <a:ln w="0"/>
                  <a:solidFill>
                    <a:schemeClr val="bg1"/>
                  </a:solidFill>
                  <a:effectLst>
                    <a:outerShdw blurRad="38100" dist="19050" dir="2700000" algn="tl" rotWithShape="0">
                      <a:schemeClr val="dk1">
                        <a:alpha val="40000"/>
                      </a:schemeClr>
                    </a:outerShdw>
                  </a:effectLst>
                  <a:latin typeface="Kruti Dev 010" pitchFamily="2" charset="0"/>
                </a:rPr>
                <a:t>çf'k</a:t>
              </a:r>
              <a:r>
                <a:rPr lang="en-US" sz="5000" dirty="0">
                  <a:ln w="0"/>
                  <a:solidFill>
                    <a:schemeClr val="bg1"/>
                  </a:solidFill>
                  <a:effectLst>
                    <a:outerShdw blurRad="38100" dist="19050" dir="2700000" algn="tl" rotWithShape="0">
                      <a:schemeClr val="dk1">
                        <a:alpha val="40000"/>
                      </a:schemeClr>
                    </a:outerShdw>
                  </a:effectLst>
                  <a:latin typeface="Kruti Dev 010" pitchFamily="2" charset="0"/>
                </a:rPr>
                <a:t>{</a:t>
              </a:r>
              <a:r>
                <a:rPr lang="en-US" sz="5000" dirty="0" err="1">
                  <a:ln w="0"/>
                  <a:solidFill>
                    <a:schemeClr val="bg1"/>
                  </a:solidFill>
                  <a:effectLst>
                    <a:outerShdw blurRad="38100" dist="19050" dir="2700000" algn="tl" rotWithShape="0">
                      <a:schemeClr val="dk1">
                        <a:alpha val="40000"/>
                      </a:schemeClr>
                    </a:outerShdw>
                  </a:effectLst>
                  <a:latin typeface="Kruti Dev 010" pitchFamily="2" charset="0"/>
                </a:rPr>
                <a:t>k.k</a:t>
              </a:r>
              <a:endParaRPr lang="en-US" sz="5000" dirty="0">
                <a:ln w="0"/>
                <a:solidFill>
                  <a:schemeClr val="bg1"/>
                </a:solidFill>
                <a:effectLst>
                  <a:outerShdw blurRad="38100" dist="19050" dir="2700000" algn="tl" rotWithShape="0">
                    <a:schemeClr val="dk1">
                      <a:alpha val="40000"/>
                    </a:schemeClr>
                  </a:outerShdw>
                </a:effectLst>
              </a:endParaRPr>
            </a:p>
          </p:txBody>
        </p:sp>
      </p:grpSp>
      <p:pic>
        <p:nvPicPr>
          <p:cNvPr id="129" name="Image" descr="Image"/>
          <p:cNvPicPr>
            <a:picLocks noChangeAspect="1"/>
          </p:cNvPicPr>
          <p:nvPr/>
        </p:nvPicPr>
        <p:blipFill>
          <a:blip r:embed="rId6"/>
          <a:stretch>
            <a:fillRect/>
          </a:stretch>
        </p:blipFill>
        <p:spPr>
          <a:xfrm>
            <a:off x="23067796" y="12140581"/>
            <a:ext cx="1151819" cy="1123860"/>
          </a:xfrm>
          <a:prstGeom prst="rect">
            <a:avLst/>
          </a:prstGeom>
          <a:ln w="12700">
            <a:miter lim="400000"/>
          </a:ln>
        </p:spPr>
      </p:pic>
    </p:spTree>
    <p:extLst>
      <p:ext uri="{BB962C8B-B14F-4D97-AF65-F5344CB8AC3E}">
        <p14:creationId xmlns:p14="http://schemas.microsoft.com/office/powerpoint/2010/main" val="3663142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10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129"/>
                                        </p:tgtEl>
                                        <p:attrNameLst>
                                          <p:attrName>style.visibility</p:attrName>
                                        </p:attrNameLst>
                                      </p:cBhvr>
                                      <p:to>
                                        <p:strVal val="visible"/>
                                      </p:to>
                                    </p:set>
                                    <p:animEffect transition="in" filter="dissolve">
                                      <p:cBhvr>
                                        <p:cTn id="20"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3" name="Group"/>
          <p:cNvGrpSpPr/>
          <p:nvPr/>
        </p:nvGrpSpPr>
        <p:grpSpPr>
          <a:xfrm>
            <a:off x="300010" y="12315300"/>
            <a:ext cx="4601210" cy="995767"/>
            <a:chOff x="0" y="0"/>
            <a:chExt cx="4601208" cy="995765"/>
          </a:xfrm>
        </p:grpSpPr>
        <p:pic>
          <p:nvPicPr>
            <p:cNvPr id="38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8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9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9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9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96" name="Group"/>
          <p:cNvGrpSpPr/>
          <p:nvPr/>
        </p:nvGrpSpPr>
        <p:grpSpPr>
          <a:xfrm>
            <a:off x="650112" y="437662"/>
            <a:ext cx="3627816" cy="1038049"/>
            <a:chOff x="0" y="-16423"/>
            <a:chExt cx="3627814" cy="1038047"/>
          </a:xfrm>
        </p:grpSpPr>
        <p:sp>
          <p:nvSpPr>
            <p:cNvPr id="394" name="Rounded Rectangle"/>
            <p:cNvSpPr/>
            <p:nvPr/>
          </p:nvSpPr>
          <p:spPr>
            <a:xfrm>
              <a:off x="0" y="0"/>
              <a:ext cx="3627814"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95" name="CASE STUDY"/>
            <p:cNvSpPr txBox="1"/>
            <p:nvPr/>
          </p:nvSpPr>
          <p:spPr>
            <a:xfrm>
              <a:off x="292346" y="-16423"/>
              <a:ext cx="3047948" cy="1025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lang="hi-IN" sz="6000" b="0" dirty="0">
                  <a:solidFill>
                    <a:schemeClr val="tx1"/>
                  </a:solidFill>
                  <a:latin typeface="Arial" panose="020B0604020202020204" pitchFamily="34" charset="0"/>
                  <a:cs typeface="Arial" panose="020B0604020202020204" pitchFamily="34" charset="0"/>
                </a:rPr>
                <a:t>केस स्टडी</a:t>
              </a:r>
            </a:p>
          </p:txBody>
        </p:sp>
      </p:grpSp>
      <p:grpSp>
        <p:nvGrpSpPr>
          <p:cNvPr id="399" name="Group"/>
          <p:cNvGrpSpPr/>
          <p:nvPr/>
        </p:nvGrpSpPr>
        <p:grpSpPr>
          <a:xfrm>
            <a:off x="23097931" y="13055998"/>
            <a:ext cx="2098870" cy="1540535"/>
            <a:chOff x="0" y="2516"/>
            <a:chExt cx="2098868" cy="1540533"/>
          </a:xfrm>
        </p:grpSpPr>
        <p:sp>
          <p:nvSpPr>
            <p:cNvPr id="397" name="09"/>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10</a:t>
              </a:r>
              <a:endParaRPr dirty="0">
                <a:latin typeface="Arial" panose="020B0604020202020204" pitchFamily="34" charset="0"/>
                <a:cs typeface="Arial" panose="020B0604020202020204" pitchFamily="34" charset="0"/>
              </a:endParaRPr>
            </a:p>
          </p:txBody>
        </p:sp>
        <p:pic>
          <p:nvPicPr>
            <p:cNvPr id="39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403" name="Group"/>
          <p:cNvGrpSpPr/>
          <p:nvPr/>
        </p:nvGrpSpPr>
        <p:grpSpPr>
          <a:xfrm>
            <a:off x="620709" y="6981858"/>
            <a:ext cx="10687507" cy="1409315"/>
            <a:chOff x="0" y="-1"/>
            <a:chExt cx="10687506" cy="1409312"/>
          </a:xfrm>
        </p:grpSpPr>
        <p:sp>
          <p:nvSpPr>
            <p:cNvPr id="401" name="Rounded Rectangle"/>
            <p:cNvSpPr/>
            <p:nvPr/>
          </p:nvSpPr>
          <p:spPr>
            <a:xfrm>
              <a:off x="0" y="-1"/>
              <a:ext cx="10687506" cy="1409312"/>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2" name="QUESTION 1: IF YOU WERE THERE AS A CUSTOMER; WHAT WOULD…"/>
            <p:cNvSpPr txBox="1"/>
            <p:nvPr/>
          </p:nvSpPr>
          <p:spPr>
            <a:xfrm>
              <a:off x="193377" y="158231"/>
              <a:ext cx="10158713" cy="11182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defRPr sz="2200">
                  <a:solidFill>
                    <a:srgbClr val="FFFFFF"/>
                  </a:solidFill>
                </a:defRPr>
              </a:pPr>
              <a:r>
                <a:rPr lang="en-IN" sz="3300" b="0" dirty="0">
                  <a:solidFill>
                    <a:schemeClr val="tx1"/>
                  </a:solidFill>
                  <a:latin typeface="Arial" panose="020B0604020202020204" pitchFamily="34" charset="0"/>
                  <a:cs typeface="Arial" panose="020B0604020202020204" pitchFamily="34" charset="0"/>
                </a:rPr>
                <a:t>QUESTION 1: </a:t>
              </a:r>
              <a:r>
                <a:rPr lang="hi-IN" sz="3300" b="0" dirty="0">
                  <a:solidFill>
                    <a:schemeClr val="tx1"/>
                  </a:solidFill>
                  <a:latin typeface="Kruti Dev 010" pitchFamily="2" charset="0"/>
                  <a:cs typeface="Arial" panose="020B0604020202020204" pitchFamily="34" charset="0"/>
                </a:rPr>
                <a:t>यदि आप वहां पर ग्राहक के रूप में होते तो क्या करते/करतीं?</a:t>
              </a:r>
              <a:endParaRPr lang="hi-IN" sz="3300" b="0" dirty="0">
                <a:solidFill>
                  <a:schemeClr val="tx1"/>
                </a:solidFill>
                <a:latin typeface="Arial" panose="020B0604020202020204" pitchFamily="34" charset="0"/>
                <a:cs typeface="Arial" panose="020B0604020202020204" pitchFamily="34" charset="0"/>
              </a:endParaRPr>
            </a:p>
          </p:txBody>
        </p:sp>
      </p:grpSp>
      <p:grpSp>
        <p:nvGrpSpPr>
          <p:cNvPr id="406" name="Group"/>
          <p:cNvGrpSpPr/>
          <p:nvPr/>
        </p:nvGrpSpPr>
        <p:grpSpPr>
          <a:xfrm>
            <a:off x="620709" y="8752637"/>
            <a:ext cx="10687507" cy="1124258"/>
            <a:chOff x="0" y="0"/>
            <a:chExt cx="10687506" cy="1124256"/>
          </a:xfrm>
        </p:grpSpPr>
        <p:sp>
          <p:nvSpPr>
            <p:cNvPr id="404" name="Rounded Rectangle"/>
            <p:cNvSpPr/>
            <p:nvPr/>
          </p:nvSpPr>
          <p:spPr>
            <a:xfrm>
              <a:off x="0" y="0"/>
              <a:ext cx="10687506" cy="1124256"/>
            </a:xfrm>
            <a:prstGeom prst="roundRect">
              <a:avLst>
                <a:gd name="adj" fmla="val 1694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05" name="QUESTION 2: If you were the shopkeeper, what would…"/>
            <p:cNvSpPr txBox="1"/>
            <p:nvPr/>
          </p:nvSpPr>
          <p:spPr>
            <a:xfrm>
              <a:off x="78834" y="254598"/>
              <a:ext cx="10273256" cy="61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algn="l"/>
              <a:r>
                <a:rPr lang="en-IN" sz="3300" b="0" dirty="0">
                  <a:solidFill>
                    <a:schemeClr val="tx1"/>
                  </a:solidFill>
                  <a:latin typeface="Arial" panose="020B0604020202020204" pitchFamily="34" charset="0"/>
                  <a:cs typeface="Arial" panose="020B0604020202020204" pitchFamily="34" charset="0"/>
                </a:rPr>
                <a:t>QUESTION 2: </a:t>
              </a:r>
              <a:r>
                <a:rPr lang="hi-IN" sz="3300" b="0" dirty="0">
                  <a:solidFill>
                    <a:schemeClr val="tx1"/>
                  </a:solidFill>
                  <a:latin typeface="Kruti Dev 010" pitchFamily="2" charset="0"/>
                  <a:cs typeface="Arial" panose="020B0604020202020204" pitchFamily="34" charset="0"/>
                </a:rPr>
                <a:t>यदि आप दुकानदार होते तो क्या करते/करतीं?</a:t>
              </a:r>
            </a:p>
          </p:txBody>
        </p:sp>
      </p:grpSp>
      <p:grpSp>
        <p:nvGrpSpPr>
          <p:cNvPr id="409" name="Group"/>
          <p:cNvGrpSpPr/>
          <p:nvPr/>
        </p:nvGrpSpPr>
        <p:grpSpPr>
          <a:xfrm>
            <a:off x="620709" y="10250283"/>
            <a:ext cx="10687507" cy="1458788"/>
            <a:chOff x="0" y="-273132"/>
            <a:chExt cx="10687506" cy="1458787"/>
          </a:xfrm>
        </p:grpSpPr>
        <p:sp>
          <p:nvSpPr>
            <p:cNvPr id="407" name="Rounded Rectangle"/>
            <p:cNvSpPr/>
            <p:nvPr/>
          </p:nvSpPr>
          <p:spPr>
            <a:xfrm>
              <a:off x="0" y="-273132"/>
              <a:ext cx="10687506" cy="145878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08" name="QUESTION 3: as a health worker what would you…"/>
            <p:cNvSpPr txBox="1"/>
            <p:nvPr/>
          </p:nvSpPr>
          <p:spPr>
            <a:xfrm>
              <a:off x="342007" y="-94636"/>
              <a:ext cx="8717129" cy="111825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pPr algn="l"/>
              <a:r>
                <a:rPr lang="en-IN" sz="3300" b="0" dirty="0">
                  <a:solidFill>
                    <a:schemeClr val="tx1"/>
                  </a:solidFill>
                  <a:latin typeface="Arial" panose="020B0604020202020204" pitchFamily="34" charset="0"/>
                  <a:cs typeface="Arial" panose="020B0604020202020204" pitchFamily="34" charset="0"/>
                </a:rPr>
                <a:t>QUESTION 3: </a:t>
              </a:r>
              <a:r>
                <a:rPr lang="hi-IN" sz="3300" b="0" dirty="0">
                  <a:solidFill>
                    <a:schemeClr val="tx1"/>
                  </a:solidFill>
                  <a:latin typeface="Kruti Dev 010" pitchFamily="2" charset="0"/>
                  <a:cs typeface="Arial" panose="020B0604020202020204" pitchFamily="34" charset="0"/>
                </a:rPr>
                <a:t>एक स्वास्थ्य कार्यकर्ता के नाते आप </a:t>
              </a:r>
            </a:p>
            <a:p>
              <a:pPr algn="l"/>
              <a:r>
                <a:rPr lang="hi-IN" sz="3300" b="0" dirty="0">
                  <a:solidFill>
                    <a:schemeClr val="tx1"/>
                  </a:solidFill>
                  <a:latin typeface="Kruti Dev 010" pitchFamily="2" charset="0"/>
                  <a:cs typeface="Arial" panose="020B0604020202020204" pitchFamily="34" charset="0"/>
                </a:rPr>
                <a:t>उन्हें क्या सलाह/परामर्श देंगे/देंगी?</a:t>
              </a:r>
            </a:p>
          </p:txBody>
        </p:sp>
      </p:grpSp>
      <p:grpSp>
        <p:nvGrpSpPr>
          <p:cNvPr id="412" name="Group"/>
          <p:cNvGrpSpPr/>
          <p:nvPr/>
        </p:nvGrpSpPr>
        <p:grpSpPr>
          <a:xfrm>
            <a:off x="13019912" y="454085"/>
            <a:ext cx="2239880" cy="1049629"/>
            <a:chOff x="0" y="0"/>
            <a:chExt cx="2239879" cy="1049627"/>
          </a:xfrm>
        </p:grpSpPr>
        <p:sp>
          <p:nvSpPr>
            <p:cNvPr id="410" name="Rounded Rectangle"/>
            <p:cNvSpPr/>
            <p:nvPr/>
          </p:nvSpPr>
          <p:spPr>
            <a:xfrm>
              <a:off x="0" y="0"/>
              <a:ext cx="2239879" cy="1021624"/>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11" name="ANSWERS"/>
            <p:cNvSpPr txBox="1"/>
            <p:nvPr/>
          </p:nvSpPr>
          <p:spPr>
            <a:xfrm>
              <a:off x="408174" y="23707"/>
              <a:ext cx="1423530" cy="1025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solidFill>
                    <a:srgbClr val="002135"/>
                  </a:solidFill>
                </a:defRPr>
              </a:lvl1pPr>
            </a:lstStyle>
            <a:p>
              <a:r>
                <a:rPr lang="hi-IN" sz="6000" b="0" dirty="0">
                  <a:solidFill>
                    <a:schemeClr val="tx1"/>
                  </a:solidFill>
                  <a:latin typeface="Kruti Dev 010" pitchFamily="2" charset="0"/>
                  <a:cs typeface="Arial" panose="020B0604020202020204" pitchFamily="34" charset="0"/>
                </a:rPr>
                <a:t>उत्तर</a:t>
              </a:r>
              <a:endParaRPr lang="en-US" sz="6000" dirty="0">
                <a:solidFill>
                  <a:schemeClr val="tx1"/>
                </a:solidFill>
                <a:latin typeface="Kruti Dev 010" pitchFamily="2" charset="0"/>
                <a:cs typeface="Arial" panose="020B0604020202020204" pitchFamily="34" charset="0"/>
              </a:endParaRPr>
            </a:p>
          </p:txBody>
        </p:sp>
      </p:grpSp>
      <p:sp>
        <p:nvSpPr>
          <p:cNvPr id="413" name="It is good for people to move away and keep a distance. However, as a fellow customer anyone could give a polite advice to follow the correct respiratory hygiene.…"/>
          <p:cNvSpPr txBox="1"/>
          <p:nvPr/>
        </p:nvSpPr>
        <p:spPr>
          <a:xfrm>
            <a:off x="12383857" y="6583565"/>
            <a:ext cx="12018357" cy="5488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25978" indent="-425978" algn="l" defTabSz="914400">
              <a:spcBef>
                <a:spcPts val="1200"/>
              </a:spcBef>
              <a:buSzPct val="100000"/>
              <a:buAutoNum type="arabicPeriod"/>
              <a:defRPr sz="2900" b="0" cap="small">
                <a:solidFill>
                  <a:srgbClr val="FFFFFF"/>
                </a:solidFill>
              </a:defRPr>
            </a:pPr>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C4197A83-72D5-FC4D-833A-03D1275CA59A}"/>
              </a:ext>
            </a:extLst>
          </p:cNvPr>
          <p:cNvGrpSpPr/>
          <p:nvPr/>
        </p:nvGrpSpPr>
        <p:grpSpPr>
          <a:xfrm>
            <a:off x="962716" y="3522008"/>
            <a:ext cx="10913569" cy="3179397"/>
            <a:chOff x="835688" y="2727094"/>
            <a:chExt cx="10913569" cy="3179397"/>
          </a:xfrm>
        </p:grpSpPr>
        <p:sp>
          <p:nvSpPr>
            <p:cNvPr id="400" name="Smita has gone out to buy vegetables. She has a sore throat and is often coughing without covering her face. You are in the shop when she comes and suddenly she has a fit of cough. Everyone instantly moves away from her and the shopkeeper says angrily “Don’t come into my shop if you are coughing.”"/>
            <p:cNvSpPr txBox="1"/>
            <p:nvPr/>
          </p:nvSpPr>
          <p:spPr>
            <a:xfrm>
              <a:off x="835688" y="4034665"/>
              <a:ext cx="7083898"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defTabSz="914400">
                <a:spcBef>
                  <a:spcPts val="1200"/>
                </a:spcBef>
                <a:defRPr b="0" cap="small">
                  <a:solidFill>
                    <a:srgbClr val="FFFFFF"/>
                  </a:solidFill>
                </a:defRPr>
              </a:lvl1pPr>
            </a:lstStyle>
            <a:p>
              <a:endParaRPr dirty="0">
                <a:latin typeface="Arial" panose="020B0604020202020204" pitchFamily="34" charset="0"/>
                <a:cs typeface="Arial" panose="020B0604020202020204" pitchFamily="34" charset="0"/>
              </a:endParaRPr>
            </a:p>
          </p:txBody>
        </p:sp>
        <p:pic>
          <p:nvPicPr>
            <p:cNvPr id="414" name="Image" descr="Image"/>
            <p:cNvPicPr>
              <a:picLocks noChangeAspect="1"/>
            </p:cNvPicPr>
            <p:nvPr/>
          </p:nvPicPr>
          <p:blipFill>
            <a:blip r:embed="rId7"/>
            <a:stretch>
              <a:fillRect/>
            </a:stretch>
          </p:blipFill>
          <p:spPr>
            <a:xfrm>
              <a:off x="8351208" y="2727094"/>
              <a:ext cx="3398049" cy="3179397"/>
            </a:xfrm>
            <a:prstGeom prst="rect">
              <a:avLst/>
            </a:prstGeom>
            <a:ln w="12700">
              <a:miter lim="400000"/>
            </a:ln>
          </p:spPr>
        </p:pic>
      </p:grpSp>
      <p:sp>
        <p:nvSpPr>
          <p:cNvPr id="3" name="Rectangle 2">
            <a:extLst>
              <a:ext uri="{FF2B5EF4-FFF2-40B4-BE49-F238E27FC236}">
                <a16:creationId xmlns:a16="http://schemas.microsoft.com/office/drawing/2014/main" id="{5DBE6F3B-1FB7-C24B-976B-60A826292BE0}"/>
              </a:ext>
            </a:extLst>
          </p:cNvPr>
          <p:cNvSpPr/>
          <p:nvPr/>
        </p:nvSpPr>
        <p:spPr>
          <a:xfrm>
            <a:off x="731998" y="1736528"/>
            <a:ext cx="7966706" cy="4401205"/>
          </a:xfrm>
          <a:prstGeom prst="rect">
            <a:avLst/>
          </a:prstGeom>
        </p:spPr>
        <p:txBody>
          <a:bodyPr wrap="square">
            <a:spAutoFit/>
          </a:bodyPr>
          <a:lstStyle/>
          <a:p>
            <a:pPr algn="l"/>
            <a:r>
              <a:rPr lang="hi-IN" sz="3500" b="0" dirty="0">
                <a:solidFill>
                  <a:schemeClr val="bg1"/>
                </a:solidFill>
                <a:latin typeface="Kruti Dev 010" pitchFamily="2" charset="0"/>
                <a:cs typeface="Arial" panose="020B0604020202020204" pitchFamily="34" charset="0"/>
              </a:rPr>
              <a:t>सुमिता सब्ज़ी खरीदने बाहर गई है। उसके गले में खराश है और वह अपना चेहरा ढके बिना कई बार खांसती भी है। जब वह सब्ज़ी की दुकान पर पहुंची तब आप भी वहीं पर थीं। अचानक से सुमिता को खांसी आने लगी। सभी ग्राहक तुरन्त उससे दूर हो जाते हैं और दुकानदार उससे गुस्से से कहता है कि ’’यदि तुम्हें खांसी है तो मेरी दुकान पर नहीं आना ’’</a:t>
            </a:r>
          </a:p>
        </p:txBody>
      </p:sp>
      <p:sp>
        <p:nvSpPr>
          <p:cNvPr id="5" name="TextBox 4">
            <a:extLst>
              <a:ext uri="{FF2B5EF4-FFF2-40B4-BE49-F238E27FC236}">
                <a16:creationId xmlns:a16="http://schemas.microsoft.com/office/drawing/2014/main" id="{6C525CC8-8281-F84A-8022-C8658312017D}"/>
              </a:ext>
            </a:extLst>
          </p:cNvPr>
          <p:cNvSpPr txBox="1"/>
          <p:nvPr/>
        </p:nvSpPr>
        <p:spPr>
          <a:xfrm>
            <a:off x="12912009" y="2241313"/>
            <a:ext cx="10463186" cy="9797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90000"/>
              </a:lnSpc>
            </a:pPr>
            <a:r>
              <a:rPr lang="hi-IN" sz="3500" b="0" dirty="0">
                <a:solidFill>
                  <a:schemeClr val="bg1"/>
                </a:solidFill>
                <a:latin typeface="Kruti Dev 010" pitchFamily="2" charset="0"/>
                <a:cs typeface="Arial" panose="020B0604020202020204" pitchFamily="34" charset="0"/>
              </a:rPr>
              <a:t>1. इसमें कोई बुराई नहीं है कि लोग उससे दूरी बनाकर रखें। ऐसी परिस्थिति में एक अच्छे नागरिक की भांति हमें सुमिता को खांसते और छींकते समय मुंह पर रूमाल रखने की सलाह देनी चाहिए।</a:t>
            </a:r>
          </a:p>
          <a:p>
            <a:pPr algn="just">
              <a:lnSpc>
                <a:spcPct val="90000"/>
              </a:lnSpc>
            </a:pPr>
            <a:r>
              <a:rPr lang="hi-IN" sz="3500" b="0" dirty="0">
                <a:solidFill>
                  <a:schemeClr val="bg1"/>
                </a:solidFill>
                <a:latin typeface="Kruti Dev 010" pitchFamily="2" charset="0"/>
                <a:cs typeface="Arial" panose="020B0604020202020204" pitchFamily="34" charset="0"/>
              </a:rPr>
              <a:t>2. दुकानदार का सुमिता पर चिल्लाना अच्छा नहीं था, यह एक असभ्य व्यवहार था। हालांकि सभी डरे हुये हैं परन्तु असभ्य होना मदद नहीं करेगा। अगर लोग भय और शर्म महसूस करेंगे तो लोग रिपोर्ट करने के लिए आगे नहीं आयेंगे।</a:t>
            </a:r>
          </a:p>
          <a:p>
            <a:pPr algn="just">
              <a:lnSpc>
                <a:spcPct val="90000"/>
              </a:lnSpc>
            </a:pPr>
            <a:r>
              <a:rPr lang="hi-IN" sz="3500" b="0" dirty="0">
                <a:solidFill>
                  <a:schemeClr val="bg1"/>
                </a:solidFill>
                <a:latin typeface="Kruti Dev 010" pitchFamily="2" charset="0"/>
                <a:cs typeface="Arial" panose="020B0604020202020204" pitchFamily="34" charset="0"/>
              </a:rPr>
              <a:t>दुकानदार अपने काउंटर को कीटाणुनाशक से नियमित पोंछकर अपनी दुकान को संक्रमण मुक्त रख सकता है।</a:t>
            </a:r>
          </a:p>
          <a:p>
            <a:pPr algn="just">
              <a:lnSpc>
                <a:spcPct val="90000"/>
              </a:lnSpc>
            </a:pPr>
            <a:r>
              <a:rPr lang="hi-IN" sz="3500" b="0" dirty="0">
                <a:solidFill>
                  <a:schemeClr val="bg1"/>
                </a:solidFill>
                <a:latin typeface="Kruti Dev 010" pitchFamily="2" charset="0"/>
                <a:cs typeface="Arial" panose="020B0604020202020204" pitchFamily="34" charset="0"/>
              </a:rPr>
              <a:t>3. एक स्वास्थ्य कार्यकर्ता के रूप में मेरा काम होगाः</a:t>
            </a:r>
            <a:endParaRPr lang="en-US" sz="3500" b="0" dirty="0">
              <a:solidFill>
                <a:schemeClr val="bg1"/>
              </a:solidFill>
              <a:latin typeface="Kruti Dev 010" pitchFamily="2" charset="0"/>
              <a:cs typeface="Arial" panose="020B0604020202020204" pitchFamily="34" charset="0"/>
            </a:endParaRPr>
          </a:p>
          <a:p>
            <a:pPr algn="just">
              <a:lnSpc>
                <a:spcPct val="90000"/>
              </a:lnSpc>
            </a:pPr>
            <a:r>
              <a:rPr lang="hi-IN" sz="3500" b="0" dirty="0">
                <a:solidFill>
                  <a:schemeClr val="bg1"/>
                </a:solidFill>
                <a:latin typeface="Kruti Dev 010" pitchFamily="2" charset="0"/>
                <a:cs typeface="Arial" panose="020B0604020202020204" pitchFamily="34" charset="0"/>
              </a:rPr>
              <a:t>सुनीता को परामर्श देना कि उसे खांसते समय हाथ को मोड़कर हाथ की ऊपरी बांह पर खांसना चाहिए। उसे चिकित्सा के लिए</a:t>
            </a:r>
            <a:r>
              <a:rPr lang="en-IN" sz="3500" b="0" dirty="0">
                <a:solidFill>
                  <a:schemeClr val="bg1"/>
                </a:solidFill>
                <a:latin typeface="Kruti Dev 010" pitchFamily="2" charset="0"/>
                <a:cs typeface="Arial" panose="020B0604020202020204" pitchFamily="34" charset="0"/>
              </a:rPr>
              <a:t> </a:t>
            </a:r>
            <a:r>
              <a:rPr lang="en-US" sz="3500" b="0" dirty="0">
                <a:solidFill>
                  <a:schemeClr val="bg1"/>
                </a:solidFill>
                <a:latin typeface="Arial" panose="020B0604020202020204" pitchFamily="34" charset="0"/>
                <a:cs typeface="Arial" panose="020B0604020202020204" pitchFamily="34" charset="0"/>
              </a:rPr>
              <a:t>PHC </a:t>
            </a:r>
            <a:r>
              <a:rPr lang="hi-IN" sz="3500" b="0" dirty="0">
                <a:solidFill>
                  <a:schemeClr val="bg1"/>
                </a:solidFill>
                <a:latin typeface="Kruti Dev 010" pitchFamily="2" charset="0"/>
                <a:cs typeface="Arial" panose="020B0604020202020204" pitchFamily="34" charset="0"/>
              </a:rPr>
              <a:t>पर जाने को कहें।</a:t>
            </a:r>
            <a:endParaRPr lang="en-IN" sz="3500" b="0" dirty="0">
              <a:solidFill>
                <a:schemeClr val="bg1"/>
              </a:solidFill>
              <a:latin typeface="Kruti Dev 010" pitchFamily="2" charset="0"/>
              <a:cs typeface="Arial" panose="020B0604020202020204" pitchFamily="34" charset="0"/>
            </a:endParaRPr>
          </a:p>
          <a:p>
            <a:pPr marL="800100" indent="-571500" algn="just">
              <a:lnSpc>
                <a:spcPct val="90000"/>
              </a:lnSpc>
              <a:buFont typeface="Arial" pitchFamily="34" charset="0"/>
              <a:buChar char="•"/>
            </a:pPr>
            <a:r>
              <a:rPr lang="hi-IN" sz="3500" b="0" dirty="0">
                <a:solidFill>
                  <a:schemeClr val="bg1"/>
                </a:solidFill>
                <a:latin typeface="Kruti Dev 010" pitchFamily="2" charset="0"/>
                <a:cs typeface="Arial" panose="020B0604020202020204" pitchFamily="34" charset="0"/>
              </a:rPr>
              <a:t>दुकानदार को परामर्श दें कि किसी को भी खांसी हो सकती है परंतु यह ज़रूरी नहीं कि हर व्यक्ति को कोरोनावायरस का ही संक्रमण हो। हालांकि किसी को भी संक्रमण हो सकता है और वह टिश्यू का एक डिब्बा और हाथ सेनीटाइज़र काउंटर पर रख सकता है।</a:t>
            </a:r>
            <a:endParaRPr lang="en-IN" sz="3500" b="0" dirty="0">
              <a:solidFill>
                <a:schemeClr val="bg1"/>
              </a:solidFill>
              <a:latin typeface="Kruti Dev 010" pitchFamily="2" charset="0"/>
              <a:cs typeface="Arial" panose="020B0604020202020204" pitchFamily="34" charset="0"/>
            </a:endParaRPr>
          </a:p>
          <a:p>
            <a:pPr marL="800100" indent="-571500" algn="just">
              <a:lnSpc>
                <a:spcPct val="90000"/>
              </a:lnSpc>
              <a:buFont typeface="Arial" pitchFamily="34" charset="0"/>
              <a:buChar char="•"/>
            </a:pPr>
            <a:r>
              <a:rPr lang="hi-IN" sz="3500" b="0" dirty="0">
                <a:solidFill>
                  <a:schemeClr val="bg1"/>
                </a:solidFill>
                <a:latin typeface="Kruti Dev 010" pitchFamily="2" charset="0"/>
                <a:cs typeface="Arial" panose="020B0604020202020204" pitchFamily="34" charset="0"/>
              </a:rPr>
              <a:t>लोगों को स्वच्छ श्वसन पर परामर्श दें।</a:t>
            </a:r>
            <a:endParaRPr lang="en-US" sz="3500" b="0" dirty="0">
              <a:solidFill>
                <a:schemeClr val="bg1"/>
              </a:solidFill>
              <a:latin typeface="Apple Symbols" panose="02000000000000000000" pitchFamily="2" charset="-79"/>
              <a:ea typeface="Apple Symbols" panose="02000000000000000000" pitchFamily="2" charset="-79"/>
              <a:cs typeface="Apple Symbols" panose="02000000000000000000" pitchFamily="2" charset="-79"/>
            </a:endParaRPr>
          </a:p>
        </p:txBody>
      </p:sp>
    </p:spTree>
    <p:extLst>
      <p:ext uri="{BB962C8B-B14F-4D97-AF65-F5344CB8AC3E}">
        <p14:creationId xmlns:p14="http://schemas.microsoft.com/office/powerpoint/2010/main" val="3164898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1" name="Group"/>
          <p:cNvGrpSpPr/>
          <p:nvPr/>
        </p:nvGrpSpPr>
        <p:grpSpPr>
          <a:xfrm>
            <a:off x="300010" y="12315300"/>
            <a:ext cx="4601210" cy="995767"/>
            <a:chOff x="0" y="0"/>
            <a:chExt cx="4601208" cy="995765"/>
          </a:xfrm>
        </p:grpSpPr>
        <p:pic>
          <p:nvPicPr>
            <p:cNvPr id="4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24" name="Group"/>
          <p:cNvGrpSpPr/>
          <p:nvPr/>
        </p:nvGrpSpPr>
        <p:grpSpPr>
          <a:xfrm>
            <a:off x="23097931" y="13055998"/>
            <a:ext cx="2098870" cy="1540535"/>
            <a:chOff x="0" y="2516"/>
            <a:chExt cx="2098868" cy="1540533"/>
          </a:xfrm>
        </p:grpSpPr>
        <p:sp>
          <p:nvSpPr>
            <p:cNvPr id="422" name="10"/>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4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425" name="SOCIAL DISTANCING :  deliberately increasing the physical space between people to avoid spreading illness. Staying at least 1 meter away from other people lessens your chances of catching COVID-19."/>
          <p:cNvSpPr txBox="1"/>
          <p:nvPr/>
        </p:nvSpPr>
        <p:spPr>
          <a:xfrm>
            <a:off x="2195287" y="1967029"/>
            <a:ext cx="19482683" cy="13029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r>
              <a:rPr lang="hi-IN" sz="3800" b="0" dirty="0">
                <a:solidFill>
                  <a:srgbClr val="FFFFFF"/>
                </a:solidFill>
                <a:latin typeface="Kruti Dev 010" pitchFamily="2" charset="0"/>
                <a:cs typeface="Arial" panose="020B0604020202020204" pitchFamily="34" charset="0"/>
              </a:rPr>
              <a:t>लोगों से दूरी बनानाः बीमारी को फैलने से बचाने के लिए लोगों के बीच भौतिक स्थान में दूरी रखना। लोगों से कम से कम एक मीटर दूर रहने पर आपको </a:t>
            </a:r>
            <a:r>
              <a:rPr lang="en-US" sz="4000" b="0" dirty="0">
                <a:solidFill>
                  <a:srgbClr val="FFFFFF"/>
                </a:solidFill>
                <a:latin typeface="Times New Roman" pitchFamily="18" charset="0"/>
                <a:cs typeface="Times New Roman" pitchFamily="18" charset="0"/>
              </a:rPr>
              <a:t>COVID-19  </a:t>
            </a:r>
            <a:r>
              <a:rPr lang="hi-IN" sz="3800" b="0" dirty="0">
                <a:solidFill>
                  <a:srgbClr val="FFFFFF"/>
                </a:solidFill>
                <a:latin typeface="Kruti Dev 010" pitchFamily="2" charset="0"/>
                <a:cs typeface="Arial" panose="020B0604020202020204" pitchFamily="34" charset="0"/>
              </a:rPr>
              <a:t>संक्रमण लगने की संभावना कम हो जाती है।</a:t>
            </a:r>
          </a:p>
        </p:txBody>
      </p:sp>
      <p:grpSp>
        <p:nvGrpSpPr>
          <p:cNvPr id="428" name="Group"/>
          <p:cNvGrpSpPr/>
          <p:nvPr/>
        </p:nvGrpSpPr>
        <p:grpSpPr>
          <a:xfrm>
            <a:off x="5413144" y="359990"/>
            <a:ext cx="13557713" cy="1297968"/>
            <a:chOff x="0" y="0"/>
            <a:chExt cx="13557711" cy="1297966"/>
          </a:xfrm>
        </p:grpSpPr>
        <p:sp>
          <p:nvSpPr>
            <p:cNvPr id="426"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27" name="WHAT ARE WE GOING TO LEARN?"/>
            <p:cNvSpPr txBox="1"/>
            <p:nvPr/>
          </p:nvSpPr>
          <p:spPr>
            <a:xfrm>
              <a:off x="2057212" y="89857"/>
              <a:ext cx="9443290" cy="11182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pPr lvl="0"/>
              <a:r>
                <a:rPr lang="hi-IN" sz="6600" b="0" spc="-150" dirty="0">
                  <a:solidFill>
                    <a:schemeClr val="tx1"/>
                  </a:solidFill>
                  <a:latin typeface="Kruti Dev 010" pitchFamily="2" charset="0"/>
                  <a:cs typeface="Arial" panose="020B0604020202020204" pitchFamily="34" charset="0"/>
                </a:rPr>
                <a:t>रोकथाम - लोगों से दूरी बनाना</a:t>
              </a:r>
              <a:endParaRPr lang="hi-IN" sz="6600" b="0" spc="-150" dirty="0">
                <a:solidFill>
                  <a:schemeClr val="tx1"/>
                </a:solidFill>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CC48F4C7-BEDB-AA4B-AE0E-9D39E2C31947}"/>
              </a:ext>
            </a:extLst>
          </p:cNvPr>
          <p:cNvGrpSpPr/>
          <p:nvPr/>
        </p:nvGrpSpPr>
        <p:grpSpPr>
          <a:xfrm>
            <a:off x="2195288" y="3523446"/>
            <a:ext cx="19442690" cy="3711189"/>
            <a:chOff x="2195289" y="3507790"/>
            <a:chExt cx="19442690" cy="3711189"/>
          </a:xfrm>
        </p:grpSpPr>
        <p:sp>
          <p:nvSpPr>
            <p:cNvPr id="429" name="Rounded Rectangle"/>
            <p:cNvSpPr/>
            <p:nvPr/>
          </p:nvSpPr>
          <p:spPr>
            <a:xfrm>
              <a:off x="2195289" y="3507790"/>
              <a:ext cx="19442690"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defRPr sz="3200">
                  <a:solidFill>
                    <a:srgbClr val="FFFFFF"/>
                  </a:solidFill>
                </a:defRPr>
              </a:lvl1pPr>
            </a:lstStyle>
            <a:p>
              <a:endParaRPr b="0" dirty="0">
                <a:latin typeface="Arial" panose="020B0604020202020204" pitchFamily="34" charset="0"/>
                <a:cs typeface="Arial" panose="020B0604020202020204" pitchFamily="34" charset="0"/>
              </a:endParaRPr>
            </a:p>
          </p:txBody>
        </p:sp>
        <p:sp>
          <p:nvSpPr>
            <p:cNvPr id="431" name="DO"/>
            <p:cNvSpPr txBox="1"/>
            <p:nvPr/>
          </p:nvSpPr>
          <p:spPr>
            <a:xfrm>
              <a:off x="2599660" y="4496674"/>
              <a:ext cx="3909725" cy="1579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rgbClr val="228B22"/>
                  </a:solidFill>
                </a:defRPr>
              </a:lvl1pPr>
            </a:lstStyle>
            <a:p>
              <a:pPr defTabSz="914400">
                <a:defRPr sz="1800" b="0">
                  <a:solidFill>
                    <a:srgbClr val="000000"/>
                  </a:solidFill>
                </a:defRPr>
              </a:pPr>
              <a:r>
                <a:rPr lang="hi-IN" sz="9600" b="0" dirty="0">
                  <a:solidFill>
                    <a:schemeClr val="tx1"/>
                  </a:solidFill>
                  <a:latin typeface="Kruti Dev 010" pitchFamily="2" charset="0"/>
                  <a:cs typeface="Arial" panose="020B0604020202020204" pitchFamily="34" charset="0"/>
                </a:rPr>
                <a:t>क्या करें</a:t>
              </a:r>
            </a:p>
          </p:txBody>
        </p:sp>
      </p:grpSp>
      <p:pic>
        <p:nvPicPr>
          <p:cNvPr id="432" name="Image" descr="Image"/>
          <p:cNvPicPr>
            <a:picLocks noChangeAspect="1"/>
          </p:cNvPicPr>
          <p:nvPr/>
        </p:nvPicPr>
        <p:blipFill>
          <a:blip r:embed="rId7"/>
          <a:stretch>
            <a:fillRect/>
          </a:stretch>
        </p:blipFill>
        <p:spPr>
          <a:xfrm>
            <a:off x="16117345" y="3690450"/>
            <a:ext cx="4362465" cy="3421156"/>
          </a:xfrm>
          <a:prstGeom prst="rect">
            <a:avLst/>
          </a:prstGeom>
          <a:ln w="12700" cap="flat">
            <a:noFill/>
            <a:miter lim="400000"/>
          </a:ln>
          <a:effectLst>
            <a:outerShdw blurRad="63500" dist="25400" dir="5400000" rotWithShape="0">
              <a:srgbClr val="000000">
                <a:alpha val="50000"/>
              </a:srgbClr>
            </a:outerShdw>
          </a:effectLst>
        </p:spPr>
      </p:pic>
      <p:grpSp>
        <p:nvGrpSpPr>
          <p:cNvPr id="3" name="Group 2">
            <a:extLst>
              <a:ext uri="{FF2B5EF4-FFF2-40B4-BE49-F238E27FC236}">
                <a16:creationId xmlns:a16="http://schemas.microsoft.com/office/drawing/2014/main" id="{61C90268-4851-6248-BE9E-8BB00052E774}"/>
              </a:ext>
            </a:extLst>
          </p:cNvPr>
          <p:cNvGrpSpPr/>
          <p:nvPr/>
        </p:nvGrpSpPr>
        <p:grpSpPr>
          <a:xfrm>
            <a:off x="1168128" y="7500911"/>
            <a:ext cx="22047743" cy="4263185"/>
            <a:chOff x="1168129" y="7545216"/>
            <a:chExt cx="22047743" cy="4263185"/>
          </a:xfrm>
          <a:solidFill>
            <a:schemeClr val="accent1">
              <a:lumMod val="20000"/>
              <a:lumOff val="80000"/>
            </a:schemeClr>
          </a:solidFill>
        </p:grpSpPr>
        <p:sp>
          <p:nvSpPr>
            <p:cNvPr id="434" name="Rounded Rectangle"/>
            <p:cNvSpPr/>
            <p:nvPr/>
          </p:nvSpPr>
          <p:spPr>
            <a:xfrm>
              <a:off x="1168129" y="7545216"/>
              <a:ext cx="22047743" cy="4263185"/>
            </a:xfrm>
            <a:prstGeom prst="roundRect">
              <a:avLst>
                <a:gd name="adj" fmla="val 49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36" name="DON’T"/>
            <p:cNvSpPr txBox="1"/>
            <p:nvPr/>
          </p:nvSpPr>
          <p:spPr>
            <a:xfrm>
              <a:off x="1174579" y="8800982"/>
              <a:ext cx="6637646" cy="1579920"/>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15000">
                  <a:solidFill>
                    <a:schemeClr val="accent5">
                      <a:hueOff val="-82419"/>
                      <a:satOff val="-9513"/>
                      <a:lumOff val="-16343"/>
                    </a:schemeClr>
                  </a:solidFill>
                </a:defRPr>
              </a:lvl1pPr>
            </a:lstStyle>
            <a:p>
              <a:pPr defTabSz="914400">
                <a:defRPr sz="1800" b="0">
                  <a:solidFill>
                    <a:srgbClr val="000000"/>
                  </a:solidFill>
                </a:defRPr>
              </a:pPr>
              <a:r>
                <a:rPr lang="hi-IN" sz="9600" b="0" dirty="0">
                  <a:solidFill>
                    <a:schemeClr val="tx1"/>
                  </a:solidFill>
                  <a:latin typeface="Kruti Dev 010" pitchFamily="2" charset="0"/>
                  <a:cs typeface="Arial" panose="020B0604020202020204" pitchFamily="34" charset="0"/>
                </a:rPr>
                <a:t>क्या </a:t>
              </a:r>
              <a:r>
                <a:rPr lang="hi-IN" sz="9600" b="0" dirty="0">
                  <a:latin typeface="Kruti Dev 010" pitchFamily="2" charset="0"/>
                  <a:cs typeface="Arial" panose="020B0604020202020204" pitchFamily="34" charset="0"/>
                </a:rPr>
                <a:t>न</a:t>
              </a:r>
              <a:r>
                <a:rPr lang="en-US" sz="9600" b="0" dirty="0">
                  <a:latin typeface="Kruti Dev 010" pitchFamily="2" charset="0"/>
                  <a:cs typeface="Arial" panose="020B0604020202020204" pitchFamily="34" charset="0"/>
                </a:rPr>
                <a:t> </a:t>
              </a:r>
              <a:r>
                <a:rPr lang="hi-IN" sz="9600" b="0" dirty="0">
                  <a:solidFill>
                    <a:schemeClr val="tx1"/>
                  </a:solidFill>
                  <a:latin typeface="Kruti Dev 010" pitchFamily="2" charset="0"/>
                  <a:cs typeface="Arial" panose="020B0604020202020204" pitchFamily="34" charset="0"/>
                </a:rPr>
                <a:t>करें</a:t>
              </a:r>
            </a:p>
          </p:txBody>
        </p:sp>
      </p:grpSp>
      <p:pic>
        <p:nvPicPr>
          <p:cNvPr id="437" name="Image" descr="Image"/>
          <p:cNvPicPr>
            <a:picLocks noChangeAspect="1"/>
          </p:cNvPicPr>
          <p:nvPr/>
        </p:nvPicPr>
        <p:blipFill>
          <a:blip r:embed="rId8"/>
          <a:stretch>
            <a:fillRect/>
          </a:stretch>
        </p:blipFill>
        <p:spPr>
          <a:xfrm>
            <a:off x="18612298" y="8201891"/>
            <a:ext cx="4130778" cy="3125114"/>
          </a:xfrm>
          <a:prstGeom prst="rect">
            <a:avLst/>
          </a:prstGeom>
          <a:ln w="12700" cap="flat">
            <a:noFill/>
            <a:miter lim="400000"/>
          </a:ln>
          <a:effectLst/>
        </p:spPr>
      </p:pic>
      <p:sp>
        <p:nvSpPr>
          <p:cNvPr id="435" name="touch your eyes, nose, and mouth with unwashed hands.…"/>
          <p:cNvSpPr txBox="1"/>
          <p:nvPr/>
        </p:nvSpPr>
        <p:spPr>
          <a:xfrm>
            <a:off x="7857971" y="8233581"/>
            <a:ext cx="9935786" cy="287258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marL="571500" lvl="0" indent="-571500" algn="just">
              <a:buFont typeface="Arial" pitchFamily="34" charset="0"/>
              <a:buChar char="•"/>
            </a:pPr>
            <a:r>
              <a:rPr lang="hi-IN" sz="3600" b="0" dirty="0">
                <a:latin typeface="Kruti Dev 010" pitchFamily="2" charset="0"/>
                <a:cs typeface="Arial" panose="020B0604020202020204" pitchFamily="34" charset="0"/>
              </a:rPr>
              <a:t>कार्यक्रमों में न जायें, चाहे वह 3 या 4 मित्रों के साथ मीटिंग ही क्यों न हो या शाम को चैपाल में बैठकर बात करना ही क्यों न हो।</a:t>
            </a:r>
            <a:endParaRPr lang="en-US" sz="3600" b="0" dirty="0">
              <a:latin typeface="Kruti Dev 010" pitchFamily="2" charset="0"/>
              <a:cs typeface="Arial" panose="020B0604020202020204" pitchFamily="34" charset="0"/>
            </a:endParaRPr>
          </a:p>
          <a:p>
            <a:pPr marL="571500" lvl="0" indent="-571500" algn="just">
              <a:buFont typeface="Arial" pitchFamily="34" charset="0"/>
              <a:buChar char="•"/>
            </a:pPr>
            <a:r>
              <a:rPr lang="hi-IN" sz="3600" b="0" dirty="0">
                <a:latin typeface="Kruti Dev 010" pitchFamily="2" charset="0"/>
                <a:cs typeface="Arial" panose="020B0604020202020204" pitchFamily="34" charset="0"/>
              </a:rPr>
              <a:t>बाज़ार, पार्टियों जैसे भीड़भाड़ वाली जगहों पर न जायें।</a:t>
            </a:r>
            <a:endParaRPr lang="en-US" sz="3600" b="0" dirty="0">
              <a:latin typeface="Kruti Dev 010" pitchFamily="2" charset="0"/>
              <a:cs typeface="Arial" panose="020B0604020202020204" pitchFamily="34" charset="0"/>
            </a:endParaRPr>
          </a:p>
          <a:p>
            <a:pPr marL="571500" lvl="0" indent="-571500" algn="just">
              <a:buFont typeface="Arial" pitchFamily="34" charset="0"/>
              <a:buChar char="•"/>
            </a:pPr>
            <a:r>
              <a:rPr lang="hi-IN" sz="3600" b="0" dirty="0">
                <a:latin typeface="Kruti Dev 010" pitchFamily="2" charset="0"/>
                <a:cs typeface="Arial" panose="020B0604020202020204" pitchFamily="34" charset="0"/>
              </a:rPr>
              <a:t>सार्वजनिक यात्रा के साधनों का उपयोग नहीं करें।</a:t>
            </a:r>
            <a:endParaRPr lang="en-US" sz="3600" b="0" dirty="0">
              <a:latin typeface="Kruti Dev 010" pitchFamily="2" charset="0"/>
              <a:cs typeface="Arial" panose="020B0604020202020204" pitchFamily="34" charset="0"/>
            </a:endParaRPr>
          </a:p>
        </p:txBody>
      </p:sp>
      <p:sp>
        <p:nvSpPr>
          <p:cNvPr id="5" name="Rectangle 4">
            <a:extLst>
              <a:ext uri="{FF2B5EF4-FFF2-40B4-BE49-F238E27FC236}">
                <a16:creationId xmlns:a16="http://schemas.microsoft.com/office/drawing/2014/main" id="{2FD0B4FF-DD8E-2643-B323-DEF327CECDED}"/>
              </a:ext>
            </a:extLst>
          </p:cNvPr>
          <p:cNvSpPr/>
          <p:nvPr/>
        </p:nvSpPr>
        <p:spPr>
          <a:xfrm>
            <a:off x="6913756" y="4165925"/>
            <a:ext cx="9203590" cy="2308324"/>
          </a:xfrm>
          <a:prstGeom prst="rect">
            <a:avLst/>
          </a:prstGeom>
        </p:spPr>
        <p:txBody>
          <a:bodyPr wrap="square">
            <a:spAutoFit/>
          </a:bodyPr>
          <a:lstStyle/>
          <a:p>
            <a:pPr marL="571500" lvl="0" indent="-571500" algn="just">
              <a:buFont typeface="Arial" pitchFamily="34" charset="0"/>
              <a:buChar char="•"/>
            </a:pPr>
            <a:r>
              <a:rPr lang="hi-IN" sz="3600" b="0" dirty="0">
                <a:latin typeface="Kruti Dev 010" pitchFamily="2" charset="0"/>
                <a:cs typeface="Arial" panose="020B0604020202020204" pitchFamily="34" charset="0"/>
              </a:rPr>
              <a:t>घर पर ही रहें, किसी अत्यधिक आवश्यकता पड़ने पर ही बाहर निकलें।</a:t>
            </a:r>
            <a:endParaRPr lang="en-US" sz="3600" b="0" dirty="0">
              <a:latin typeface="Kruti Dev 010" pitchFamily="2" charset="0"/>
              <a:cs typeface="Arial" panose="020B0604020202020204" pitchFamily="34" charset="0"/>
            </a:endParaRPr>
          </a:p>
          <a:p>
            <a:pPr marL="571500" lvl="0" indent="-571500" algn="just">
              <a:buFont typeface="Arial" pitchFamily="34" charset="0"/>
              <a:buChar char="•"/>
            </a:pPr>
            <a:r>
              <a:rPr lang="hi-IN" sz="3600" b="0" dirty="0">
                <a:latin typeface="Kruti Dev 010" pitchFamily="2" charset="0"/>
                <a:cs typeface="Arial" panose="020B0604020202020204" pitchFamily="34" charset="0"/>
              </a:rPr>
              <a:t>अपने और दूसरे व्यक्ति के बीच कम से कम 1 मीटर की दूरी रखें।</a:t>
            </a:r>
            <a:endParaRPr lang="en-US" sz="3600" b="0" dirty="0">
              <a:latin typeface="Kruti Dev 010" pitchFamily="2" charset="0"/>
              <a:cs typeface="Arial" panose="020B0604020202020204" pitchFamily="34" charset="0"/>
            </a:endParaRPr>
          </a:p>
        </p:txBody>
      </p:sp>
    </p:spTree>
    <p:extLst>
      <p:ext uri="{BB962C8B-B14F-4D97-AF65-F5344CB8AC3E}">
        <p14:creationId xmlns:p14="http://schemas.microsoft.com/office/powerpoint/2010/main" val="1145045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dissolve">
                                      <p:cBhvr>
                                        <p:cTn id="7" dur="500"/>
                                        <p:tgtEl>
                                          <p:spTgt spid="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dissolv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dissolve">
                                      <p:cBhvr>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5">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437"/>
                                        </p:tgtEl>
                                        <p:attrNameLst>
                                          <p:attrName>style.visibility</p:attrName>
                                        </p:attrNameLst>
                                      </p:cBhvr>
                                      <p:to>
                                        <p:strVal val="visible"/>
                                      </p:to>
                                    </p:set>
                                    <p:animEffect transition="in" filter="dissolve">
                                      <p:cBhvr>
                                        <p:cTn id="55"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 name="Group"/>
          <p:cNvGrpSpPr/>
          <p:nvPr/>
        </p:nvGrpSpPr>
        <p:grpSpPr>
          <a:xfrm>
            <a:off x="300010" y="12315300"/>
            <a:ext cx="4601210" cy="995767"/>
            <a:chOff x="0" y="0"/>
            <a:chExt cx="4601208" cy="995765"/>
          </a:xfrm>
        </p:grpSpPr>
        <p:pic>
          <p:nvPicPr>
            <p:cNvPr id="4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48" name="Group"/>
          <p:cNvGrpSpPr/>
          <p:nvPr/>
        </p:nvGrpSpPr>
        <p:grpSpPr>
          <a:xfrm>
            <a:off x="5198567" y="503150"/>
            <a:ext cx="13557713" cy="1297968"/>
            <a:chOff x="-214577" y="143160"/>
            <a:chExt cx="13557711" cy="1297966"/>
          </a:xfrm>
        </p:grpSpPr>
        <p:sp>
          <p:nvSpPr>
            <p:cNvPr id="446" name="Rounded Rectangle"/>
            <p:cNvSpPr/>
            <p:nvPr/>
          </p:nvSpPr>
          <p:spPr>
            <a:xfrm>
              <a:off x="-214577" y="14316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47" name="WHAT ARE WE GOING TO LEARN?"/>
            <p:cNvSpPr txBox="1"/>
            <p:nvPr/>
          </p:nvSpPr>
          <p:spPr>
            <a:xfrm>
              <a:off x="754195" y="233016"/>
              <a:ext cx="11620167" cy="1118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5000">
                  <a:solidFill>
                    <a:srgbClr val="002135"/>
                  </a:solidFill>
                </a:defRPr>
              </a:lvl1pPr>
            </a:lstStyle>
            <a:p>
              <a:pPr lvl="0"/>
              <a:r>
                <a:rPr lang="hi-IN" sz="6600" b="0" spc="-150" dirty="0">
                  <a:solidFill>
                    <a:schemeClr val="tx1"/>
                  </a:solidFill>
                  <a:latin typeface="Kruti Dev 010" pitchFamily="2" charset="0"/>
                  <a:cs typeface="Arial" panose="020B0604020202020204" pitchFamily="34" charset="0"/>
                </a:rPr>
                <a:t>रोकथाम - अधिक जोखिम वाले समूह</a:t>
              </a:r>
            </a:p>
          </p:txBody>
        </p:sp>
      </p:grpSp>
      <p:sp>
        <p:nvSpPr>
          <p:cNvPr id="449" name="High Risk Groups are people who are at higher risk from severe illness if they get COVID-19.…"/>
          <p:cNvSpPr txBox="1"/>
          <p:nvPr/>
        </p:nvSpPr>
        <p:spPr>
          <a:xfrm>
            <a:off x="3254916" y="2036367"/>
            <a:ext cx="1759877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4000" b="0" spc="-150" dirty="0">
                <a:solidFill>
                  <a:schemeClr val="bg1"/>
                </a:solidFill>
                <a:latin typeface="Kruti Dev 010" pitchFamily="2" charset="0"/>
                <a:cs typeface="Arial" panose="020B0604020202020204" pitchFamily="34" charset="0"/>
              </a:rPr>
              <a:t>अधिक जोखिम वाले समूह में वो लोग आते हैं जिन्हें </a:t>
            </a:r>
            <a:r>
              <a:rPr lang="en-US" sz="4000" b="0" spc="-150" dirty="0">
                <a:solidFill>
                  <a:schemeClr val="bg1"/>
                </a:solidFill>
                <a:latin typeface="Times New Roman" pitchFamily="18" charset="0"/>
                <a:cs typeface="Times New Roman" pitchFamily="18" charset="0"/>
              </a:rPr>
              <a:t>COVID-19</a:t>
            </a:r>
            <a:r>
              <a:rPr lang="hi-IN" sz="4000" b="0" spc="-150" dirty="0">
                <a:solidFill>
                  <a:schemeClr val="bg1"/>
                </a:solidFill>
                <a:latin typeface="Kruti Dev 010" pitchFamily="2" charset="0"/>
                <a:cs typeface="Arial" panose="020B0604020202020204" pitchFamily="34" charset="0"/>
              </a:rPr>
              <a:t> संक्रमण होने से गंभीर बीमार होने का अधिकतम जोखिम होता है, इसमें शामिल हैं</a:t>
            </a:r>
            <a:endParaRPr lang="en-US" sz="4800" b="0" spc="-150" dirty="0">
              <a:solidFill>
                <a:schemeClr val="bg1"/>
              </a:solidFill>
              <a:latin typeface="Kruti Dev 010" pitchFamily="2" charset="0"/>
              <a:cs typeface="Arial" panose="020B0604020202020204" pitchFamily="34" charset="0"/>
            </a:endParaRPr>
          </a:p>
        </p:txBody>
      </p:sp>
      <p:sp>
        <p:nvSpPr>
          <p:cNvPr id="450" name="Rounded Rectangle"/>
          <p:cNvSpPr/>
          <p:nvPr/>
        </p:nvSpPr>
        <p:spPr>
          <a:xfrm>
            <a:off x="16290701" y="3770641"/>
            <a:ext cx="5570744" cy="8575577"/>
          </a:xfrm>
          <a:prstGeom prst="roundRect">
            <a:avLst>
              <a:gd name="adj" fmla="val 686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1" name="PREGNANT WOMEN…"/>
          <p:cNvSpPr txBox="1"/>
          <p:nvPr/>
        </p:nvSpPr>
        <p:spPr>
          <a:xfrm>
            <a:off x="16570712" y="4278246"/>
            <a:ext cx="5180011" cy="47807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lvl="0" algn="just"/>
            <a:r>
              <a:rPr lang="hi-IN" sz="3800" b="0" spc="-150" dirty="0">
                <a:latin typeface="Kruti Dev 010" pitchFamily="2" charset="0"/>
                <a:cs typeface="Arial" panose="020B0604020202020204" pitchFamily="34" charset="0"/>
              </a:rPr>
              <a:t>गर्भवती महिला </a:t>
            </a:r>
          </a:p>
          <a:p>
            <a:pPr lvl="0" algn="just"/>
            <a:r>
              <a:rPr lang="hi-IN" sz="3800" b="0" spc="-150" dirty="0">
                <a:latin typeface="Kruti Dev 010" pitchFamily="2" charset="0"/>
                <a:cs typeface="Arial" panose="020B0604020202020204" pitchFamily="34" charset="0"/>
              </a:rPr>
              <a:t>चूंकि अभी तक हम लोगों को इस बीमारी के गर्भ पर पड़ने वाले प्रभाव के बारे में जानकारी नहीं है, इसलिए ये बेहतर होगा कि गर्भवती महिलाओं पर ख़ास ध्यान दिया जाये</a:t>
            </a:r>
          </a:p>
        </p:txBody>
      </p:sp>
      <p:pic>
        <p:nvPicPr>
          <p:cNvPr id="27" name="Image" descr="Image">
            <a:extLst>
              <a:ext uri="{FF2B5EF4-FFF2-40B4-BE49-F238E27FC236}">
                <a16:creationId xmlns:a16="http://schemas.microsoft.com/office/drawing/2014/main" id="{AC6CC9E9-3FB7-3F4E-B3DB-B97A3258C721}"/>
              </a:ext>
            </a:extLst>
          </p:cNvPr>
          <p:cNvPicPr>
            <a:picLocks noChangeAspect="1"/>
          </p:cNvPicPr>
          <p:nvPr/>
        </p:nvPicPr>
        <p:blipFill>
          <a:blip r:embed="rId6"/>
          <a:stretch>
            <a:fillRect/>
          </a:stretch>
        </p:blipFill>
        <p:spPr>
          <a:xfrm>
            <a:off x="19780790" y="8176749"/>
            <a:ext cx="2136016" cy="4562214"/>
          </a:xfrm>
          <a:prstGeom prst="rect">
            <a:avLst/>
          </a:prstGeom>
          <a:ln w="12700" cap="flat">
            <a:noFill/>
            <a:miter lim="400000"/>
          </a:ln>
          <a:effectLst/>
        </p:spPr>
      </p:pic>
      <p:sp>
        <p:nvSpPr>
          <p:cNvPr id="454" name="Rounded Rectangle"/>
          <p:cNvSpPr/>
          <p:nvPr/>
        </p:nvSpPr>
        <p:spPr>
          <a:xfrm>
            <a:off x="2313729" y="3770641"/>
            <a:ext cx="4931161" cy="8575577"/>
          </a:xfrm>
          <a:prstGeom prst="roundRect">
            <a:avLst>
              <a:gd name="adj" fmla="val 8985"/>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5" name="older adults"/>
          <p:cNvSpPr txBox="1"/>
          <p:nvPr/>
        </p:nvSpPr>
        <p:spPr>
          <a:xfrm>
            <a:off x="2633277" y="4211205"/>
            <a:ext cx="4023532" cy="748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lgn="l">
              <a:defRPr sz="3600" cap="all">
                <a:solidFill>
                  <a:srgbClr val="FFFFFF"/>
                </a:solidFill>
              </a:defRPr>
            </a:lvl1pPr>
          </a:lstStyle>
          <a:p>
            <a:pPr lvl="0" algn="ctr"/>
            <a:r>
              <a:rPr lang="hi-IN" sz="4200" b="0" cap="none" spc="-150" dirty="0">
                <a:solidFill>
                  <a:srgbClr val="000000"/>
                </a:solidFill>
                <a:latin typeface="Kruti Dev 010" pitchFamily="2" charset="0"/>
                <a:cs typeface="Arial" panose="020B0604020202020204" pitchFamily="34" charset="0"/>
              </a:rPr>
              <a:t>बुजु़र्ग व</a:t>
            </a:r>
            <a:r>
              <a:rPr lang="en-US" sz="4200" b="0" cap="none" spc="-150" dirty="0">
                <a:solidFill>
                  <a:srgbClr val="000000"/>
                </a:solidFill>
                <a:latin typeface="Kruti Dev 010" pitchFamily="2" charset="0"/>
                <a:cs typeface="Arial" panose="020B0604020202020204" pitchFamily="34" charset="0"/>
              </a:rPr>
              <a:t> </a:t>
            </a:r>
            <a:r>
              <a:rPr lang="hi-IN" sz="4200" b="0" cap="none" spc="-150" dirty="0">
                <a:solidFill>
                  <a:srgbClr val="000000"/>
                </a:solidFill>
                <a:latin typeface="Kruti Dev 010" pitchFamily="2" charset="0"/>
                <a:cs typeface="Arial" panose="020B0604020202020204" pitchFamily="34" charset="0"/>
              </a:rPr>
              <a:t>व्यस्क </a:t>
            </a:r>
          </a:p>
        </p:txBody>
      </p:sp>
      <p:pic>
        <p:nvPicPr>
          <p:cNvPr id="45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42337" y="6580841"/>
            <a:ext cx="3473943" cy="4562214"/>
          </a:xfrm>
          <a:prstGeom prst="rect">
            <a:avLst/>
          </a:prstGeom>
          <a:ln w="12700" cap="flat">
            <a:noFill/>
            <a:miter lim="400000"/>
          </a:ln>
          <a:effectLst/>
        </p:spPr>
      </p:pic>
      <p:sp>
        <p:nvSpPr>
          <p:cNvPr id="458" name="Rounded Rectangle"/>
          <p:cNvSpPr/>
          <p:nvPr/>
        </p:nvSpPr>
        <p:spPr>
          <a:xfrm>
            <a:off x="7639059" y="3770641"/>
            <a:ext cx="8171214" cy="8575577"/>
          </a:xfrm>
          <a:prstGeom prst="roundRect">
            <a:avLst>
              <a:gd name="adj" fmla="val 363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59" name="people who have underlying…"/>
          <p:cNvSpPr txBox="1"/>
          <p:nvPr/>
        </p:nvSpPr>
        <p:spPr>
          <a:xfrm>
            <a:off x="8209943" y="4149650"/>
            <a:ext cx="6860422" cy="61696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lvl="0" algn="l">
              <a:lnSpc>
                <a:spcPct val="150000"/>
              </a:lnSpc>
            </a:pPr>
            <a:r>
              <a:rPr lang="hi-IN" sz="3800" b="0" spc="-150" dirty="0">
                <a:latin typeface="Kruti Dev 010" pitchFamily="2" charset="0"/>
                <a:cs typeface="Arial" panose="020B0604020202020204" pitchFamily="34" charset="0"/>
              </a:rPr>
              <a:t>लोग जो निम्नलिखित चिकित्सा स्थितियों से सम्बन्धित हैं, जैसे:</a:t>
            </a:r>
            <a:endParaRPr lang="en-US" sz="3800" b="0" spc="-150" dirty="0">
              <a:latin typeface="Kruti Dev 010" pitchFamily="2" charset="0"/>
              <a:cs typeface="Arial" panose="020B0604020202020204" pitchFamily="34" charset="0"/>
            </a:endParaRPr>
          </a:p>
          <a:p>
            <a:pPr marL="571500" lvl="0" indent="-571500" algn="l">
              <a:lnSpc>
                <a:spcPct val="150000"/>
              </a:lnSpc>
              <a:buFont typeface="Arial" pitchFamily="34" charset="0"/>
              <a:buChar char="•"/>
            </a:pPr>
            <a:r>
              <a:rPr lang="hi-IN" sz="3800" b="0" spc="-150" dirty="0">
                <a:latin typeface="Kruti Dev 010" pitchFamily="2" charset="0"/>
                <a:cs typeface="Arial" panose="020B0604020202020204" pitchFamily="34" charset="0"/>
              </a:rPr>
              <a:t>हृदय रोग</a:t>
            </a:r>
            <a:endParaRPr lang="en-US" sz="3800" b="0" spc="-150" dirty="0">
              <a:latin typeface="Kruti Dev 010" pitchFamily="2" charset="0"/>
              <a:cs typeface="Arial" panose="020B0604020202020204" pitchFamily="34" charset="0"/>
            </a:endParaRPr>
          </a:p>
          <a:p>
            <a:pPr marL="571500" lvl="0" indent="-571500" algn="l">
              <a:lnSpc>
                <a:spcPct val="150000"/>
              </a:lnSpc>
              <a:buFont typeface="Arial" pitchFamily="34" charset="0"/>
              <a:buChar char="•"/>
            </a:pPr>
            <a:r>
              <a:rPr lang="hi-IN" sz="3800" b="0" spc="-150" dirty="0">
                <a:latin typeface="Kruti Dev 010" pitchFamily="2" charset="0"/>
                <a:cs typeface="Arial" panose="020B0604020202020204" pitchFamily="34" charset="0"/>
              </a:rPr>
              <a:t>मधुमेह</a:t>
            </a:r>
            <a:endParaRPr lang="en-US" sz="3800" b="0" spc="-150" dirty="0">
              <a:latin typeface="Kruti Dev 010" pitchFamily="2" charset="0"/>
              <a:cs typeface="Arial" panose="020B0604020202020204" pitchFamily="34" charset="0"/>
            </a:endParaRPr>
          </a:p>
          <a:p>
            <a:pPr marL="571500" lvl="0" indent="-571500" algn="l">
              <a:lnSpc>
                <a:spcPct val="150000"/>
              </a:lnSpc>
              <a:buFont typeface="Arial" pitchFamily="34" charset="0"/>
              <a:buChar char="•"/>
            </a:pPr>
            <a:r>
              <a:rPr lang="hi-IN" sz="3800" b="0" spc="-150" dirty="0">
                <a:latin typeface="Kruti Dev 010" pitchFamily="2" charset="0"/>
                <a:cs typeface="Arial" panose="020B0604020202020204" pitchFamily="34" charset="0"/>
              </a:rPr>
              <a:t>फेफड़ों की बीमारी</a:t>
            </a:r>
            <a:endParaRPr lang="en-US" sz="3800" b="0" spc="-150" dirty="0">
              <a:latin typeface="Kruti Dev 010" pitchFamily="2" charset="0"/>
              <a:cs typeface="Arial" panose="020B0604020202020204" pitchFamily="34" charset="0"/>
            </a:endParaRPr>
          </a:p>
          <a:p>
            <a:pPr marL="571500" lvl="0" indent="-571500" algn="l">
              <a:lnSpc>
                <a:spcPct val="150000"/>
              </a:lnSpc>
              <a:buFont typeface="Arial" pitchFamily="34" charset="0"/>
              <a:buChar char="•"/>
            </a:pPr>
            <a:r>
              <a:rPr lang="hi-IN" sz="3800" b="0" spc="-150" dirty="0">
                <a:latin typeface="Kruti Dev 010" pitchFamily="2" charset="0"/>
                <a:cs typeface="Arial" panose="020B0604020202020204" pitchFamily="34" charset="0"/>
              </a:rPr>
              <a:t>गुर्दे की बीमारी</a:t>
            </a:r>
            <a:endParaRPr lang="en-US" sz="3800" b="0" spc="-150" dirty="0">
              <a:latin typeface="Kruti Dev 010" pitchFamily="2" charset="0"/>
              <a:cs typeface="Arial" panose="020B0604020202020204" pitchFamily="34" charset="0"/>
            </a:endParaRPr>
          </a:p>
          <a:p>
            <a:pPr marL="571500" lvl="0" indent="-571500" algn="l">
              <a:lnSpc>
                <a:spcPct val="150000"/>
              </a:lnSpc>
              <a:buFont typeface="Arial" pitchFamily="34" charset="0"/>
              <a:buChar char="•"/>
            </a:pPr>
            <a:r>
              <a:rPr lang="hi-IN" sz="3800" b="0" spc="-150" dirty="0">
                <a:latin typeface="Kruti Dev 010" pitchFamily="2" charset="0"/>
                <a:cs typeface="Arial" panose="020B0604020202020204" pitchFamily="34" charset="0"/>
              </a:rPr>
              <a:t>कैंसर</a:t>
            </a:r>
            <a:endParaRPr lang="en-US" sz="3800" b="0" spc="-150" dirty="0">
              <a:latin typeface="Kruti Dev 010" pitchFamily="2" charset="0"/>
              <a:cs typeface="Arial" panose="020B0604020202020204" pitchFamily="34" charset="0"/>
            </a:endParaRPr>
          </a:p>
        </p:txBody>
      </p:sp>
      <p:pic>
        <p:nvPicPr>
          <p:cNvPr id="46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57229" y="6580841"/>
            <a:ext cx="3481318" cy="4562214"/>
          </a:xfrm>
          <a:prstGeom prst="rect">
            <a:avLst/>
          </a:prstGeom>
          <a:ln w="12700" cap="flat">
            <a:noFill/>
            <a:miter lim="400000"/>
          </a:ln>
          <a:effectLst>
            <a:outerShdw blurRad="63500" dist="25400" dir="5400000" rotWithShape="0">
              <a:srgbClr val="000000">
                <a:alpha val="50000"/>
              </a:srgbClr>
            </a:outerShdw>
          </a:effectLst>
        </p:spPr>
      </p:pic>
      <p:grpSp>
        <p:nvGrpSpPr>
          <p:cNvPr id="464" name="Group"/>
          <p:cNvGrpSpPr/>
          <p:nvPr/>
        </p:nvGrpSpPr>
        <p:grpSpPr>
          <a:xfrm>
            <a:off x="23097931" y="13055998"/>
            <a:ext cx="2098870" cy="1540535"/>
            <a:chOff x="0" y="2516"/>
            <a:chExt cx="2098868" cy="1540533"/>
          </a:xfrm>
        </p:grpSpPr>
        <p:sp>
          <p:nvSpPr>
            <p:cNvPr id="462" name="11"/>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463" name="Image" descr="Image"/>
            <p:cNvPicPr>
              <a:picLocks noChangeAspect="1"/>
            </p:cNvPicPr>
            <p:nvPr/>
          </p:nvPicPr>
          <p:blipFill>
            <a:blip r:embed="rId9"/>
            <a:stretch>
              <a:fillRect/>
            </a:stretch>
          </p:blipFill>
          <p:spPr>
            <a:xfrm>
              <a:off x="0" y="2516"/>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blinds(horizontal)">
                                      <p:cBhvr>
                                        <p:cTn id="7" dur="1000"/>
                                        <p:tgtEl>
                                          <p:spTgt spid="4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49"/>
                                        </p:tgtEl>
                                        <p:attrNameLst>
                                          <p:attrName>style.visibility</p:attrName>
                                        </p:attrNameLst>
                                      </p:cBhvr>
                                      <p:to>
                                        <p:strVal val="visible"/>
                                      </p:to>
                                    </p:set>
                                    <p:animEffect transition="in" filter="blinds(horizontal)">
                                      <p:cBhvr>
                                        <p:cTn id="10" dur="1000"/>
                                        <p:tgtEl>
                                          <p:spTgt spid="4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4"/>
                                        </p:tgtEl>
                                        <p:attrNameLst>
                                          <p:attrName>style.visibility</p:attrName>
                                        </p:attrNameLst>
                                      </p:cBhvr>
                                      <p:to>
                                        <p:strVal val="visible"/>
                                      </p:to>
                                    </p:set>
                                    <p:animEffect transition="in" filter="fade">
                                      <p:cBhvr>
                                        <p:cTn id="15" dur="1000"/>
                                        <p:tgtEl>
                                          <p:spTgt spid="45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5"/>
                                        </p:tgtEl>
                                        <p:attrNameLst>
                                          <p:attrName>style.visibility</p:attrName>
                                        </p:attrNameLst>
                                      </p:cBhvr>
                                      <p:to>
                                        <p:strVal val="visible"/>
                                      </p:to>
                                    </p:set>
                                    <p:animEffect transition="in" filter="fade">
                                      <p:cBhvr>
                                        <p:cTn id="20" dur="1000"/>
                                        <p:tgtEl>
                                          <p:spTgt spid="455"/>
                                        </p:tgtEl>
                                      </p:cBhvr>
                                    </p:animEffect>
                                  </p:childTnLst>
                                </p:cTn>
                              </p:par>
                              <p:par>
                                <p:cTn id="21" presetID="10" presetClass="entr" presetSubtype="0" fill="hold" nodeType="withEffect">
                                  <p:stCondLst>
                                    <p:cond delay="0"/>
                                  </p:stCondLst>
                                  <p:childTnLst>
                                    <p:set>
                                      <p:cBhvr>
                                        <p:cTn id="22" dur="1" fill="hold">
                                          <p:stCondLst>
                                            <p:cond delay="0"/>
                                          </p:stCondLst>
                                        </p:cTn>
                                        <p:tgtEl>
                                          <p:spTgt spid="456"/>
                                        </p:tgtEl>
                                        <p:attrNameLst>
                                          <p:attrName>style.visibility</p:attrName>
                                        </p:attrNameLst>
                                      </p:cBhvr>
                                      <p:to>
                                        <p:strVal val="visible"/>
                                      </p:to>
                                    </p:set>
                                    <p:animEffect transition="in" filter="fade">
                                      <p:cBhvr>
                                        <p:cTn id="23" dur="1000"/>
                                        <p:tgtEl>
                                          <p:spTgt spid="45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8"/>
                                        </p:tgtEl>
                                        <p:attrNameLst>
                                          <p:attrName>style.visibility</p:attrName>
                                        </p:attrNameLst>
                                      </p:cBhvr>
                                      <p:to>
                                        <p:strVal val="visible"/>
                                      </p:to>
                                    </p:set>
                                    <p:animEffect transition="in" filter="fade">
                                      <p:cBhvr>
                                        <p:cTn id="28" dur="500"/>
                                        <p:tgtEl>
                                          <p:spTgt spid="4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9">
                                            <p:txEl>
                                              <p:pRg st="0" end="0"/>
                                            </p:txEl>
                                          </p:spTgt>
                                        </p:tgtEl>
                                        <p:attrNameLst>
                                          <p:attrName>style.visibility</p:attrName>
                                        </p:attrNameLst>
                                      </p:cBhvr>
                                      <p:to>
                                        <p:strVal val="visible"/>
                                      </p:to>
                                    </p:set>
                                    <p:animEffect transition="in" filter="fade">
                                      <p:cBhvr>
                                        <p:cTn id="33" dur="1000"/>
                                        <p:tgtEl>
                                          <p:spTgt spid="45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59">
                                            <p:txEl>
                                              <p:pRg st="1" end="1"/>
                                            </p:txEl>
                                          </p:spTgt>
                                        </p:tgtEl>
                                        <p:attrNameLst>
                                          <p:attrName>style.visibility</p:attrName>
                                        </p:attrNameLst>
                                      </p:cBhvr>
                                      <p:to>
                                        <p:strVal val="visible"/>
                                      </p:to>
                                    </p:set>
                                    <p:animEffect transition="in" filter="fade">
                                      <p:cBhvr>
                                        <p:cTn id="38" dur="1000"/>
                                        <p:tgtEl>
                                          <p:spTgt spid="45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59">
                                            <p:txEl>
                                              <p:pRg st="2" end="2"/>
                                            </p:txEl>
                                          </p:spTgt>
                                        </p:tgtEl>
                                        <p:attrNameLst>
                                          <p:attrName>style.visibility</p:attrName>
                                        </p:attrNameLst>
                                      </p:cBhvr>
                                      <p:to>
                                        <p:strVal val="visible"/>
                                      </p:to>
                                    </p:set>
                                    <p:animEffect transition="in" filter="fade">
                                      <p:cBhvr>
                                        <p:cTn id="43" dur="1000"/>
                                        <p:tgtEl>
                                          <p:spTgt spid="459">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59">
                                            <p:txEl>
                                              <p:pRg st="3" end="3"/>
                                            </p:txEl>
                                          </p:spTgt>
                                        </p:tgtEl>
                                        <p:attrNameLst>
                                          <p:attrName>style.visibility</p:attrName>
                                        </p:attrNameLst>
                                      </p:cBhvr>
                                      <p:to>
                                        <p:strVal val="visible"/>
                                      </p:to>
                                    </p:set>
                                    <p:animEffect transition="in" filter="fade">
                                      <p:cBhvr>
                                        <p:cTn id="48" dur="1000"/>
                                        <p:tgtEl>
                                          <p:spTgt spid="459">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9">
                                            <p:txEl>
                                              <p:pRg st="4" end="4"/>
                                            </p:txEl>
                                          </p:spTgt>
                                        </p:tgtEl>
                                        <p:attrNameLst>
                                          <p:attrName>style.visibility</p:attrName>
                                        </p:attrNameLst>
                                      </p:cBhvr>
                                      <p:to>
                                        <p:strVal val="visible"/>
                                      </p:to>
                                    </p:set>
                                    <p:animEffect transition="in" filter="fade">
                                      <p:cBhvr>
                                        <p:cTn id="53" dur="1000"/>
                                        <p:tgtEl>
                                          <p:spTgt spid="459">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9">
                                            <p:txEl>
                                              <p:pRg st="5" end="5"/>
                                            </p:txEl>
                                          </p:spTgt>
                                        </p:tgtEl>
                                        <p:attrNameLst>
                                          <p:attrName>style.visibility</p:attrName>
                                        </p:attrNameLst>
                                      </p:cBhvr>
                                      <p:to>
                                        <p:strVal val="visible"/>
                                      </p:to>
                                    </p:set>
                                    <p:animEffect transition="in" filter="fade">
                                      <p:cBhvr>
                                        <p:cTn id="58" dur="1000"/>
                                        <p:tgtEl>
                                          <p:spTgt spid="459">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460"/>
                                        </p:tgtEl>
                                        <p:attrNameLst>
                                          <p:attrName>style.visibility</p:attrName>
                                        </p:attrNameLst>
                                      </p:cBhvr>
                                      <p:to>
                                        <p:strVal val="visible"/>
                                      </p:to>
                                    </p:set>
                                    <p:animEffect transition="in" filter="fade">
                                      <p:cBhvr>
                                        <p:cTn id="61" dur="1000"/>
                                        <p:tgtEl>
                                          <p:spTgt spid="4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50"/>
                                        </p:tgtEl>
                                        <p:attrNameLst>
                                          <p:attrName>style.visibility</p:attrName>
                                        </p:attrNameLst>
                                      </p:cBhvr>
                                      <p:to>
                                        <p:strVal val="visible"/>
                                      </p:to>
                                    </p:set>
                                    <p:animEffect transition="in" filter="fade">
                                      <p:cBhvr>
                                        <p:cTn id="66" dur="1000"/>
                                        <p:tgtEl>
                                          <p:spTgt spid="45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51">
                                            <p:txEl>
                                              <p:pRg st="0" end="0"/>
                                            </p:txEl>
                                          </p:spTgt>
                                        </p:tgtEl>
                                        <p:attrNameLst>
                                          <p:attrName>style.visibility</p:attrName>
                                        </p:attrNameLst>
                                      </p:cBhvr>
                                      <p:to>
                                        <p:strVal val="visible"/>
                                      </p:to>
                                    </p:set>
                                    <p:animEffect transition="in" filter="fade">
                                      <p:cBhvr>
                                        <p:cTn id="71" dur="1000"/>
                                        <p:tgtEl>
                                          <p:spTgt spid="451">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51">
                                            <p:txEl>
                                              <p:pRg st="1" end="1"/>
                                            </p:txEl>
                                          </p:spTgt>
                                        </p:tgtEl>
                                        <p:attrNameLst>
                                          <p:attrName>style.visibility</p:attrName>
                                        </p:attrNameLst>
                                      </p:cBhvr>
                                      <p:to>
                                        <p:strVal val="visible"/>
                                      </p:to>
                                    </p:set>
                                    <p:animEffect transition="in" filter="fade">
                                      <p:cBhvr>
                                        <p:cTn id="76" dur="1000"/>
                                        <p:tgtEl>
                                          <p:spTgt spid="451">
                                            <p:txEl>
                                              <p:pRg st="1" end="1"/>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 grpId="0" animBg="1"/>
      <p:bldP spid="450" grpId="0" animBg="1"/>
      <p:bldP spid="451" grpId="0" uiExpand="1" build="p"/>
      <p:bldP spid="454" grpId="0" animBg="1"/>
      <p:bldP spid="455" grpId="0"/>
      <p:bldP spid="458" grpId="0" animBg="1"/>
      <p:bldP spid="459" grpId="0" uiExpand="1"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p:cNvGrpSpPr/>
          <p:nvPr/>
        </p:nvGrpSpPr>
        <p:grpSpPr>
          <a:xfrm>
            <a:off x="300010" y="12315300"/>
            <a:ext cx="4601210" cy="995767"/>
            <a:chOff x="0" y="0"/>
            <a:chExt cx="4601208" cy="995765"/>
          </a:xfrm>
        </p:grpSpPr>
        <p:pic>
          <p:nvPicPr>
            <p:cNvPr id="466"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467"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46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46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470"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74" name="Group"/>
          <p:cNvGrpSpPr/>
          <p:nvPr/>
        </p:nvGrpSpPr>
        <p:grpSpPr>
          <a:xfrm>
            <a:off x="23097931" y="13055998"/>
            <a:ext cx="2098870" cy="1540535"/>
            <a:chOff x="0" y="2516"/>
            <a:chExt cx="2098868" cy="1540533"/>
          </a:xfrm>
        </p:grpSpPr>
        <p:sp>
          <p:nvSpPr>
            <p:cNvPr id="472" name="12"/>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3</a:t>
              </a:r>
              <a:endParaRPr dirty="0">
                <a:latin typeface="Arial" panose="020B0604020202020204" pitchFamily="34" charset="0"/>
                <a:cs typeface="Arial" panose="020B0604020202020204" pitchFamily="34" charset="0"/>
              </a:endParaRPr>
            </a:p>
          </p:txBody>
        </p:sp>
        <p:pic>
          <p:nvPicPr>
            <p:cNvPr id="473"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479" name="Group"/>
          <p:cNvGrpSpPr/>
          <p:nvPr/>
        </p:nvGrpSpPr>
        <p:grpSpPr>
          <a:xfrm>
            <a:off x="-25400" y="1227391"/>
            <a:ext cx="24434800" cy="4245175"/>
            <a:chOff x="0" y="0"/>
            <a:chExt cx="24434800" cy="4245174"/>
          </a:xfrm>
        </p:grpSpPr>
        <p:sp>
          <p:nvSpPr>
            <p:cNvPr id="475"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76" name="SESSION 3"/>
            <p:cNvSpPr txBox="1"/>
            <p:nvPr/>
          </p:nvSpPr>
          <p:spPr>
            <a:xfrm>
              <a:off x="10850841" y="988669"/>
              <a:ext cx="2733121" cy="157992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defTabSz="412750">
                <a:defRPr sz="10000">
                  <a:solidFill>
                    <a:srgbClr val="002135"/>
                  </a:solidFill>
                </a:defRPr>
              </a:lvl1pPr>
            </a:lstStyle>
            <a:p>
              <a:pPr lvl="0" defTabSz="825500"/>
              <a:r>
                <a:rPr lang="hi-IN" sz="9600" b="0" dirty="0">
                  <a:solidFill>
                    <a:srgbClr val="000000"/>
                  </a:solidFill>
                  <a:latin typeface="Kruti Dev 010" pitchFamily="2" charset="0"/>
                  <a:cs typeface="Arial" panose="020B0604020202020204" pitchFamily="34" charset="0"/>
                </a:rPr>
                <a:t>सत्र 3</a:t>
              </a:r>
            </a:p>
          </p:txBody>
        </p:sp>
        <p:sp>
          <p:nvSpPr>
            <p:cNvPr id="477" name="CONTACT TRACING"/>
            <p:cNvSpPr txBox="1"/>
            <p:nvPr/>
          </p:nvSpPr>
          <p:spPr>
            <a:xfrm>
              <a:off x="9810495" y="2733952"/>
              <a:ext cx="4813817" cy="841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a:solidFill>
                    <a:srgbClr val="002135"/>
                  </a:solidFill>
                </a:defRPr>
              </a:lvl1pPr>
            </a:lstStyle>
            <a:p>
              <a:r>
                <a:rPr lang="hi-IN" sz="4800" dirty="0">
                  <a:solidFill>
                    <a:schemeClr val="tx1"/>
                  </a:solidFill>
                  <a:latin typeface="Kruti Dev 010" pitchFamily="2" charset="0"/>
                </a:rPr>
                <a:t>समुदाय में निगरानी</a:t>
              </a:r>
            </a:p>
          </p:txBody>
        </p:sp>
        <p:sp>
          <p:nvSpPr>
            <p:cNvPr id="478" name="Line"/>
            <p:cNvSpPr/>
            <p:nvPr/>
          </p:nvSpPr>
          <p:spPr>
            <a:xfrm>
              <a:off x="8860605" y="2603070"/>
              <a:ext cx="6713589" cy="1"/>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484" name="Group"/>
          <p:cNvGrpSpPr/>
          <p:nvPr/>
        </p:nvGrpSpPr>
        <p:grpSpPr>
          <a:xfrm>
            <a:off x="102217" y="5819688"/>
            <a:ext cx="5855087" cy="6071600"/>
            <a:chOff x="0" y="0"/>
            <a:chExt cx="5855086" cy="6071598"/>
          </a:xfrm>
        </p:grpSpPr>
        <p:sp>
          <p:nvSpPr>
            <p:cNvPr id="480" name="Rounded Rectangle"/>
            <p:cNvSpPr/>
            <p:nvPr/>
          </p:nvSpPr>
          <p:spPr>
            <a:xfrm>
              <a:off x="0" y="396489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81" name="TYPES OF…"/>
            <p:cNvSpPr txBox="1"/>
            <p:nvPr/>
          </p:nvSpPr>
          <p:spPr>
            <a:xfrm>
              <a:off x="793145" y="4519873"/>
              <a:ext cx="4268796" cy="964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lvl="0">
                <a:defRPr sz="5000" b="0">
                  <a:latin typeface="Gotham Bold"/>
                  <a:ea typeface="Gotham Bold"/>
                  <a:cs typeface="Gotham Bold"/>
                  <a:sym typeface="Gotham Bold"/>
                </a:defRPr>
              </a:pPr>
              <a:r>
                <a:rPr lang="hi-IN" sz="5600" b="0" spc="-150" dirty="0">
                  <a:latin typeface="Kruti Dev 010" pitchFamily="2" charset="0"/>
                  <a:sym typeface="Gotham Bold"/>
                </a:rPr>
                <a:t>सम्पर्कों के प्रकार</a:t>
              </a:r>
            </a:p>
          </p:txBody>
        </p:sp>
        <p:pic>
          <p:nvPicPr>
            <p:cNvPr id="482" name="Image" descr="Image"/>
            <p:cNvPicPr>
              <a:picLocks noChangeAspect="1"/>
            </p:cNvPicPr>
            <p:nvPr/>
          </p:nvPicPr>
          <p:blipFill>
            <a:blip r:embed="rId6"/>
            <a:stretch>
              <a:fillRect/>
            </a:stretch>
          </p:blipFill>
          <p:spPr>
            <a:xfrm>
              <a:off x="1326885" y="0"/>
              <a:ext cx="4437783" cy="3026127"/>
            </a:xfrm>
            <a:prstGeom prst="rect">
              <a:avLst/>
            </a:prstGeom>
            <a:ln w="12700" cap="flat">
              <a:noFill/>
              <a:miter lim="400000"/>
            </a:ln>
            <a:effectLst/>
          </p:spPr>
        </p:pic>
        <p:sp>
          <p:nvSpPr>
            <p:cNvPr id="483" name="Arrow 10"/>
            <p:cNvSpPr/>
            <p:nvPr/>
          </p:nvSpPr>
          <p:spPr>
            <a:xfrm rot="5400000">
              <a:off x="3010733" y="291828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89" name="Group"/>
          <p:cNvGrpSpPr/>
          <p:nvPr/>
        </p:nvGrpSpPr>
        <p:grpSpPr>
          <a:xfrm>
            <a:off x="6210377" y="5753008"/>
            <a:ext cx="5855087" cy="6122088"/>
            <a:chOff x="0" y="0"/>
            <a:chExt cx="5855086" cy="6122087"/>
          </a:xfrm>
          <a:solidFill>
            <a:schemeClr val="accent1">
              <a:lumMod val="20000"/>
              <a:lumOff val="80000"/>
            </a:schemeClr>
          </a:solidFill>
        </p:grpSpPr>
        <p:sp>
          <p:nvSpPr>
            <p:cNvPr id="485" name="Rounded Rectangle"/>
            <p:cNvSpPr/>
            <p:nvPr/>
          </p:nvSpPr>
          <p:spPr>
            <a:xfrm>
              <a:off x="0" y="4015384"/>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86" name="CONTACT…"/>
            <p:cNvSpPr txBox="1"/>
            <p:nvPr/>
          </p:nvSpPr>
          <p:spPr>
            <a:xfrm>
              <a:off x="97744" y="4286569"/>
              <a:ext cx="5659597" cy="1456809"/>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lvl="0">
                <a:defRPr sz="5000" b="0">
                  <a:latin typeface="Gotham Bold"/>
                  <a:ea typeface="Gotham Bold"/>
                  <a:cs typeface="Gotham Bold"/>
                  <a:sym typeface="Gotham Bold"/>
                </a:defRPr>
              </a:pPr>
              <a:r>
                <a:rPr lang="hi-IN" sz="4400" b="0" spc="-150" dirty="0">
                  <a:latin typeface="Kruti Dev 010" pitchFamily="2" charset="0"/>
                  <a:sym typeface="Gotham Bold"/>
                </a:rPr>
                <a:t>समुदाय में निगरानी के </a:t>
              </a:r>
            </a:p>
            <a:p>
              <a:pPr lvl="0">
                <a:defRPr sz="5000" b="0">
                  <a:latin typeface="Gotham Bold"/>
                  <a:ea typeface="Gotham Bold"/>
                  <a:cs typeface="Gotham Bold"/>
                  <a:sym typeface="Gotham Bold"/>
                </a:defRPr>
              </a:pPr>
              <a:r>
                <a:rPr lang="hi-IN" sz="4400" b="0" spc="-150" dirty="0">
                  <a:latin typeface="Kruti Dev 010" pitchFamily="2" charset="0"/>
                  <a:sym typeface="Gotham Bold"/>
                </a:rPr>
                <a:t>निर्धारित मानक </a:t>
              </a:r>
              <a:r>
                <a:rPr lang="hi-IN" sz="4400" b="0" spc="-150" dirty="0">
                  <a:latin typeface="Gotham Bold"/>
                  <a:cs typeface="Gotham Bold"/>
                  <a:sym typeface="Gotham Bold"/>
                </a:rPr>
                <a:t> </a:t>
              </a:r>
              <a:r>
                <a:rPr lang="hi-IN" sz="4400" b="0" dirty="0">
                  <a:latin typeface="Gotham Bold"/>
                  <a:cs typeface="Gotham Bold"/>
                  <a:sym typeface="Gotham Bold"/>
                </a:rPr>
                <a:t>(</a:t>
              </a:r>
              <a:r>
                <a:rPr lang="en-IN" sz="4400" b="0" dirty="0" err="1">
                  <a:latin typeface="Gotham Bold"/>
                  <a:cs typeface="Gotham Bold"/>
                  <a:sym typeface="Gotham Bold"/>
                </a:rPr>
                <a:t>SoP</a:t>
              </a:r>
              <a:r>
                <a:rPr lang="en-IN" sz="4400" b="0" dirty="0">
                  <a:latin typeface="Gotham Bold"/>
                  <a:cs typeface="Gotham Bold"/>
                  <a:sym typeface="Gotham Bold"/>
                </a:rPr>
                <a:t>)</a:t>
              </a:r>
            </a:p>
          </p:txBody>
        </p:sp>
        <p:pic>
          <p:nvPicPr>
            <p:cNvPr id="487" name="Image" descr="Image"/>
            <p:cNvPicPr>
              <a:picLocks noChangeAspect="1"/>
            </p:cNvPicPr>
            <p:nvPr/>
          </p:nvPicPr>
          <p:blipFill>
            <a:blip r:embed="rId7"/>
            <a:stretch>
              <a:fillRect/>
            </a:stretch>
          </p:blipFill>
          <p:spPr>
            <a:xfrm>
              <a:off x="1124875" y="0"/>
              <a:ext cx="4449534" cy="2523888"/>
            </a:xfrm>
            <a:prstGeom prst="rect">
              <a:avLst/>
            </a:prstGeom>
            <a:grpFill/>
            <a:ln w="12700" cap="flat">
              <a:noFill/>
              <a:miter lim="400000"/>
            </a:ln>
            <a:effectLst/>
          </p:spPr>
        </p:pic>
        <p:sp>
          <p:nvSpPr>
            <p:cNvPr id="488" name="Arrow 10"/>
            <p:cNvSpPr/>
            <p:nvPr/>
          </p:nvSpPr>
          <p:spPr>
            <a:xfrm rot="5400000">
              <a:off x="2726361"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grpSp>
        <p:nvGrpSpPr>
          <p:cNvPr id="494" name="Group"/>
          <p:cNvGrpSpPr/>
          <p:nvPr/>
        </p:nvGrpSpPr>
        <p:grpSpPr>
          <a:xfrm>
            <a:off x="12318536" y="5753008"/>
            <a:ext cx="5855087" cy="6138279"/>
            <a:chOff x="0" y="0"/>
            <a:chExt cx="5855086" cy="6138278"/>
          </a:xfrm>
        </p:grpSpPr>
        <p:sp>
          <p:nvSpPr>
            <p:cNvPr id="490" name="Rounded Rectangle"/>
            <p:cNvSpPr/>
            <p:nvPr/>
          </p:nvSpPr>
          <p:spPr>
            <a:xfrm>
              <a:off x="0" y="4031575"/>
              <a:ext cx="5855086" cy="2106703"/>
            </a:xfrm>
            <a:prstGeom prst="roundRect">
              <a:avLst>
                <a:gd name="adj" fmla="val 9043"/>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491" name="ADVISORY"/>
            <p:cNvSpPr txBox="1"/>
            <p:nvPr/>
          </p:nvSpPr>
          <p:spPr>
            <a:xfrm>
              <a:off x="1317369" y="4586553"/>
              <a:ext cx="3021660" cy="96436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lvl1pPr>
            </a:lstStyle>
            <a:p>
              <a:pPr lvl="0"/>
              <a:r>
                <a:rPr lang="hi-IN" sz="5600" b="0" spc="-150" dirty="0">
                  <a:latin typeface="Kruti Dev 010" pitchFamily="2" charset="0"/>
                  <a:cs typeface="Arial" panose="020B0604020202020204" pitchFamily="34" charset="0"/>
                  <a:sym typeface="Gill Sans Light"/>
                </a:rPr>
                <a:t>दिशानिर्देश</a:t>
              </a:r>
            </a:p>
          </p:txBody>
        </p:sp>
        <p:pic>
          <p:nvPicPr>
            <p:cNvPr id="492" name="Image" descr="Image"/>
            <p:cNvPicPr>
              <a:picLocks noChangeAspect="1"/>
            </p:cNvPicPr>
            <p:nvPr/>
          </p:nvPicPr>
          <p:blipFill>
            <a:blip r:embed="rId8"/>
            <a:stretch>
              <a:fillRect/>
            </a:stretch>
          </p:blipFill>
          <p:spPr>
            <a:xfrm>
              <a:off x="939131" y="0"/>
              <a:ext cx="2959543" cy="2920395"/>
            </a:xfrm>
            <a:prstGeom prst="rect">
              <a:avLst/>
            </a:prstGeom>
            <a:ln w="12700" cap="flat">
              <a:noFill/>
              <a:miter lim="400000"/>
            </a:ln>
            <a:effectLst/>
          </p:spPr>
        </p:pic>
        <p:sp>
          <p:nvSpPr>
            <p:cNvPr id="493" name="Arrow 10"/>
            <p:cNvSpPr/>
            <p:nvPr/>
          </p:nvSpPr>
          <p:spPr>
            <a:xfrm rot="5400000">
              <a:off x="2441988" y="298496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499" name="Group"/>
          <p:cNvGrpSpPr/>
          <p:nvPr/>
        </p:nvGrpSpPr>
        <p:grpSpPr>
          <a:xfrm>
            <a:off x="18426696" y="5700269"/>
            <a:ext cx="5855088" cy="6174827"/>
            <a:chOff x="0" y="0"/>
            <a:chExt cx="5855086" cy="6174826"/>
          </a:xfrm>
          <a:solidFill>
            <a:schemeClr val="accent1">
              <a:lumMod val="20000"/>
              <a:lumOff val="80000"/>
            </a:schemeClr>
          </a:solidFill>
        </p:grpSpPr>
        <p:sp>
          <p:nvSpPr>
            <p:cNvPr id="495" name="Rounded Rectangle"/>
            <p:cNvSpPr/>
            <p:nvPr/>
          </p:nvSpPr>
          <p:spPr>
            <a:xfrm>
              <a:off x="0" y="4068123"/>
              <a:ext cx="5855086" cy="2106703"/>
            </a:xfrm>
            <a:prstGeom prst="roundRect">
              <a:avLst>
                <a:gd name="adj" fmla="val 9043"/>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496" name="COMMUNICATION"/>
            <p:cNvSpPr txBox="1"/>
            <p:nvPr/>
          </p:nvSpPr>
          <p:spPr>
            <a:xfrm>
              <a:off x="2099591" y="4639292"/>
              <a:ext cx="1655902" cy="964367"/>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sz="4000">
                  <a:solidFill>
                    <a:srgbClr val="FFFFFF"/>
                  </a:solidFill>
                </a:defRPr>
              </a:lvl1pPr>
            </a:lstStyle>
            <a:p>
              <a:pPr lvl="0"/>
              <a:r>
                <a:rPr lang="hi-IN" sz="5600" b="0" dirty="0">
                  <a:solidFill>
                    <a:srgbClr val="000000"/>
                  </a:solidFill>
                  <a:latin typeface="Kruti Dev 010" pitchFamily="2" charset="0"/>
                </a:rPr>
                <a:t>संचार</a:t>
              </a:r>
            </a:p>
          </p:txBody>
        </p:sp>
        <p:pic>
          <p:nvPicPr>
            <p:cNvPr id="497"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3250" y="0"/>
              <a:ext cx="3382126" cy="3004385"/>
            </a:xfrm>
            <a:prstGeom prst="rect">
              <a:avLst/>
            </a:prstGeom>
            <a:grpFill/>
            <a:ln w="12700" cap="flat">
              <a:noFill/>
              <a:miter lim="400000"/>
            </a:ln>
            <a:effectLst/>
          </p:spPr>
        </p:pic>
        <p:sp>
          <p:nvSpPr>
            <p:cNvPr id="498" name="Arrow 10"/>
            <p:cNvSpPr/>
            <p:nvPr/>
          </p:nvSpPr>
          <p:spPr>
            <a:xfrm rot="5400000">
              <a:off x="2157615" y="306540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blinds(horizontal)">
                                      <p:cBhvr>
                                        <p:cTn id="7" dur="1000"/>
                                        <p:tgtEl>
                                          <p:spTgt spid="47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84"/>
                                        </p:tgtEl>
                                        <p:attrNameLst>
                                          <p:attrName>style.visibility</p:attrName>
                                        </p:attrNameLst>
                                      </p:cBhvr>
                                      <p:to>
                                        <p:strVal val="visible"/>
                                      </p:to>
                                    </p:set>
                                    <p:anim calcmode="lin" valueType="num">
                                      <p:cBhvr additive="base">
                                        <p:cTn id="12" dur="1000" fill="hold"/>
                                        <p:tgtEl>
                                          <p:spTgt spid="484"/>
                                        </p:tgtEl>
                                        <p:attrNameLst>
                                          <p:attrName>ppt_x</p:attrName>
                                        </p:attrNameLst>
                                      </p:cBhvr>
                                      <p:tavLst>
                                        <p:tav tm="0">
                                          <p:val>
                                            <p:strVal val="#ppt_x"/>
                                          </p:val>
                                        </p:tav>
                                        <p:tav tm="100000">
                                          <p:val>
                                            <p:strVal val="#ppt_x"/>
                                          </p:val>
                                        </p:tav>
                                      </p:tavLst>
                                    </p:anim>
                                    <p:anim calcmode="lin" valueType="num">
                                      <p:cBhvr additive="base">
                                        <p:cTn id="13" dur="1000" fill="hold"/>
                                        <p:tgtEl>
                                          <p:spTgt spid="48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89"/>
                                        </p:tgtEl>
                                        <p:attrNameLst>
                                          <p:attrName>style.visibility</p:attrName>
                                        </p:attrNameLst>
                                      </p:cBhvr>
                                      <p:to>
                                        <p:strVal val="visible"/>
                                      </p:to>
                                    </p:set>
                                    <p:anim calcmode="lin" valueType="num">
                                      <p:cBhvr additive="base">
                                        <p:cTn id="18" dur="1000" fill="hold"/>
                                        <p:tgtEl>
                                          <p:spTgt spid="489"/>
                                        </p:tgtEl>
                                        <p:attrNameLst>
                                          <p:attrName>ppt_x</p:attrName>
                                        </p:attrNameLst>
                                      </p:cBhvr>
                                      <p:tavLst>
                                        <p:tav tm="0">
                                          <p:val>
                                            <p:strVal val="#ppt_x"/>
                                          </p:val>
                                        </p:tav>
                                        <p:tav tm="100000">
                                          <p:val>
                                            <p:strVal val="#ppt_x"/>
                                          </p:val>
                                        </p:tav>
                                      </p:tavLst>
                                    </p:anim>
                                    <p:anim calcmode="lin" valueType="num">
                                      <p:cBhvr additive="base">
                                        <p:cTn id="19" dur="1000" fill="hold"/>
                                        <p:tgtEl>
                                          <p:spTgt spid="489"/>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494"/>
                                        </p:tgtEl>
                                        <p:attrNameLst>
                                          <p:attrName>style.visibility</p:attrName>
                                        </p:attrNameLst>
                                      </p:cBhvr>
                                      <p:to>
                                        <p:strVal val="visible"/>
                                      </p:to>
                                    </p:set>
                                    <p:anim calcmode="lin" valueType="num">
                                      <p:cBhvr additive="base">
                                        <p:cTn id="24" dur="1000" fill="hold"/>
                                        <p:tgtEl>
                                          <p:spTgt spid="494"/>
                                        </p:tgtEl>
                                        <p:attrNameLst>
                                          <p:attrName>ppt_x</p:attrName>
                                        </p:attrNameLst>
                                      </p:cBhvr>
                                      <p:tavLst>
                                        <p:tav tm="0">
                                          <p:val>
                                            <p:strVal val="#ppt_x"/>
                                          </p:val>
                                        </p:tav>
                                        <p:tav tm="100000">
                                          <p:val>
                                            <p:strVal val="#ppt_x"/>
                                          </p:val>
                                        </p:tav>
                                      </p:tavLst>
                                    </p:anim>
                                    <p:anim calcmode="lin" valueType="num">
                                      <p:cBhvr additive="base">
                                        <p:cTn id="25" dur="1000" fill="hold"/>
                                        <p:tgtEl>
                                          <p:spTgt spid="494"/>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499"/>
                                        </p:tgtEl>
                                        <p:attrNameLst>
                                          <p:attrName>style.visibility</p:attrName>
                                        </p:attrNameLst>
                                      </p:cBhvr>
                                      <p:to>
                                        <p:strVal val="visible"/>
                                      </p:to>
                                    </p:set>
                                    <p:anim calcmode="lin" valueType="num">
                                      <p:cBhvr additive="base">
                                        <p:cTn id="30" dur="1000" fill="hold"/>
                                        <p:tgtEl>
                                          <p:spTgt spid="499"/>
                                        </p:tgtEl>
                                        <p:attrNameLst>
                                          <p:attrName>ppt_x</p:attrName>
                                        </p:attrNameLst>
                                      </p:cBhvr>
                                      <p:tavLst>
                                        <p:tav tm="0">
                                          <p:val>
                                            <p:strVal val="#ppt_x"/>
                                          </p:val>
                                        </p:tav>
                                        <p:tav tm="100000">
                                          <p:val>
                                            <p:strVal val="#ppt_x"/>
                                          </p:val>
                                        </p:tav>
                                      </p:tavLst>
                                    </p:anim>
                                    <p:anim calcmode="lin" valueType="num">
                                      <p:cBhvr additive="base">
                                        <p:cTn id="31" dur="1000" fill="hold"/>
                                        <p:tgtEl>
                                          <p:spTgt spid="49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6" name="Group"/>
          <p:cNvGrpSpPr/>
          <p:nvPr/>
        </p:nvGrpSpPr>
        <p:grpSpPr>
          <a:xfrm>
            <a:off x="300010" y="12315300"/>
            <a:ext cx="4601210" cy="995767"/>
            <a:chOff x="0" y="0"/>
            <a:chExt cx="4601208" cy="995765"/>
          </a:xfrm>
        </p:grpSpPr>
        <p:pic>
          <p:nvPicPr>
            <p:cNvPr id="50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0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0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09" name="Group"/>
          <p:cNvGrpSpPr/>
          <p:nvPr/>
        </p:nvGrpSpPr>
        <p:grpSpPr>
          <a:xfrm>
            <a:off x="23097931" y="13055998"/>
            <a:ext cx="2098870" cy="1540535"/>
            <a:chOff x="0" y="2516"/>
            <a:chExt cx="2098868" cy="1540533"/>
          </a:xfrm>
        </p:grpSpPr>
        <p:sp>
          <p:nvSpPr>
            <p:cNvPr id="507" name="13"/>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pic>
          <p:nvPicPr>
            <p:cNvPr id="508"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512" name="Group"/>
          <p:cNvGrpSpPr/>
          <p:nvPr/>
        </p:nvGrpSpPr>
        <p:grpSpPr>
          <a:xfrm>
            <a:off x="452700" y="544224"/>
            <a:ext cx="13257510" cy="1332711"/>
            <a:chOff x="177046" y="0"/>
            <a:chExt cx="13257509" cy="1332710"/>
          </a:xfrm>
        </p:grpSpPr>
        <p:sp>
          <p:nvSpPr>
            <p:cNvPr id="510" name="Rounded Rectangle"/>
            <p:cNvSpPr/>
            <p:nvPr/>
          </p:nvSpPr>
          <p:spPr>
            <a:xfrm>
              <a:off x="177046" y="0"/>
              <a:ext cx="13257509" cy="1332710"/>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11" name="DEFINITIONS - Suspect Case"/>
            <p:cNvSpPr txBox="1"/>
            <p:nvPr/>
          </p:nvSpPr>
          <p:spPr>
            <a:xfrm>
              <a:off x="248396" y="281053"/>
              <a:ext cx="13064473" cy="779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lvl="0" algn="l">
                <a:defRPr sz="3200" spc="96">
                  <a:solidFill>
                    <a:srgbClr val="00A2FF"/>
                  </a:solidFill>
                </a:defRPr>
              </a:pPr>
              <a:r>
                <a:rPr lang="hi-IN" sz="4400" b="0" spc="-150" dirty="0">
                  <a:solidFill>
                    <a:schemeClr val="tx1"/>
                  </a:solidFill>
                  <a:latin typeface="Kruti Dev 010" pitchFamily="2" charset="0"/>
                  <a:cs typeface="Arial" panose="020B0604020202020204" pitchFamily="34" charset="0"/>
                </a:rPr>
                <a:t>परिभाषाएं- संदिग्ध मामला/संक्रमित व्यक्ति होने की सम्भावना</a:t>
              </a:r>
            </a:p>
          </p:txBody>
        </p:sp>
      </p:grpSp>
      <p:sp>
        <p:nvSpPr>
          <p:cNvPr id="513" name="Rounded Rectangle"/>
          <p:cNvSpPr/>
          <p:nvPr/>
        </p:nvSpPr>
        <p:spPr>
          <a:xfrm>
            <a:off x="452700" y="8314370"/>
            <a:ext cx="22655666" cy="3712167"/>
          </a:xfrm>
          <a:prstGeom prst="roundRect">
            <a:avLst>
              <a:gd name="adj" fmla="val 8366"/>
            </a:avLst>
          </a:prstGeom>
          <a:solidFill>
            <a:schemeClr val="accent1">
              <a:lumMod val="20000"/>
              <a:lumOff val="80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14" name="A contact is a person that is involved in any of the following:…"/>
          <p:cNvSpPr txBox="1"/>
          <p:nvPr/>
        </p:nvSpPr>
        <p:spPr>
          <a:xfrm>
            <a:off x="769891" y="8657218"/>
            <a:ext cx="22090110" cy="30264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p>
            <a:pPr lvl="0" algn="l"/>
            <a:r>
              <a:rPr lang="hi-IN" sz="4400" b="0" spc="-150" dirty="0">
                <a:latin typeface="Kruti Dev 010" pitchFamily="2" charset="0"/>
                <a:cs typeface="Arial" panose="020B0604020202020204" pitchFamily="34" charset="0"/>
              </a:rPr>
              <a:t>एक ऐसा व्यक्ति सम्पर्क है जो निम्नलिखित में से किसी एक में शामिल होः</a:t>
            </a:r>
            <a:endParaRPr lang="en-US" sz="4400" b="0" spc="-150" dirty="0">
              <a:latin typeface="Kruti Dev 010" pitchFamily="2" charset="0"/>
              <a:cs typeface="Arial" panose="020B0604020202020204" pitchFamily="34" charset="0"/>
            </a:endParaRPr>
          </a:p>
          <a:p>
            <a:pPr marL="571500" lvl="0" indent="-571500" algn="just">
              <a:buFont typeface="Arial" pitchFamily="34" charset="0"/>
              <a:buChar char="•"/>
            </a:pPr>
            <a:r>
              <a:rPr lang="en-US" sz="3200" spc="-150" dirty="0">
                <a:latin typeface="Arial" panose="020B0604020202020204" pitchFamily="34" charset="0"/>
                <a:cs typeface="Arial" panose="020B0604020202020204" pitchFamily="34" charset="0"/>
              </a:rPr>
              <a:t>COVID-19</a:t>
            </a:r>
            <a:r>
              <a:rPr lang="en-US" sz="4800" b="0" spc="-150" dirty="0">
                <a:latin typeface="Arial" panose="020B0604020202020204" pitchFamily="34" charset="0"/>
                <a:cs typeface="Arial" panose="020B0604020202020204" pitchFamily="34" charset="0"/>
              </a:rPr>
              <a:t> </a:t>
            </a:r>
            <a:r>
              <a:rPr lang="hi-IN" sz="3200" b="0" spc="-150" dirty="0">
                <a:latin typeface="Kruti Dev 010" pitchFamily="2" charset="0"/>
                <a:cs typeface="Arial" panose="020B0604020202020204" pitchFamily="34" charset="0"/>
              </a:rPr>
              <a:t>के मरीज़ की देखभाल सीधे तौर पर बिना किसी व्यक्तिगत सुरक्षा उपकरण के कर रहा हो।</a:t>
            </a:r>
            <a:endParaRPr lang="en-US" sz="3600" b="0" spc="-150" dirty="0">
              <a:latin typeface="Kruti Dev 010" pitchFamily="2" charset="0"/>
              <a:cs typeface="Arial" panose="020B0604020202020204" pitchFamily="34" charset="0"/>
            </a:endParaRPr>
          </a:p>
          <a:p>
            <a:pPr marL="571500" lvl="0" indent="-571500" algn="just">
              <a:buFont typeface="Arial" pitchFamily="34" charset="0"/>
              <a:buChar char="•"/>
            </a:pPr>
            <a:r>
              <a:rPr lang="en-US" sz="3200" spc="-150" dirty="0">
                <a:latin typeface="Arial" panose="020B0604020202020204" pitchFamily="34" charset="0"/>
                <a:cs typeface="Arial" panose="020B0604020202020204" pitchFamily="34" charset="0"/>
              </a:rPr>
              <a:t>COVID-19</a:t>
            </a:r>
            <a:r>
              <a:rPr lang="en-US" sz="3200" b="0" spc="-150" dirty="0">
                <a:latin typeface="Arial" panose="020B0604020202020204" pitchFamily="34" charset="0"/>
                <a:cs typeface="Arial" panose="020B0604020202020204" pitchFamily="34" charset="0"/>
              </a:rPr>
              <a:t> </a:t>
            </a:r>
            <a:r>
              <a:rPr lang="hi-IN" sz="3200" b="0" spc="-150" dirty="0">
                <a:latin typeface="Arial" panose="020B0604020202020204" pitchFamily="34" charset="0"/>
                <a:cs typeface="Arial" panose="020B0604020202020204" pitchFamily="34" charset="0"/>
              </a:rPr>
              <a:t>के मरीज़ के साथ एक ही निकट वातावारण में रह रहा हो। </a:t>
            </a:r>
            <a:r>
              <a:rPr lang="en-US" sz="3200" b="0" spc="-150" dirty="0">
                <a:latin typeface="Arial" panose="020B0604020202020204" pitchFamily="34" charset="0"/>
                <a:cs typeface="Arial" panose="020B0604020202020204" pitchFamily="34" charset="0"/>
              </a:rPr>
              <a:t>(</a:t>
            </a:r>
            <a:r>
              <a:rPr lang="hi-IN" sz="3200" b="0" spc="-150" dirty="0">
                <a:latin typeface="Arial" panose="020B0604020202020204" pitchFamily="34" charset="0"/>
                <a:cs typeface="Arial" panose="020B0604020202020204" pitchFamily="34" charset="0"/>
              </a:rPr>
              <a:t>जिसमें कार्यस्थल, स्कूल की कक्षा, घर, सभा-समारोह आदि शामिल हैं।</a:t>
            </a:r>
            <a:r>
              <a:rPr lang="en-US" sz="3200" b="0" spc="-150" dirty="0">
                <a:latin typeface="Arial" panose="020B0604020202020204" pitchFamily="34" charset="0"/>
                <a:cs typeface="Arial" panose="020B0604020202020204" pitchFamily="34" charset="0"/>
              </a:rPr>
              <a:t>)</a:t>
            </a:r>
            <a:endParaRPr lang="en-US" sz="3600" b="0" spc="-150" dirty="0">
              <a:latin typeface="Arial" panose="020B0604020202020204" pitchFamily="34" charset="0"/>
              <a:cs typeface="Arial" panose="020B0604020202020204" pitchFamily="34" charset="0"/>
            </a:endParaRPr>
          </a:p>
          <a:p>
            <a:pPr marL="571500" lvl="0" indent="-571500" algn="just">
              <a:buFont typeface="Arial" pitchFamily="34" charset="0"/>
              <a:buChar char="•"/>
            </a:pPr>
            <a:r>
              <a:rPr lang="hi-IN" b="0" spc="-150" dirty="0">
                <a:latin typeface="Kruti Dev 010" pitchFamily="2" charset="0"/>
                <a:cs typeface="Arial" panose="020B0604020202020204" pitchFamily="34" charset="0"/>
              </a:rPr>
              <a:t>जिसने बुखार और खांसी जैसे लक्षणों से ग्रसित ऐसे व्यक्ति के निकट ;1 मीटर से कम दूरी परद्ध बैठकर यात्रा की हो जो बाद में जांच करने पर </a:t>
            </a:r>
            <a:r>
              <a:rPr lang="en-US" sz="2800" b="0" spc="-150" dirty="0">
                <a:latin typeface="Arial" panose="020B0604020202020204" pitchFamily="34" charset="0"/>
                <a:cs typeface="Arial" panose="020B0604020202020204" pitchFamily="34" charset="0"/>
              </a:rPr>
              <a:t>COVID-19</a:t>
            </a:r>
            <a:r>
              <a:rPr lang="hi-IN" b="0" spc="-150" dirty="0">
                <a:latin typeface="Kruti Dev 010" pitchFamily="2" charset="0"/>
                <a:cs typeface="Arial" panose="020B0604020202020204" pitchFamily="34" charset="0"/>
              </a:rPr>
              <a:t> पॉजिटिव पाया गया।</a:t>
            </a:r>
          </a:p>
        </p:txBody>
      </p:sp>
      <p:grpSp>
        <p:nvGrpSpPr>
          <p:cNvPr id="518" name="Group"/>
          <p:cNvGrpSpPr/>
          <p:nvPr/>
        </p:nvGrpSpPr>
        <p:grpSpPr>
          <a:xfrm>
            <a:off x="442265" y="7104576"/>
            <a:ext cx="7586117" cy="983358"/>
            <a:chOff x="-160019" y="-1327854"/>
            <a:chExt cx="7586116" cy="983356"/>
          </a:xfrm>
        </p:grpSpPr>
        <p:sp>
          <p:nvSpPr>
            <p:cNvPr id="516" name="Rounded Rectangle"/>
            <p:cNvSpPr/>
            <p:nvPr/>
          </p:nvSpPr>
          <p:spPr>
            <a:xfrm>
              <a:off x="-160019" y="-1327854"/>
              <a:ext cx="7586116" cy="983356"/>
            </a:xfrm>
            <a:prstGeom prst="roundRect">
              <a:avLst>
                <a:gd name="adj" fmla="val 18647"/>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17" name="DEFINITIONS - who is a contact"/>
            <p:cNvSpPr txBox="1"/>
            <p:nvPr/>
          </p:nvSpPr>
          <p:spPr>
            <a:xfrm>
              <a:off x="157170" y="-1291072"/>
              <a:ext cx="6960238" cy="8412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t">
              <a:spAutoFit/>
            </a:bodyPr>
            <a:lstStyle/>
            <a:p>
              <a:pPr lvl="0" algn="l">
                <a:defRPr sz="3200" spc="96">
                  <a:solidFill>
                    <a:srgbClr val="00A2FF"/>
                  </a:solidFill>
                </a:defRPr>
              </a:pPr>
              <a:r>
                <a:rPr lang="hi-IN" sz="4800" b="0" spc="-150" dirty="0">
                  <a:solidFill>
                    <a:schemeClr val="tx1"/>
                  </a:solidFill>
                  <a:latin typeface="Kruti Dev 010" pitchFamily="2" charset="0"/>
                  <a:cs typeface="Arial" panose="020B0604020202020204" pitchFamily="34" charset="0"/>
                </a:rPr>
                <a:t>परिभाषाएं- एक सम्पर्क कौन है</a:t>
              </a:r>
            </a:p>
          </p:txBody>
        </p:sp>
      </p:grpSp>
      <p:sp>
        <p:nvSpPr>
          <p:cNvPr id="519" name="Rounded Rectangle"/>
          <p:cNvSpPr/>
          <p:nvPr/>
        </p:nvSpPr>
        <p:spPr>
          <a:xfrm>
            <a:off x="442265" y="2169048"/>
            <a:ext cx="23152833" cy="4709092"/>
          </a:xfrm>
          <a:prstGeom prst="roundRect">
            <a:avLst>
              <a:gd name="adj" fmla="val 3822"/>
            </a:avLst>
          </a:prstGeom>
          <a:solidFill>
            <a:srgbClr val="FABE3B"/>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91D910-C300-6047-9A4D-F421B949C13C}"/>
              </a:ext>
            </a:extLst>
          </p:cNvPr>
          <p:cNvSpPr txBox="1"/>
          <p:nvPr/>
        </p:nvSpPr>
        <p:spPr>
          <a:xfrm>
            <a:off x="877123" y="2349319"/>
            <a:ext cx="21937778" cy="42883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lvl="0" indent="-571500" algn="just">
              <a:buFont typeface="Arial" pitchFamily="34" charset="0"/>
              <a:buChar char="•"/>
            </a:pPr>
            <a:r>
              <a:rPr lang="hi-IN" sz="3200" b="0" spc="-150" dirty="0">
                <a:latin typeface="Kruti Dev 010" pitchFamily="2" charset="0"/>
                <a:cs typeface="Arial" panose="020B0604020202020204" pitchFamily="34" charset="0"/>
              </a:rPr>
              <a:t>व्यक्ति जिसे तीव्र श्वसन संबंधी बीमारी हो</a:t>
            </a:r>
            <a:r>
              <a:rPr lang="en-GB" sz="3200" b="0" spc="-150" dirty="0">
                <a:latin typeface="Kruti Dev 010" pitchFamily="2" charset="0"/>
                <a:cs typeface="Arial" panose="020B0604020202020204" pitchFamily="34" charset="0"/>
              </a:rPr>
              <a:t> </a:t>
            </a:r>
            <a:r>
              <a:rPr lang="en-IN" sz="3600" b="0" spc="-150" dirty="0">
                <a:latin typeface="Times New Roman" pitchFamily="18" charset="0"/>
                <a:cs typeface="Times New Roman" pitchFamily="18" charset="0"/>
              </a:rPr>
              <a:t>{</a:t>
            </a:r>
            <a:r>
              <a:rPr lang="en-GB" sz="3200" b="0" spc="-150" dirty="0">
                <a:latin typeface="Kruti Dev 010" pitchFamily="2" charset="0"/>
                <a:cs typeface="Mangal"/>
              </a:rPr>
              <a:t> </a:t>
            </a:r>
            <a:r>
              <a:rPr lang="hi-IN" sz="3200" b="0" spc="-150" dirty="0">
                <a:latin typeface="Kruti Dev 010" pitchFamily="2" charset="0"/>
                <a:cs typeface="Mangal"/>
              </a:rPr>
              <a:t>बुखार</a:t>
            </a:r>
            <a:r>
              <a:rPr lang="en-GB" sz="3200" b="0" spc="-150" dirty="0">
                <a:latin typeface="Kruti Dev 010" pitchFamily="2" charset="0"/>
                <a:cs typeface="Mangal"/>
              </a:rPr>
              <a:t> </a:t>
            </a:r>
            <a:r>
              <a:rPr lang="hi-IN" sz="3200" b="0" spc="-150" dirty="0">
                <a:latin typeface="Kruti Dev 010" pitchFamily="2" charset="0"/>
                <a:cs typeface="Arial" panose="020B0604020202020204" pitchFamily="34" charset="0"/>
              </a:rPr>
              <a:t>और श्वसन संबंधी बीमारी </a:t>
            </a:r>
            <a:r>
              <a:rPr lang="hi-IN" sz="3200" b="0" spc="-150" dirty="0">
                <a:latin typeface="Kruti Dev 010" pitchFamily="2" charset="0"/>
                <a:cs typeface="Mangal"/>
              </a:rPr>
              <a:t>(</a:t>
            </a:r>
            <a:r>
              <a:rPr lang="hi-IN" sz="3200" b="0" spc="-150" dirty="0">
                <a:latin typeface="Kruti Dev 010" pitchFamily="2" charset="0"/>
                <a:cs typeface="Arial" panose="020B0604020202020204" pitchFamily="34" charset="0"/>
              </a:rPr>
              <a:t>खांसी, सांस लेने में परेशानी</a:t>
            </a:r>
            <a:r>
              <a:rPr lang="en-GB" sz="3200" b="0" spc="-150" dirty="0">
                <a:latin typeface="Kruti Dev 010" pitchFamily="2" charset="0"/>
                <a:cs typeface="Arial" panose="020B0604020202020204" pitchFamily="34" charset="0"/>
              </a:rPr>
              <a:t> </a:t>
            </a:r>
            <a:r>
              <a:rPr lang="en-US" sz="3200" b="0" spc="-150" dirty="0">
                <a:latin typeface="Arial" panose="020B0604020202020204" pitchFamily="34" charset="0"/>
                <a:cs typeface="Arial" panose="020B0604020202020204" pitchFamily="34" charset="0"/>
              </a:rPr>
              <a:t>)</a:t>
            </a:r>
            <a:r>
              <a:rPr lang="hi-IN" sz="3200" b="0" spc="-150" dirty="0">
                <a:latin typeface="Kruti Dev 010" pitchFamily="2" charset="0"/>
                <a:cs typeface="Arial" panose="020B0604020202020204" pitchFamily="34" charset="0"/>
              </a:rPr>
              <a:t> का कम से कम एक लक्षण</a:t>
            </a:r>
            <a:r>
              <a:rPr lang="en-IN" sz="3600" b="0" spc="-150" dirty="0">
                <a:latin typeface="Times New Roman" pitchFamily="18" charset="0"/>
                <a:cs typeface="Times New Roman" pitchFamily="18" charset="0"/>
              </a:rPr>
              <a:t> }</a:t>
            </a:r>
            <a:r>
              <a:rPr lang="hi-IN" sz="3200" b="0" spc="-150" dirty="0">
                <a:latin typeface="Kruti Dev 010" pitchFamily="2" charset="0"/>
                <a:cs typeface="Arial" panose="020B0604020202020204" pitchFamily="34" charset="0"/>
              </a:rPr>
              <a:t> और</a:t>
            </a:r>
          </a:p>
          <a:p>
            <a:pPr marL="571500" lvl="0" indent="-571500" algn="just">
              <a:buFont typeface="Arial" pitchFamily="34" charset="0"/>
              <a:buChar char="•"/>
            </a:pPr>
            <a:r>
              <a:rPr lang="hi-IN" sz="3200" b="0" spc="-150" dirty="0">
                <a:latin typeface="Kruti Dev 010" pitchFamily="2" charset="0"/>
                <a:cs typeface="Arial" panose="020B0604020202020204" pitchFamily="34" charset="0"/>
              </a:rPr>
              <a:t>व्यक्ति ने लक्षणों की शुरूआत से पहले 14 दिनों में किसी ऐसे देश/क्षेत्र/राज्य की यात्रा की हो या वहां निवास करता हो जहां </a:t>
            </a:r>
            <a:r>
              <a:rPr lang="en-US" sz="3600" b="0" spc="-150" dirty="0">
                <a:latin typeface="Times New Roman" pitchFamily="18" charset="0"/>
                <a:cs typeface="Times New Roman" pitchFamily="18" charset="0"/>
              </a:rPr>
              <a:t>COVID-19</a:t>
            </a:r>
            <a:r>
              <a:rPr lang="hi-IN" sz="3200" b="0" spc="-150" dirty="0">
                <a:latin typeface="Kruti Dev 010" pitchFamily="2" charset="0"/>
                <a:cs typeface="Arial" panose="020B0604020202020204" pitchFamily="34" charset="0"/>
              </a:rPr>
              <a:t> रोग के फैलने की रिपोर्टिंग हुई हो या</a:t>
            </a:r>
          </a:p>
          <a:p>
            <a:pPr marL="571500" lvl="0" indent="-571500" algn="just">
              <a:buFont typeface="Arial" pitchFamily="34" charset="0"/>
              <a:buChar char="•"/>
            </a:pPr>
            <a:r>
              <a:rPr lang="hi-IN" sz="3200" b="0" spc="-150" dirty="0">
                <a:latin typeface="Kruti Dev 010" pitchFamily="2" charset="0"/>
                <a:cs typeface="Arial" panose="020B0604020202020204" pitchFamily="34" charset="0"/>
              </a:rPr>
              <a:t>व्यक्ति जिसे कोई तीव्र श्वसन संबंधी बीमारी हो और लक्षणों की शुरूआत से पहले 14 दिनों में </a:t>
            </a:r>
            <a:r>
              <a:rPr lang="en-US" sz="3600" b="0" spc="-150" dirty="0">
                <a:latin typeface="Times New Roman" pitchFamily="18" charset="0"/>
                <a:cs typeface="Times New Roman" pitchFamily="18" charset="0"/>
              </a:rPr>
              <a:t>COVID-19  </a:t>
            </a:r>
            <a:r>
              <a:rPr lang="hi-IN" sz="3200" b="0" spc="-150" dirty="0">
                <a:latin typeface="Kruti Dev 010" pitchFamily="2" charset="0"/>
                <a:cs typeface="Arial" panose="020B0604020202020204" pitchFamily="34" charset="0"/>
              </a:rPr>
              <a:t>संक्रमित व्यक्ति के सम्पर्क में आया हो या</a:t>
            </a:r>
          </a:p>
          <a:p>
            <a:pPr marL="571500" lvl="0" indent="-571500" algn="just">
              <a:buFont typeface="Arial" pitchFamily="34" charset="0"/>
              <a:buChar char="•"/>
            </a:pPr>
            <a:r>
              <a:rPr lang="hi-IN" sz="3200" b="0" spc="-150" dirty="0">
                <a:latin typeface="Kruti Dev 010" pitchFamily="2" charset="0"/>
                <a:cs typeface="Arial" panose="020B0604020202020204" pitchFamily="34" charset="0"/>
              </a:rPr>
              <a:t>व्यक्ति जिसे गंभीर तीव्र श्वसन संबंधी संक्रमण </a:t>
            </a:r>
            <a:r>
              <a:rPr lang="en-IN" sz="3200" b="0" spc="-150" dirty="0">
                <a:latin typeface="Times New Roman" pitchFamily="18" charset="0"/>
                <a:cs typeface="Times New Roman" pitchFamily="18" charset="0"/>
              </a:rPr>
              <a:t>{</a:t>
            </a:r>
            <a:r>
              <a:rPr lang="en-GB" sz="3200" b="0" spc="-150" dirty="0">
                <a:latin typeface="Kruti Dev 010" pitchFamily="2" charset="0"/>
                <a:cs typeface="Arial" panose="020B0604020202020204" pitchFamily="34" charset="0"/>
              </a:rPr>
              <a:t> </a:t>
            </a:r>
            <a:r>
              <a:rPr lang="hi-IN" sz="3200" b="0" spc="-150" dirty="0">
                <a:latin typeface="Kruti Dev 010" pitchFamily="2" charset="0"/>
                <a:cs typeface="Mangal"/>
              </a:rPr>
              <a:t>बुखार</a:t>
            </a:r>
            <a:r>
              <a:rPr lang="en-GB" sz="3200" b="0" spc="-150" dirty="0">
                <a:latin typeface="Kruti Dev 010" pitchFamily="2" charset="0"/>
                <a:cs typeface="Mangal"/>
              </a:rPr>
              <a:t> </a:t>
            </a:r>
            <a:r>
              <a:rPr lang="hi-IN" sz="3200" b="0" spc="-150" dirty="0">
                <a:latin typeface="Kruti Dev 010" pitchFamily="2" charset="0"/>
                <a:cs typeface="Arial" panose="020B0604020202020204" pitchFamily="34" charset="0"/>
              </a:rPr>
              <a:t>और श्वसन संबंधी बीमारी </a:t>
            </a:r>
            <a:r>
              <a:rPr lang="hi-IN" sz="3200" b="0" spc="-150" dirty="0">
                <a:latin typeface="Kruti Dev 010" pitchFamily="2" charset="0"/>
                <a:cs typeface="Mangal"/>
              </a:rPr>
              <a:t>(</a:t>
            </a:r>
            <a:r>
              <a:rPr lang="hi-IN" sz="3200" b="0" spc="-150" dirty="0">
                <a:latin typeface="Kruti Dev 010" pitchFamily="2" charset="0"/>
                <a:cs typeface="Arial" panose="020B0604020202020204" pitchFamily="34" charset="0"/>
              </a:rPr>
              <a:t>खांसी और सांस लेने में परेशानी</a:t>
            </a:r>
            <a:r>
              <a:rPr lang="en-GB" sz="3200" b="0" spc="-150" dirty="0">
                <a:latin typeface="Kruti Dev 010" pitchFamily="2" charset="0"/>
                <a:cs typeface="Arial" panose="020B0604020202020204" pitchFamily="34" charset="0"/>
              </a:rPr>
              <a:t> </a:t>
            </a:r>
            <a:r>
              <a:rPr lang="en-US" sz="3200" b="0" spc="-150" dirty="0">
                <a:latin typeface="Arial" panose="020B0604020202020204" pitchFamily="34" charset="0"/>
                <a:cs typeface="Arial" panose="020B0604020202020204" pitchFamily="34" charset="0"/>
              </a:rPr>
              <a:t>)</a:t>
            </a:r>
            <a:r>
              <a:rPr lang="en-GB" sz="3200" b="0" spc="-150" dirty="0">
                <a:latin typeface="Kruti Dev 010" pitchFamily="2" charset="0"/>
                <a:cs typeface="Mangal"/>
              </a:rPr>
              <a:t> </a:t>
            </a:r>
            <a:r>
              <a:rPr lang="hi-IN" sz="3200" b="0" spc="-150" dirty="0">
                <a:latin typeface="Kruti Dev 010" pitchFamily="2" charset="0"/>
                <a:cs typeface="Arial" panose="020B0604020202020204" pitchFamily="34" charset="0"/>
              </a:rPr>
              <a:t>का कम से कम एक लक्षण</a:t>
            </a:r>
            <a:r>
              <a:rPr lang="en-GB" sz="3200" b="0" spc="-150" dirty="0">
                <a:latin typeface="Kruti Dev 010" pitchFamily="2" charset="0"/>
                <a:cs typeface="Arial" panose="020B0604020202020204" pitchFamily="34" charset="0"/>
              </a:rPr>
              <a:t> </a:t>
            </a:r>
            <a:r>
              <a:rPr lang="en-IN" sz="3200" b="0" spc="-150" dirty="0">
                <a:latin typeface="Times New Roman" pitchFamily="18" charset="0"/>
                <a:cs typeface="Times New Roman" pitchFamily="18" charset="0"/>
              </a:rPr>
              <a:t>}</a:t>
            </a:r>
            <a:r>
              <a:rPr lang="en-GB" sz="3200" b="0" spc="-150" dirty="0">
                <a:latin typeface="Kruti Dev 010" pitchFamily="2" charset="0"/>
                <a:cs typeface="Arial" panose="020B0604020202020204" pitchFamily="34" charset="0"/>
              </a:rPr>
              <a:t> </a:t>
            </a:r>
            <a:r>
              <a:rPr lang="hi-IN" sz="3200" b="0" spc="-150" dirty="0">
                <a:latin typeface="Kruti Dev 010" pitchFamily="2" charset="0"/>
                <a:cs typeface="Arial" panose="020B0604020202020204" pitchFamily="34" charset="0"/>
              </a:rPr>
              <a:t>हो और उसको अस्पताल में भर्ती करने की आवश्यकता हो और लक्षणों को पूरी तरह समझने का कोई वैज्ञानिक आधार/कारण नहीं दिखता या</a:t>
            </a:r>
          </a:p>
          <a:p>
            <a:pPr marL="571500" lvl="0" indent="-571500" algn="just">
              <a:buFont typeface="Arial" pitchFamily="34" charset="0"/>
              <a:buChar char="•"/>
            </a:pPr>
            <a:r>
              <a:rPr lang="hi-IN" sz="3200" b="0" spc="-150" dirty="0">
                <a:latin typeface="Kruti Dev 010" pitchFamily="2" charset="0"/>
                <a:cs typeface="Arial" panose="020B0604020202020204" pitchFamily="34" charset="0"/>
              </a:rPr>
              <a:t>एक मामला जिसकी </a:t>
            </a:r>
            <a:r>
              <a:rPr lang="en-US" sz="3600" b="0" spc="-150" dirty="0">
                <a:latin typeface="Times New Roman" pitchFamily="18" charset="0"/>
                <a:cs typeface="Times New Roman" pitchFamily="18" charset="0"/>
              </a:rPr>
              <a:t>COVID-19 </a:t>
            </a:r>
            <a:r>
              <a:rPr lang="hi-IN" sz="3200" b="0" spc="-150" dirty="0">
                <a:latin typeface="Kruti Dev 010" pitchFamily="2" charset="0"/>
                <a:cs typeface="Arial" panose="020B0604020202020204" pitchFamily="34" charset="0"/>
              </a:rPr>
              <a:t> जांच की रिपोर्ट नहीं आयी हो।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 grpId="0" animBg="1"/>
      <p:bldP spid="514" grpId="0"/>
      <p:bldP spid="5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Rounded Rectangle"/>
          <p:cNvSpPr/>
          <p:nvPr/>
        </p:nvSpPr>
        <p:spPr>
          <a:xfrm>
            <a:off x="1251964" y="2647341"/>
            <a:ext cx="11665953" cy="9041008"/>
          </a:xfrm>
          <a:prstGeom prst="roundRect">
            <a:avLst>
              <a:gd name="adj" fmla="val 2107"/>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25" name="Rounded Rectangle"/>
          <p:cNvSpPr/>
          <p:nvPr/>
        </p:nvSpPr>
        <p:spPr>
          <a:xfrm>
            <a:off x="7845168" y="795057"/>
            <a:ext cx="8693664" cy="1300118"/>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grpSp>
        <p:nvGrpSpPr>
          <p:cNvPr id="531" name="Group"/>
          <p:cNvGrpSpPr/>
          <p:nvPr/>
        </p:nvGrpSpPr>
        <p:grpSpPr>
          <a:xfrm>
            <a:off x="300010" y="12315300"/>
            <a:ext cx="4601210" cy="995767"/>
            <a:chOff x="0" y="0"/>
            <a:chExt cx="4601208" cy="995765"/>
          </a:xfrm>
        </p:grpSpPr>
        <p:pic>
          <p:nvPicPr>
            <p:cNvPr id="52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2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2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2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3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34" name="Group"/>
          <p:cNvGrpSpPr/>
          <p:nvPr/>
        </p:nvGrpSpPr>
        <p:grpSpPr>
          <a:xfrm>
            <a:off x="23097931" y="13055998"/>
            <a:ext cx="2098870" cy="1540535"/>
            <a:chOff x="0" y="2516"/>
            <a:chExt cx="2098868" cy="1540533"/>
          </a:xfrm>
        </p:grpSpPr>
        <p:sp>
          <p:nvSpPr>
            <p:cNvPr id="532" name="1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5</a:t>
              </a:r>
              <a:endParaRPr dirty="0">
                <a:latin typeface="Arial" panose="020B0604020202020204" pitchFamily="34" charset="0"/>
                <a:cs typeface="Arial" panose="020B0604020202020204" pitchFamily="34" charset="0"/>
              </a:endParaRPr>
            </a:p>
          </p:txBody>
        </p:sp>
        <p:pic>
          <p:nvPicPr>
            <p:cNvPr id="53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35" name="High Risk…"/>
          <p:cNvSpPr txBox="1"/>
          <p:nvPr/>
        </p:nvSpPr>
        <p:spPr>
          <a:xfrm>
            <a:off x="1518080" y="3346287"/>
            <a:ext cx="11133722" cy="7643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571500" lvl="0" indent="-571500" algn="l"/>
            <a:r>
              <a:rPr lang="hi-IN" sz="3800" b="0" spc="-150" dirty="0">
                <a:latin typeface="Arial" panose="020B0604020202020204" pitchFamily="34" charset="0"/>
                <a:cs typeface="Arial" panose="020B0604020202020204" pitchFamily="34" charset="0"/>
              </a:rPr>
              <a:t>उच्च जोखिम </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मरीज़ के शरीर से निकलने वाले तरल पदार्थ के सम्पर्क में आना (श्वसन के रास्ते के स्त्राव, रक्त, उल्टी, लार, मूत्र, मल)</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मरीज़ के साथ सीधे शारीरिक सम्पर्क होना, हाथ मिलाना, गले लगाना या उसकी देखभाल करना</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मरीज़ की चादर, कपड़े या जूठा भोजन छूना या साफ करना।</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मरीज़ के साथ उसी घर में रहना।</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सावधानियों के बिना किसी संक्रमित व्यक्ति के करीब (1 मीटर से कम दूरी पर) रहना।</a:t>
            </a:r>
          </a:p>
          <a:p>
            <a:pPr marL="571500" lvl="0" indent="-571500" algn="l">
              <a:buFont typeface="Arial" pitchFamily="34" charset="0"/>
              <a:buChar char="•"/>
            </a:pPr>
            <a:r>
              <a:rPr lang="hi-IN" sz="3800" b="0" spc="-150" dirty="0">
                <a:latin typeface="Arial" panose="020B0604020202020204" pitchFamily="34" charset="0"/>
                <a:cs typeface="Arial" panose="020B0604020202020204" pitchFamily="34" charset="0"/>
              </a:rPr>
              <a:t>एक लक्षणग्रस्त व्यक्ति के करीब (1 मीटर से कम दूरी पर) बैठकर 6 घंटे से अधिक  समय तक यात्रा करना, जिस व्यक्ति की बाद में जांच करने पर वह </a:t>
            </a:r>
            <a:r>
              <a:rPr lang="en-US" sz="3600" b="0" spc="-150" dirty="0">
                <a:latin typeface="Arial" panose="020B0604020202020204" pitchFamily="34" charset="0"/>
                <a:cs typeface="Arial" panose="020B0604020202020204" pitchFamily="34" charset="0"/>
              </a:rPr>
              <a:t>COVID-1 </a:t>
            </a:r>
            <a:r>
              <a:rPr lang="hi-IN" sz="3800" b="0" spc="-150" dirty="0">
                <a:latin typeface="Arial" panose="020B0604020202020204" pitchFamily="34" charset="0"/>
                <a:cs typeface="Arial" panose="020B0604020202020204" pitchFamily="34" charset="0"/>
              </a:rPr>
              <a:t>पॉजिटिव पाया गया।</a:t>
            </a:r>
          </a:p>
        </p:txBody>
      </p:sp>
      <p:sp>
        <p:nvSpPr>
          <p:cNvPr id="523" name="Rounded Rectangle"/>
          <p:cNvSpPr/>
          <p:nvPr/>
        </p:nvSpPr>
        <p:spPr>
          <a:xfrm>
            <a:off x="13228469" y="4543762"/>
            <a:ext cx="9903568" cy="5486400"/>
          </a:xfrm>
          <a:prstGeom prst="roundRect">
            <a:avLst>
              <a:gd name="adj" fmla="val 4195"/>
            </a:avLst>
          </a:prstGeom>
          <a:solidFill>
            <a:schemeClr val="accent1">
              <a:lumMod val="20000"/>
              <a:lumOff val="80000"/>
            </a:schemeClr>
          </a:solidFill>
          <a:ln w="12700">
            <a:miter lim="400000"/>
          </a:ln>
        </p:spPr>
        <p:txBody>
          <a:bodyPr lIns="0" tIns="0" rIns="0" bIns="0" anchor="ctr"/>
          <a:lstStyle/>
          <a:p>
            <a:pPr>
              <a:defRPr sz="3200">
                <a:solidFill>
                  <a:schemeClr val="accent1">
                    <a:hueOff val="114395"/>
                    <a:lumOff val="-24975"/>
                  </a:schemeClr>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36" name="Low Risk…"/>
          <p:cNvSpPr txBox="1"/>
          <p:nvPr/>
        </p:nvSpPr>
        <p:spPr>
          <a:xfrm>
            <a:off x="13674126" y="4864386"/>
            <a:ext cx="9061682" cy="48731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00" lvl="0" indent="-457200" algn="l"/>
            <a:r>
              <a:rPr lang="hi-IN" sz="3800" b="0" spc="-150" dirty="0">
                <a:latin typeface="Kruti Dev 010" pitchFamily="2" charset="0"/>
                <a:cs typeface="Arial" panose="020B0604020202020204" pitchFamily="34" charset="0"/>
              </a:rPr>
              <a:t>कम जोखिम </a:t>
            </a:r>
          </a:p>
          <a:p>
            <a:pPr marL="457200" lvl="0" indent="-457200" algn="l">
              <a:buFont typeface="Arial" pitchFamily="34" charset="0"/>
              <a:buChar char="•"/>
            </a:pPr>
            <a:r>
              <a:rPr lang="hi-IN" sz="3800" b="0" spc="-150" dirty="0">
                <a:latin typeface="Kruti Dev 010" pitchFamily="2" charset="0"/>
                <a:cs typeface="Arial" panose="020B0604020202020204" pitchFamily="34" charset="0"/>
              </a:rPr>
              <a:t>एक ही स्थान साझा करना ;स्कूल की एक ही कक्षा/एक ही कमरे में काम करना/इसी तरह के अन्य</a:t>
            </a:r>
            <a:r>
              <a:rPr lang="hi-IN" sz="4400" b="0" spc="-150" dirty="0">
                <a:latin typeface="Arial" panose="020B0604020202020204" pitchFamily="34" charset="0"/>
                <a:cs typeface="Arial" panose="020B0604020202020204" pitchFamily="34" charset="0"/>
              </a:rPr>
              <a:t> </a:t>
            </a:r>
            <a:r>
              <a:rPr lang="en-IN" sz="3200" b="0" spc="-150" dirty="0">
                <a:latin typeface="Arial" panose="020B0604020202020204" pitchFamily="34" charset="0"/>
                <a:cs typeface="Arial" panose="020B0604020202020204" pitchFamily="34" charset="0"/>
              </a:rPr>
              <a:t>COVID-19</a:t>
            </a:r>
            <a:r>
              <a:rPr lang="en-IN" sz="4000" b="0" spc="-150" dirty="0">
                <a:latin typeface="Arial" panose="020B0604020202020204" pitchFamily="34" charset="0"/>
                <a:cs typeface="Arial" panose="020B0604020202020204" pitchFamily="34" charset="0"/>
              </a:rPr>
              <a:t> </a:t>
            </a:r>
            <a:r>
              <a:rPr lang="hi-IN" sz="3800" b="0" spc="-150" dirty="0">
                <a:latin typeface="Kruti Dev 010" pitchFamily="2" charset="0"/>
                <a:cs typeface="Arial" panose="020B0604020202020204" pitchFamily="34" charset="0"/>
              </a:rPr>
              <a:t>संक्रमित या संदिग्ध मामले का उच्च जोखिम न होना।)</a:t>
            </a:r>
            <a:endParaRPr lang="hi-IN" sz="3800" b="0" spc="-150" dirty="0">
              <a:latin typeface="Arial" panose="020B0604020202020204" pitchFamily="34" charset="0"/>
              <a:cs typeface="Arial" panose="020B0604020202020204" pitchFamily="34" charset="0"/>
            </a:endParaRPr>
          </a:p>
          <a:p>
            <a:pPr marL="457200" lvl="0" indent="-457200" algn="l">
              <a:buFont typeface="Arial" pitchFamily="34" charset="0"/>
              <a:buChar char="•"/>
            </a:pPr>
            <a:r>
              <a:rPr lang="hi-IN" sz="3800" b="0" spc="-150" dirty="0">
                <a:latin typeface="Kruti Dev 010" pitchFamily="2" charset="0"/>
                <a:cs typeface="Arial" panose="020B0604020202020204" pitchFamily="34" charset="0"/>
              </a:rPr>
              <a:t>एक ही वातावरण में यात्रा करना (बस/रेल/हवाई जहाज/अन्य यात्रा के साधन) लेकिन उच्च जोखिम न होना।</a:t>
            </a:r>
            <a:endParaRPr lang="hi-IN" sz="3800" b="0" spc="-150" dirty="0">
              <a:latin typeface="Arial" panose="020B0604020202020204" pitchFamily="34" charset="0"/>
              <a:cs typeface="Arial" panose="020B0604020202020204" pitchFamily="34" charset="0"/>
            </a:endParaRPr>
          </a:p>
        </p:txBody>
      </p:sp>
      <p:sp>
        <p:nvSpPr>
          <p:cNvPr id="537" name="TYPES OF CONTACTS"/>
          <p:cNvSpPr txBox="1"/>
          <p:nvPr/>
        </p:nvSpPr>
        <p:spPr>
          <a:xfrm>
            <a:off x="9266519" y="877123"/>
            <a:ext cx="585577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800" spc="96">
                <a:solidFill>
                  <a:srgbClr val="002135"/>
                </a:solidFill>
              </a:defRPr>
            </a:lvl1pPr>
          </a:lstStyle>
          <a:p>
            <a:r>
              <a:rPr lang="hi-IN" sz="7200" b="0" spc="-150" dirty="0">
                <a:solidFill>
                  <a:schemeClr val="tx1"/>
                </a:solidFill>
                <a:latin typeface="Kruti Dev 010" pitchFamily="2" charset="0"/>
                <a:cs typeface="Arial" panose="020B0604020202020204" pitchFamily="34" charset="0"/>
              </a:rPr>
              <a:t>सम्पर्कों के प्रकार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blinds(horizontal)">
                                      <p:cBhvr>
                                        <p:cTn id="7" dur="1000"/>
                                        <p:tgtEl>
                                          <p:spTgt spid="5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5">
                                            <p:bg/>
                                          </p:spTgt>
                                        </p:tgtEl>
                                        <p:attrNameLst>
                                          <p:attrName>style.visibility</p:attrName>
                                        </p:attrNameLst>
                                      </p:cBhvr>
                                      <p:to>
                                        <p:strVal val="visible"/>
                                      </p:to>
                                    </p:set>
                                    <p:animEffect transition="in" filter="fade">
                                      <p:cBhvr>
                                        <p:cTn id="17" dur="500"/>
                                        <p:tgtEl>
                                          <p:spTgt spid="5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5">
                                            <p:txEl>
                                              <p:pRg st="0" end="0"/>
                                            </p:txEl>
                                          </p:spTgt>
                                        </p:tgtEl>
                                        <p:attrNameLst>
                                          <p:attrName>style.visibility</p:attrName>
                                        </p:attrNameLst>
                                      </p:cBhvr>
                                      <p:to>
                                        <p:strVal val="visible"/>
                                      </p:to>
                                    </p:set>
                                    <p:animEffect transition="in" filter="fade">
                                      <p:cBhvr>
                                        <p:cTn id="22" dur="500"/>
                                        <p:tgtEl>
                                          <p:spTgt spid="5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5">
                                            <p:txEl>
                                              <p:pRg st="1" end="1"/>
                                            </p:txEl>
                                          </p:spTgt>
                                        </p:tgtEl>
                                        <p:attrNameLst>
                                          <p:attrName>style.visibility</p:attrName>
                                        </p:attrNameLst>
                                      </p:cBhvr>
                                      <p:to>
                                        <p:strVal val="visible"/>
                                      </p:to>
                                    </p:set>
                                    <p:animEffect transition="in" filter="fade">
                                      <p:cBhvr>
                                        <p:cTn id="27" dur="500"/>
                                        <p:tgtEl>
                                          <p:spTgt spid="53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5">
                                            <p:txEl>
                                              <p:pRg st="2" end="2"/>
                                            </p:txEl>
                                          </p:spTgt>
                                        </p:tgtEl>
                                        <p:attrNameLst>
                                          <p:attrName>style.visibility</p:attrName>
                                        </p:attrNameLst>
                                      </p:cBhvr>
                                      <p:to>
                                        <p:strVal val="visible"/>
                                      </p:to>
                                    </p:set>
                                    <p:animEffect transition="in" filter="fade">
                                      <p:cBhvr>
                                        <p:cTn id="32" dur="500"/>
                                        <p:tgtEl>
                                          <p:spTgt spid="53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35">
                                            <p:txEl>
                                              <p:pRg st="3" end="3"/>
                                            </p:txEl>
                                          </p:spTgt>
                                        </p:tgtEl>
                                        <p:attrNameLst>
                                          <p:attrName>style.visibility</p:attrName>
                                        </p:attrNameLst>
                                      </p:cBhvr>
                                      <p:to>
                                        <p:strVal val="visible"/>
                                      </p:to>
                                    </p:set>
                                    <p:animEffect transition="in" filter="fade">
                                      <p:cBhvr>
                                        <p:cTn id="37" dur="500"/>
                                        <p:tgtEl>
                                          <p:spTgt spid="5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5">
                                            <p:txEl>
                                              <p:pRg st="4" end="4"/>
                                            </p:txEl>
                                          </p:spTgt>
                                        </p:tgtEl>
                                        <p:attrNameLst>
                                          <p:attrName>style.visibility</p:attrName>
                                        </p:attrNameLst>
                                      </p:cBhvr>
                                      <p:to>
                                        <p:strVal val="visible"/>
                                      </p:to>
                                    </p:set>
                                    <p:animEffect transition="in" filter="fade">
                                      <p:cBhvr>
                                        <p:cTn id="42" dur="500"/>
                                        <p:tgtEl>
                                          <p:spTgt spid="53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5">
                                            <p:txEl>
                                              <p:pRg st="5" end="5"/>
                                            </p:txEl>
                                          </p:spTgt>
                                        </p:tgtEl>
                                        <p:attrNameLst>
                                          <p:attrName>style.visibility</p:attrName>
                                        </p:attrNameLst>
                                      </p:cBhvr>
                                      <p:to>
                                        <p:strVal val="visible"/>
                                      </p:to>
                                    </p:set>
                                    <p:animEffect transition="in" filter="fade">
                                      <p:cBhvr>
                                        <p:cTn id="47" dur="500"/>
                                        <p:tgtEl>
                                          <p:spTgt spid="535">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35">
                                            <p:txEl>
                                              <p:pRg st="6" end="6"/>
                                            </p:txEl>
                                          </p:spTgt>
                                        </p:tgtEl>
                                        <p:attrNameLst>
                                          <p:attrName>style.visibility</p:attrName>
                                        </p:attrNameLst>
                                      </p:cBhvr>
                                      <p:to>
                                        <p:strVal val="visible"/>
                                      </p:to>
                                    </p:set>
                                    <p:animEffect transition="in" filter="fade">
                                      <p:cBhvr>
                                        <p:cTn id="52" dur="500"/>
                                        <p:tgtEl>
                                          <p:spTgt spid="53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3"/>
                                        </p:tgtEl>
                                        <p:attrNameLst>
                                          <p:attrName>style.visibility</p:attrName>
                                        </p:attrNameLst>
                                      </p:cBhvr>
                                      <p:to>
                                        <p:strVal val="visible"/>
                                      </p:to>
                                    </p:set>
                                    <p:animEffect transition="in" filter="fade">
                                      <p:cBhvr>
                                        <p:cTn id="57" dur="1000"/>
                                        <p:tgtEl>
                                          <p:spTgt spid="5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36">
                                            <p:bg/>
                                          </p:spTgt>
                                        </p:tgtEl>
                                        <p:attrNameLst>
                                          <p:attrName>style.visibility</p:attrName>
                                        </p:attrNameLst>
                                      </p:cBhvr>
                                      <p:to>
                                        <p:strVal val="visible"/>
                                      </p:to>
                                    </p:set>
                                    <p:animEffect transition="in" filter="fade">
                                      <p:cBhvr>
                                        <p:cTn id="62" dur="1000"/>
                                        <p:tgtEl>
                                          <p:spTgt spid="536">
                                            <p:bg/>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36">
                                            <p:txEl>
                                              <p:pRg st="0" end="0"/>
                                            </p:txEl>
                                          </p:spTgt>
                                        </p:tgtEl>
                                        <p:attrNameLst>
                                          <p:attrName>style.visibility</p:attrName>
                                        </p:attrNameLst>
                                      </p:cBhvr>
                                      <p:to>
                                        <p:strVal val="visible"/>
                                      </p:to>
                                    </p:set>
                                    <p:animEffect transition="in" filter="fade">
                                      <p:cBhvr>
                                        <p:cTn id="67" dur="1000"/>
                                        <p:tgtEl>
                                          <p:spTgt spid="53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36">
                                            <p:txEl>
                                              <p:pRg st="1" end="1"/>
                                            </p:txEl>
                                          </p:spTgt>
                                        </p:tgtEl>
                                        <p:attrNameLst>
                                          <p:attrName>style.visibility</p:attrName>
                                        </p:attrNameLst>
                                      </p:cBhvr>
                                      <p:to>
                                        <p:strVal val="visible"/>
                                      </p:to>
                                    </p:set>
                                    <p:animEffect transition="in" filter="fade">
                                      <p:cBhvr>
                                        <p:cTn id="72" dur="1000"/>
                                        <p:tgtEl>
                                          <p:spTgt spid="53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36">
                                            <p:txEl>
                                              <p:pRg st="2" end="2"/>
                                            </p:txEl>
                                          </p:spTgt>
                                        </p:tgtEl>
                                        <p:attrNameLst>
                                          <p:attrName>style.visibility</p:attrName>
                                        </p:attrNameLst>
                                      </p:cBhvr>
                                      <p:to>
                                        <p:strVal val="visible"/>
                                      </p:to>
                                    </p:set>
                                    <p:animEffect transition="in" filter="fade">
                                      <p:cBhvr>
                                        <p:cTn id="77" dur="1000"/>
                                        <p:tgtEl>
                                          <p:spTgt spid="5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animBg="1"/>
      <p:bldP spid="525" grpId="0" animBg="1"/>
      <p:bldP spid="535" grpId="0" uiExpand="1" build="p" bldLvl="2" animBg="1"/>
      <p:bldP spid="523" grpId="0" animBg="1"/>
      <p:bldP spid="536" grpId="0" build="p" bldLvl="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5" name="Group"/>
          <p:cNvGrpSpPr/>
          <p:nvPr/>
        </p:nvGrpSpPr>
        <p:grpSpPr>
          <a:xfrm>
            <a:off x="300010" y="12315300"/>
            <a:ext cx="4601210" cy="995767"/>
            <a:chOff x="0" y="0"/>
            <a:chExt cx="4601208" cy="995765"/>
          </a:xfrm>
        </p:grpSpPr>
        <p:pic>
          <p:nvPicPr>
            <p:cNvPr id="540"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41"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42"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43"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44"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48" name="Group"/>
          <p:cNvGrpSpPr/>
          <p:nvPr/>
        </p:nvGrpSpPr>
        <p:grpSpPr>
          <a:xfrm>
            <a:off x="23097931" y="13055998"/>
            <a:ext cx="2098870" cy="1540535"/>
            <a:chOff x="0" y="2516"/>
            <a:chExt cx="2098868" cy="1540533"/>
          </a:xfrm>
        </p:grpSpPr>
        <p:sp>
          <p:nvSpPr>
            <p:cNvPr id="546" name="1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6</a:t>
              </a:r>
              <a:endParaRPr dirty="0">
                <a:latin typeface="Arial" panose="020B0604020202020204" pitchFamily="34" charset="0"/>
                <a:cs typeface="Arial" panose="020B0604020202020204" pitchFamily="34" charset="0"/>
              </a:endParaRPr>
            </a:p>
          </p:txBody>
        </p:sp>
        <p:pic>
          <p:nvPicPr>
            <p:cNvPr id="547"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49" name="Rounded Rectangle"/>
          <p:cNvSpPr/>
          <p:nvPr/>
        </p:nvSpPr>
        <p:spPr>
          <a:xfrm>
            <a:off x="5255007" y="570641"/>
            <a:ext cx="13873986" cy="1333699"/>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50" name="COMMUNITY BASED CONTACT TRACING"/>
          <p:cNvSpPr txBox="1"/>
          <p:nvPr/>
        </p:nvSpPr>
        <p:spPr>
          <a:xfrm>
            <a:off x="7330815" y="570641"/>
            <a:ext cx="9722370"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defRPr sz="4000" spc="96">
                <a:solidFill>
                  <a:srgbClr val="002135"/>
                </a:solidFill>
              </a:defRPr>
            </a:lvl1pPr>
          </a:lstStyle>
          <a:p>
            <a:pPr lvl="1" algn="l"/>
            <a:r>
              <a:rPr lang="hi-IN" sz="7200" b="0" spc="-150" dirty="0">
                <a:solidFill>
                  <a:schemeClr val="tx1"/>
                </a:solidFill>
                <a:latin typeface="Kruti Dev 010" pitchFamily="2" charset="0"/>
                <a:cs typeface="Arial" panose="020B0604020202020204" pitchFamily="34" charset="0"/>
              </a:rPr>
              <a:t>समुदाय आधारित निगरानी</a:t>
            </a:r>
          </a:p>
        </p:txBody>
      </p:sp>
      <p:sp>
        <p:nvSpPr>
          <p:cNvPr id="539" name="Rounded Rectangle"/>
          <p:cNvSpPr/>
          <p:nvPr/>
        </p:nvSpPr>
        <p:spPr>
          <a:xfrm>
            <a:off x="574455" y="2680056"/>
            <a:ext cx="23235091" cy="9228086"/>
          </a:xfrm>
          <a:prstGeom prst="roundRect">
            <a:avLst>
              <a:gd name="adj" fmla="val 2064"/>
            </a:avLst>
          </a:prstGeom>
          <a:solidFill>
            <a:srgbClr val="FABE3B"/>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51" name="Contact tracing done by visiting the local residence of the contact(s) by Health Personnel,(including ASHA/ANM) Telephone may be used in certain circumstances or for follow-up.…"/>
          <p:cNvSpPr txBox="1"/>
          <p:nvPr/>
        </p:nvSpPr>
        <p:spPr>
          <a:xfrm>
            <a:off x="1251963" y="3155935"/>
            <a:ext cx="22123231" cy="80175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85800" lvl="0" indent="-685800" algn="l">
              <a:spcBef>
                <a:spcPts val="2200"/>
              </a:spcBef>
              <a:buFont typeface="Arial" pitchFamily="34" charset="0"/>
              <a:buChar char="•"/>
            </a:pPr>
            <a:r>
              <a:rPr lang="hi-IN" sz="3800" b="0" spc="-150" dirty="0">
                <a:latin typeface="Mangal" pitchFamily="18" charset="0"/>
                <a:cs typeface="Mangal" pitchFamily="18" charset="0"/>
              </a:rPr>
              <a:t>स्वास्थ्य कार्यकर्ताओं </a:t>
            </a:r>
            <a:r>
              <a:rPr lang="en-IN" sz="4000" b="0" spc="-150" dirty="0">
                <a:latin typeface="Times New Roman" pitchFamily="18" charset="0"/>
                <a:cs typeface="Times New Roman" pitchFamily="18" charset="0"/>
              </a:rPr>
              <a:t>ASHA/ANM </a:t>
            </a:r>
            <a:r>
              <a:rPr lang="en-US" sz="3800" b="0" spc="-150" dirty="0">
                <a:latin typeface="Mangal" pitchFamily="18" charset="0"/>
                <a:cs typeface="Mangal" pitchFamily="18" charset="0"/>
              </a:rPr>
              <a:t>(</a:t>
            </a:r>
            <a:r>
              <a:rPr lang="hi-IN" sz="3800" b="0" spc="-150" dirty="0">
                <a:latin typeface="Mangal" pitchFamily="18" charset="0"/>
                <a:cs typeface="Mangal" pitchFamily="18" charset="0"/>
              </a:rPr>
              <a:t>सहित</a:t>
            </a:r>
            <a:r>
              <a:rPr lang="en-US" sz="3800" b="0" spc="-150" dirty="0">
                <a:latin typeface="Mangal" pitchFamily="18" charset="0"/>
                <a:cs typeface="Mangal" pitchFamily="18" charset="0"/>
              </a:rPr>
              <a:t>)</a:t>
            </a:r>
            <a:r>
              <a:rPr lang="hi-IN" sz="3800" b="0" spc="-150" dirty="0">
                <a:latin typeface="Mangal" pitchFamily="18" charset="0"/>
                <a:cs typeface="Mangal" pitchFamily="18" charset="0"/>
              </a:rPr>
              <a:t> द्वारा सम्पर्कों के घर पर जाकर समुदाय में निगरानी की जायेगी। कुछ निश्चित परिस्थितियों या</a:t>
            </a:r>
            <a:r>
              <a:rPr lang="en-GB" sz="3800" b="0" spc="-150" dirty="0">
                <a:latin typeface="Mangal" pitchFamily="18" charset="0"/>
                <a:cs typeface="Mangal" pitchFamily="18" charset="0"/>
              </a:rPr>
              <a:t> </a:t>
            </a:r>
            <a:r>
              <a:rPr lang="hi-IN" sz="3800" b="0" spc="-150" dirty="0">
                <a:latin typeface="Mangal" pitchFamily="18" charset="0"/>
                <a:cs typeface="Mangal" pitchFamily="18" charset="0"/>
              </a:rPr>
              <a:t>फ़ॉलोअप के लिए टेलीफोन का उपयोग किया जा सकता है। सावधानी से काम लें।</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खुद का परिचय दें, निगरानी करने का उद्देश्य बतायें, निर्धारित फॉर्मेट पर सूचनाएं भरें। </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मामले की परिभाषा के अनुसार संक्रमित व्यक्तियों के पहचाने/चिन्हित किये गये सम्पर्क व्यक्तियों की निगरानी केस के मरीज़ से सम्पर्क होने के बाद 28 दिनों तक </a:t>
            </a:r>
            <a:r>
              <a:rPr lang="en-IN" sz="4000" b="0" spc="-150" dirty="0">
                <a:latin typeface="Times New Roman" pitchFamily="18" charset="0"/>
                <a:cs typeface="Times New Roman" pitchFamily="18" charset="0"/>
              </a:rPr>
              <a:t>COVID</a:t>
            </a:r>
            <a:r>
              <a:rPr lang="en-IN" sz="4000" b="0" spc="-150" dirty="0">
                <a:latin typeface="Mangal" pitchFamily="18" charset="0"/>
                <a:cs typeface="Mangal" pitchFamily="18" charset="0"/>
              </a:rPr>
              <a:t>-19</a:t>
            </a:r>
            <a:r>
              <a:rPr lang="hi-IN" sz="3800" b="0" spc="-150" dirty="0">
                <a:latin typeface="Mangal" pitchFamily="18" charset="0"/>
                <a:cs typeface="Mangal" pitchFamily="18" charset="0"/>
              </a:rPr>
              <a:t> के लक्षणों के प्रमाण के लिए की जायेगी। </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सम्पर्क के बारे में जानकारी निम्नलिखित से ली जायेगीः</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	 (अ) मरीज़, उसके परिवार के सदस्य,</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	मरीज़ के साथ काम करने वाले लोग, या स्कूल के साथी, या </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	(ब) अन्य जिन्हें मरीज़ की हाल की गतिविधियों और यात्राओं की जानकारी हो।</a:t>
            </a:r>
          </a:p>
          <a:p>
            <a:pPr marL="685800" lvl="0" indent="-685800" algn="l">
              <a:spcBef>
                <a:spcPts val="2200"/>
              </a:spcBef>
              <a:buFont typeface="Arial" pitchFamily="34" charset="0"/>
              <a:buChar char="•"/>
            </a:pPr>
            <a:r>
              <a:rPr lang="hi-IN" sz="3800" b="0" spc="-150" dirty="0">
                <a:latin typeface="Mangal" pitchFamily="18" charset="0"/>
                <a:cs typeface="Mangal" pitchFamily="18" charset="0"/>
              </a:rPr>
              <a:t>नियंत्रण ज़ोन में </a:t>
            </a:r>
            <a:r>
              <a:rPr lang="en-US" sz="4000" b="0" spc="-150" dirty="0">
                <a:latin typeface="Times New Roman" pitchFamily="18" charset="0"/>
                <a:cs typeface="Times New Roman" pitchFamily="18" charset="0"/>
              </a:rPr>
              <a:t>ARI</a:t>
            </a:r>
            <a:r>
              <a:rPr lang="en-US" sz="4000" b="0" spc="-150" dirty="0">
                <a:latin typeface="Mangal" pitchFamily="18" charset="0"/>
                <a:cs typeface="Mangal" pitchFamily="18" charset="0"/>
              </a:rPr>
              <a:t> </a:t>
            </a:r>
            <a:r>
              <a:rPr lang="hi-IN" sz="3800" b="0" spc="-150" dirty="0">
                <a:latin typeface="Mangal" pitchFamily="18" charset="0"/>
                <a:cs typeface="Mangal" pitchFamily="18" charset="0"/>
              </a:rPr>
              <a:t>की निगरानी</a:t>
            </a:r>
          </a:p>
        </p:txBody>
      </p:sp>
      <p:pic>
        <p:nvPicPr>
          <p:cNvPr id="552" name="Picture 2" descr="Picture 2"/>
          <p:cNvPicPr>
            <a:picLocks noChangeAspect="1"/>
          </p:cNvPicPr>
          <p:nvPr/>
        </p:nvPicPr>
        <p:blipFill>
          <a:blip r:embed="rId7"/>
          <a:stretch>
            <a:fillRect/>
          </a:stretch>
        </p:blipFill>
        <p:spPr>
          <a:xfrm>
            <a:off x="18897600" y="8152808"/>
            <a:ext cx="5314270" cy="3755333"/>
          </a:xfrm>
          <a:prstGeom prst="rect">
            <a:avLst/>
          </a:prstGeom>
          <a:ln w="12700">
            <a:miter lim="400000"/>
          </a:ln>
          <a:effectLst>
            <a:outerShdw blurRad="63500" dist="25400" dir="5400000" rotWithShape="0">
              <a:srgbClr val="000000">
                <a:alpha val="50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9"/>
                                        </p:tgtEl>
                                        <p:attrNameLst>
                                          <p:attrName>style.visibility</p:attrName>
                                        </p:attrNameLst>
                                      </p:cBhvr>
                                      <p:to>
                                        <p:strVal val="visible"/>
                                      </p:to>
                                    </p:set>
                                    <p:animEffect transition="in" filter="blinds(horizontal)">
                                      <p:cBhvr>
                                        <p:cTn id="7" dur="1000"/>
                                        <p:tgtEl>
                                          <p:spTgt spid="5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9"/>
                                        </p:tgtEl>
                                        <p:attrNameLst>
                                          <p:attrName>style.visibility</p:attrName>
                                        </p:attrNameLst>
                                      </p:cBhvr>
                                      <p:to>
                                        <p:strVal val="visible"/>
                                      </p:to>
                                    </p:set>
                                    <p:animEffect transition="in" filter="fade">
                                      <p:cBhvr>
                                        <p:cTn id="12" dur="1000"/>
                                        <p:tgtEl>
                                          <p:spTgt spid="5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1">
                                            <p:bg/>
                                          </p:spTgt>
                                        </p:tgtEl>
                                        <p:attrNameLst>
                                          <p:attrName>style.visibility</p:attrName>
                                        </p:attrNameLst>
                                      </p:cBhvr>
                                      <p:to>
                                        <p:strVal val="visible"/>
                                      </p:to>
                                    </p:set>
                                    <p:animEffect transition="in" filter="fade">
                                      <p:cBhvr>
                                        <p:cTn id="17" dur="500"/>
                                        <p:tgtEl>
                                          <p:spTgt spid="551">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1">
                                            <p:txEl>
                                              <p:pRg st="0" end="0"/>
                                            </p:txEl>
                                          </p:spTgt>
                                        </p:tgtEl>
                                        <p:attrNameLst>
                                          <p:attrName>style.visibility</p:attrName>
                                        </p:attrNameLst>
                                      </p:cBhvr>
                                      <p:to>
                                        <p:strVal val="visible"/>
                                      </p:to>
                                    </p:set>
                                    <p:animEffect transition="in" filter="fade">
                                      <p:cBhvr>
                                        <p:cTn id="20" dur="500"/>
                                        <p:tgtEl>
                                          <p:spTgt spid="551">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1">
                                            <p:txEl>
                                              <p:pRg st="1" end="1"/>
                                            </p:txEl>
                                          </p:spTgt>
                                        </p:tgtEl>
                                        <p:attrNameLst>
                                          <p:attrName>style.visibility</p:attrName>
                                        </p:attrNameLst>
                                      </p:cBhvr>
                                      <p:to>
                                        <p:strVal val="visible"/>
                                      </p:to>
                                    </p:set>
                                    <p:animEffect transition="in" filter="fade">
                                      <p:cBhvr>
                                        <p:cTn id="23" dur="500"/>
                                        <p:tgtEl>
                                          <p:spTgt spid="551">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1">
                                            <p:txEl>
                                              <p:pRg st="2" end="2"/>
                                            </p:txEl>
                                          </p:spTgt>
                                        </p:tgtEl>
                                        <p:attrNameLst>
                                          <p:attrName>style.visibility</p:attrName>
                                        </p:attrNameLst>
                                      </p:cBhvr>
                                      <p:to>
                                        <p:strVal val="visible"/>
                                      </p:to>
                                    </p:set>
                                    <p:animEffect transition="in" filter="fade">
                                      <p:cBhvr>
                                        <p:cTn id="26" dur="500"/>
                                        <p:tgtEl>
                                          <p:spTgt spid="551">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51">
                                            <p:txEl>
                                              <p:pRg st="3" end="3"/>
                                            </p:txEl>
                                          </p:spTgt>
                                        </p:tgtEl>
                                        <p:attrNameLst>
                                          <p:attrName>style.visibility</p:attrName>
                                        </p:attrNameLst>
                                      </p:cBhvr>
                                      <p:to>
                                        <p:strVal val="visible"/>
                                      </p:to>
                                    </p:set>
                                    <p:animEffect transition="in" filter="fade">
                                      <p:cBhvr>
                                        <p:cTn id="29" dur="500"/>
                                        <p:tgtEl>
                                          <p:spTgt spid="551">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1">
                                            <p:txEl>
                                              <p:pRg st="4" end="4"/>
                                            </p:txEl>
                                          </p:spTgt>
                                        </p:tgtEl>
                                        <p:attrNameLst>
                                          <p:attrName>style.visibility</p:attrName>
                                        </p:attrNameLst>
                                      </p:cBhvr>
                                      <p:to>
                                        <p:strVal val="visible"/>
                                      </p:to>
                                    </p:set>
                                    <p:animEffect transition="in" filter="fade">
                                      <p:cBhvr>
                                        <p:cTn id="32" dur="500"/>
                                        <p:tgtEl>
                                          <p:spTgt spid="551">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51">
                                            <p:txEl>
                                              <p:pRg st="5" end="5"/>
                                            </p:txEl>
                                          </p:spTgt>
                                        </p:tgtEl>
                                        <p:attrNameLst>
                                          <p:attrName>style.visibility</p:attrName>
                                        </p:attrNameLst>
                                      </p:cBhvr>
                                      <p:to>
                                        <p:strVal val="visible"/>
                                      </p:to>
                                    </p:set>
                                    <p:animEffect transition="in" filter="fade">
                                      <p:cBhvr>
                                        <p:cTn id="35" dur="500"/>
                                        <p:tgtEl>
                                          <p:spTgt spid="551">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1">
                                            <p:txEl>
                                              <p:pRg st="6" end="6"/>
                                            </p:txEl>
                                          </p:spTgt>
                                        </p:tgtEl>
                                        <p:attrNameLst>
                                          <p:attrName>style.visibility</p:attrName>
                                        </p:attrNameLst>
                                      </p:cBhvr>
                                      <p:to>
                                        <p:strVal val="visible"/>
                                      </p:to>
                                    </p:set>
                                    <p:animEffect transition="in" filter="fade">
                                      <p:cBhvr>
                                        <p:cTn id="38" dur="500"/>
                                        <p:tgtEl>
                                          <p:spTgt spid="551">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51">
                                            <p:txEl>
                                              <p:pRg st="7" end="7"/>
                                            </p:txEl>
                                          </p:spTgt>
                                        </p:tgtEl>
                                        <p:attrNameLst>
                                          <p:attrName>style.visibility</p:attrName>
                                        </p:attrNameLst>
                                      </p:cBhvr>
                                      <p:to>
                                        <p:strVal val="visible"/>
                                      </p:to>
                                    </p:set>
                                    <p:animEffect transition="in" filter="fade">
                                      <p:cBhvr>
                                        <p:cTn id="41" dur="500"/>
                                        <p:tgtEl>
                                          <p:spTgt spid="551">
                                            <p:txEl>
                                              <p:pRg st="7" end="7"/>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552"/>
                                        </p:tgtEl>
                                        <p:attrNameLst>
                                          <p:attrName>style.visibility</p:attrName>
                                        </p:attrNameLst>
                                      </p:cBhvr>
                                      <p:to>
                                        <p:strVal val="visible"/>
                                      </p:to>
                                    </p:set>
                                    <p:animEffect transition="in" filter="fade">
                                      <p:cBhvr>
                                        <p:cTn id="44" dur="1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 grpId="0" animBg="1"/>
      <p:bldP spid="539" grpId="0" animBg="1"/>
      <p:bldP spid="551"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9" name="Group"/>
          <p:cNvGrpSpPr/>
          <p:nvPr/>
        </p:nvGrpSpPr>
        <p:grpSpPr>
          <a:xfrm>
            <a:off x="300010" y="12315300"/>
            <a:ext cx="4601210" cy="995767"/>
            <a:chOff x="0" y="0"/>
            <a:chExt cx="4601208" cy="995765"/>
          </a:xfrm>
        </p:grpSpPr>
        <p:pic>
          <p:nvPicPr>
            <p:cNvPr id="55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5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5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5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5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562" name="Group"/>
          <p:cNvGrpSpPr/>
          <p:nvPr/>
        </p:nvGrpSpPr>
        <p:grpSpPr>
          <a:xfrm>
            <a:off x="23097931" y="13055998"/>
            <a:ext cx="2098870" cy="1540535"/>
            <a:chOff x="0" y="2516"/>
            <a:chExt cx="2098868" cy="1540533"/>
          </a:xfrm>
        </p:grpSpPr>
        <p:sp>
          <p:nvSpPr>
            <p:cNvPr id="560" name="1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17</a:t>
              </a:r>
              <a:endParaRPr dirty="0">
                <a:latin typeface="Arial" panose="020B0604020202020204" pitchFamily="34" charset="0"/>
                <a:cs typeface="Arial" panose="020B0604020202020204" pitchFamily="34" charset="0"/>
              </a:endParaRPr>
            </a:p>
          </p:txBody>
        </p:sp>
        <p:pic>
          <p:nvPicPr>
            <p:cNvPr id="56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563" name="Rounded Rectangle"/>
          <p:cNvSpPr/>
          <p:nvPr/>
        </p:nvSpPr>
        <p:spPr>
          <a:xfrm>
            <a:off x="6768878" y="691796"/>
            <a:ext cx="10891195" cy="1300727"/>
          </a:xfrm>
          <a:prstGeom prst="roundRect">
            <a:avLst>
              <a:gd name="adj" fmla="val 14646"/>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564" name="ADVISORY FOR CONTACTS"/>
          <p:cNvSpPr txBox="1"/>
          <p:nvPr/>
        </p:nvSpPr>
        <p:spPr>
          <a:xfrm>
            <a:off x="8146020" y="843442"/>
            <a:ext cx="8091959"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spc="135">
                <a:solidFill>
                  <a:srgbClr val="002135"/>
                </a:solidFill>
              </a:defRPr>
            </a:lvl1pPr>
          </a:lstStyle>
          <a:p>
            <a:r>
              <a:rPr lang="hi-IN" sz="6000" b="0" spc="-150" dirty="0">
                <a:solidFill>
                  <a:schemeClr val="tx1"/>
                </a:solidFill>
                <a:latin typeface="Kruti Dev 010" pitchFamily="2" charset="0"/>
                <a:cs typeface="Arial" panose="020B0604020202020204" pitchFamily="34" charset="0"/>
              </a:rPr>
              <a:t>सम्पर्कों के लिए दिशा-निर्देश</a:t>
            </a:r>
          </a:p>
        </p:txBody>
      </p:sp>
      <p:sp>
        <p:nvSpPr>
          <p:cNvPr id="565" name="Rounded Rectangle"/>
          <p:cNvSpPr/>
          <p:nvPr/>
        </p:nvSpPr>
        <p:spPr>
          <a:xfrm>
            <a:off x="12515126" y="2862994"/>
            <a:ext cx="11221511" cy="9155234"/>
          </a:xfrm>
          <a:prstGeom prst="roundRect">
            <a:avLst>
              <a:gd name="adj" fmla="val 24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6" name="SYMPTOMATIC"/>
          <p:cNvSpPr txBox="1"/>
          <p:nvPr/>
        </p:nvSpPr>
        <p:spPr>
          <a:xfrm>
            <a:off x="15837687" y="3433404"/>
            <a:ext cx="5250155"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5">
                <a:solidFill>
                  <a:srgbClr val="FFFFFF"/>
                </a:solidFill>
              </a:defRPr>
            </a:lvl1pPr>
          </a:lstStyle>
          <a:p>
            <a:pPr algn="ctr"/>
            <a:r>
              <a:rPr lang="hi-IN" spc="-150" dirty="0">
                <a:solidFill>
                  <a:schemeClr val="tx1"/>
                </a:solidFill>
                <a:latin typeface="Kruti Dev 010" pitchFamily="2" charset="0"/>
                <a:cs typeface="Arial" panose="020B0604020202020204" pitchFamily="34" charset="0"/>
              </a:rPr>
              <a:t>यदि लक्षण दिखें</a:t>
            </a:r>
          </a:p>
          <a:p>
            <a:pPr algn="ctr"/>
            <a:r>
              <a:rPr lang="hi-IN" spc="-150" dirty="0">
                <a:solidFill>
                  <a:schemeClr val="tx1"/>
                </a:solidFill>
                <a:latin typeface="Arial" panose="020B0604020202020204" pitchFamily="34" charset="0"/>
                <a:cs typeface="Arial" panose="020B0604020202020204" pitchFamily="34" charset="0"/>
              </a:rPr>
              <a:t>(</a:t>
            </a:r>
            <a:r>
              <a:rPr lang="en-IN" spc="-150" dirty="0">
                <a:solidFill>
                  <a:schemeClr val="tx1"/>
                </a:solidFill>
                <a:latin typeface="Arial" panose="020B0604020202020204" pitchFamily="34" charset="0"/>
                <a:cs typeface="Arial" panose="020B0604020202020204" pitchFamily="34" charset="0"/>
              </a:rPr>
              <a:t>IF SYMPTOMATIC)</a:t>
            </a:r>
          </a:p>
        </p:txBody>
      </p:sp>
      <p:sp>
        <p:nvSpPr>
          <p:cNvPr id="567" name="Refer persons with fever and cough and history of contact with a confirmed case within last 28 days for:…"/>
          <p:cNvSpPr txBox="1"/>
          <p:nvPr/>
        </p:nvSpPr>
        <p:spPr>
          <a:xfrm>
            <a:off x="13544930" y="5768540"/>
            <a:ext cx="9161902"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marL="463019" indent="-463019" algn="l" defTabSz="914400">
              <a:lnSpc>
                <a:spcPct val="190000"/>
              </a:lnSpc>
              <a:spcBef>
                <a:spcPts val="1200"/>
              </a:spcBef>
              <a:buSzPct val="100000"/>
              <a:buAutoNum type="arabicPeriod"/>
              <a:defRPr sz="2500" b="0" cap="all">
                <a:solidFill>
                  <a:srgbClr val="FFFFFF"/>
                </a:solidFill>
              </a:defRPr>
            </a:lvl1pPr>
          </a:lstStyle>
          <a:p>
            <a:pPr marL="0" lvl="0" indent="0" defTabSz="825500">
              <a:lnSpc>
                <a:spcPct val="100000"/>
              </a:lnSpc>
              <a:spcBef>
                <a:spcPts val="0"/>
              </a:spcBef>
              <a:buSzTx/>
              <a:buNone/>
            </a:pPr>
            <a:r>
              <a:rPr lang="hi-IN" sz="4000" cap="none" spc="-150" dirty="0">
                <a:solidFill>
                  <a:schemeClr val="tx1"/>
                </a:solidFill>
                <a:latin typeface="Mangal" pitchFamily="18" charset="0"/>
                <a:cs typeface="Mangal" pitchFamily="18" charset="0"/>
              </a:rPr>
              <a:t>1. यदि लक्षण दिखाई दें </a:t>
            </a:r>
            <a:r>
              <a:rPr lang="en-US" sz="4000" cap="none" spc="-150" dirty="0">
                <a:solidFill>
                  <a:schemeClr val="tx1"/>
                </a:solidFill>
                <a:latin typeface="Mangal" pitchFamily="18" charset="0"/>
                <a:cs typeface="Mangal" pitchFamily="18" charset="0"/>
              </a:rPr>
              <a:t>(</a:t>
            </a:r>
            <a:r>
              <a:rPr lang="hi-IN" sz="4000" cap="none" spc="-150" dirty="0">
                <a:solidFill>
                  <a:schemeClr val="tx1"/>
                </a:solidFill>
                <a:latin typeface="Mangal" pitchFamily="18" charset="0"/>
                <a:cs typeface="Mangal" pitchFamily="18" charset="0"/>
              </a:rPr>
              <a:t>बुखार, खांसी सांस लेने में परेशानी</a:t>
            </a:r>
            <a:r>
              <a:rPr lang="en-US" sz="4000" cap="none" spc="-150" dirty="0">
                <a:solidFill>
                  <a:schemeClr val="tx1"/>
                </a:solidFill>
                <a:latin typeface="Times New Roman" pitchFamily="18" charset="0"/>
                <a:cs typeface="Times New Roman" pitchFamily="18" charset="0"/>
              </a:rPr>
              <a:t>)</a:t>
            </a:r>
            <a:r>
              <a:rPr lang="hi-IN" sz="4000" cap="none" spc="-150" dirty="0">
                <a:solidFill>
                  <a:schemeClr val="tx1"/>
                </a:solidFill>
                <a:latin typeface="Mangal" pitchFamily="18" charset="0"/>
                <a:cs typeface="Mangal" pitchFamily="18" charset="0"/>
              </a:rPr>
              <a:t>, तो मास्क पहनें, स्वयं अलग/</a:t>
            </a:r>
            <a:r>
              <a:rPr lang="en-US" sz="4000" cap="none" spc="-150" dirty="0">
                <a:solidFill>
                  <a:schemeClr val="tx1"/>
                </a:solidFill>
                <a:latin typeface="Times New Roman" pitchFamily="18" charset="0"/>
                <a:cs typeface="Times New Roman" pitchFamily="18" charset="0"/>
              </a:rPr>
              <a:t>Self-isolated </a:t>
            </a:r>
            <a:r>
              <a:rPr lang="hi-IN" sz="4000" cap="none" spc="-150" dirty="0">
                <a:solidFill>
                  <a:schemeClr val="tx1"/>
                </a:solidFill>
                <a:latin typeface="Mangal" pitchFamily="18" charset="0"/>
                <a:cs typeface="Mangal" pitchFamily="18" charset="0"/>
              </a:rPr>
              <a:t>रहें और तुरन्त </a:t>
            </a:r>
            <a:r>
              <a:rPr lang="en-US" sz="4000" cap="none" spc="-150" dirty="0">
                <a:solidFill>
                  <a:schemeClr val="tx1"/>
                </a:solidFill>
                <a:latin typeface="Times New Roman" pitchFamily="18" charset="0"/>
                <a:cs typeface="Times New Roman" pitchFamily="18" charset="0"/>
              </a:rPr>
              <a:t>ANM/ASHA/</a:t>
            </a:r>
            <a:r>
              <a:rPr lang="hi-IN" sz="4000" cap="none" spc="-150" dirty="0">
                <a:solidFill>
                  <a:schemeClr val="tx1"/>
                </a:solidFill>
                <a:latin typeface="Mangal" pitchFamily="18" charset="0"/>
                <a:cs typeface="Mangal" pitchFamily="18" charset="0"/>
              </a:rPr>
              <a:t>स्थानीय स्वास्थ्य कार्यकर्ता को फोन पर सूचना दें।</a:t>
            </a:r>
          </a:p>
        </p:txBody>
      </p:sp>
      <p:sp>
        <p:nvSpPr>
          <p:cNvPr id="568" name="Rounded Rectangle"/>
          <p:cNvSpPr/>
          <p:nvPr/>
        </p:nvSpPr>
        <p:spPr>
          <a:xfrm>
            <a:off x="647363" y="2862994"/>
            <a:ext cx="11221511" cy="9155234"/>
          </a:xfrm>
          <a:prstGeom prst="roundRect">
            <a:avLst>
              <a:gd name="adj" fmla="val 24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69" name="ASYMPTOMATIC"/>
          <p:cNvSpPr txBox="1"/>
          <p:nvPr/>
        </p:nvSpPr>
        <p:spPr>
          <a:xfrm>
            <a:off x="3404479" y="3433404"/>
            <a:ext cx="4926990" cy="14875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b="0" u="sng" spc="135"/>
            </a:lvl1pPr>
          </a:lstStyle>
          <a:p>
            <a:pPr algn="ctr"/>
            <a:r>
              <a:rPr lang="hi-IN" spc="-150" dirty="0">
                <a:solidFill>
                  <a:schemeClr val="tx1"/>
                </a:solidFill>
                <a:latin typeface="Kruti Dev 010" pitchFamily="2" charset="0"/>
                <a:cs typeface="Arial" panose="020B0604020202020204" pitchFamily="34" charset="0"/>
              </a:rPr>
              <a:t>लक्षणों का न दिखना</a:t>
            </a:r>
          </a:p>
          <a:p>
            <a:pPr algn="ctr"/>
            <a:r>
              <a:rPr lang="hi-IN" spc="-150" dirty="0">
                <a:solidFill>
                  <a:schemeClr val="tx1"/>
                </a:solidFill>
                <a:latin typeface="Arial" panose="020B0604020202020204" pitchFamily="34" charset="0"/>
                <a:cs typeface="Arial" panose="020B0604020202020204" pitchFamily="34" charset="0"/>
              </a:rPr>
              <a:t>(</a:t>
            </a:r>
            <a:r>
              <a:rPr lang="en-IN" spc="-150" dirty="0">
                <a:solidFill>
                  <a:schemeClr val="tx1"/>
                </a:solidFill>
                <a:latin typeface="Arial" panose="020B0604020202020204" pitchFamily="34" charset="0"/>
                <a:cs typeface="Arial" panose="020B0604020202020204" pitchFamily="34" charset="0"/>
              </a:rPr>
              <a:t>ASYMPTOMATIC)</a:t>
            </a:r>
          </a:p>
        </p:txBody>
      </p:sp>
      <p:sp>
        <p:nvSpPr>
          <p:cNvPr id="570" name="Home Quarantine for at least 28 days after the last exposure with the case.…"/>
          <p:cNvSpPr txBox="1"/>
          <p:nvPr/>
        </p:nvSpPr>
        <p:spPr>
          <a:xfrm>
            <a:off x="839634" y="7320757"/>
            <a:ext cx="10836967" cy="798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236538" indent="-236538" algn="l" defTabSz="914400">
              <a:lnSpc>
                <a:spcPct val="190000"/>
              </a:lnSpc>
              <a:spcBef>
                <a:spcPts val="1200"/>
              </a:spcBef>
              <a:buClr>
                <a:srgbClr val="000000"/>
              </a:buClr>
              <a:buSzPct val="85000"/>
              <a:buAutoNum type="arabicPeriod"/>
              <a:defRPr sz="2500" b="0" cap="all"/>
            </a:pPr>
            <a:endParaRPr lang="en-US" sz="2800" b="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BD289E0-DCCC-C54A-BB78-C919B7716500}"/>
              </a:ext>
            </a:extLst>
          </p:cNvPr>
          <p:cNvSpPr txBox="1"/>
          <p:nvPr/>
        </p:nvSpPr>
        <p:spPr>
          <a:xfrm>
            <a:off x="988334" y="5705410"/>
            <a:ext cx="10539565" cy="52424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a:spcBef>
                <a:spcPts val="1500"/>
              </a:spcBef>
            </a:pPr>
            <a:r>
              <a:rPr lang="en-US" sz="2800" b="0" spc="-150" dirty="0">
                <a:latin typeface="Mangal" pitchFamily="18" charset="0"/>
                <a:cs typeface="Mangal" pitchFamily="18" charset="0"/>
              </a:rPr>
              <a:t>1- </a:t>
            </a:r>
            <a:r>
              <a:rPr lang="hi-IN" sz="2800" b="0" spc="-150" dirty="0">
                <a:latin typeface="Mangal" pitchFamily="18" charset="0"/>
                <a:cs typeface="Mangal" pitchFamily="18" charset="0"/>
              </a:rPr>
              <a:t>मामले के सामने आने के बाद कम से कम 28 दिन के लिए घर में अलग-थलग</a:t>
            </a:r>
            <a:r>
              <a:rPr lang="en-GB" sz="2800" b="0" spc="-150" dirty="0">
                <a:latin typeface="Mangal" pitchFamily="18" charset="0"/>
                <a:cs typeface="Mangal" pitchFamily="18" charset="0"/>
              </a:rPr>
              <a:t> /</a:t>
            </a:r>
            <a:r>
              <a:rPr lang="hi-IN" sz="2800" b="0" spc="-150" dirty="0">
                <a:latin typeface="Mangal" pitchFamily="18" charset="0"/>
                <a:cs typeface="Mangal" pitchFamily="18" charset="0"/>
              </a:rPr>
              <a:t> </a:t>
            </a:r>
            <a:r>
              <a:rPr lang="en-US" sz="2800" b="0" spc="-150" dirty="0">
                <a:latin typeface="Times New Roman" pitchFamily="18" charset="0"/>
                <a:cs typeface="Times New Roman" pitchFamily="18" charset="0"/>
              </a:rPr>
              <a:t>Home Quarantine</a:t>
            </a:r>
            <a:r>
              <a:rPr lang="en-US" sz="3200" b="0" spc="-150" dirty="0">
                <a:latin typeface="Kruti Dev 010" pitchFamily="2" charset="0"/>
                <a:cs typeface="Arial" panose="020B0604020202020204" pitchFamily="34" charset="0"/>
              </a:rPr>
              <a:t> </a:t>
            </a:r>
            <a:r>
              <a:rPr lang="hi-IN" sz="2800" b="0" spc="-150" dirty="0">
                <a:latin typeface="Mangal" pitchFamily="18" charset="0"/>
                <a:cs typeface="Mangal" pitchFamily="18" charset="0"/>
              </a:rPr>
              <a:t>रहना</a:t>
            </a:r>
            <a:endParaRPr lang="en-US" sz="2800" b="0" spc="-150" dirty="0">
              <a:latin typeface="Mangal" pitchFamily="18" charset="0"/>
              <a:cs typeface="Mangal" pitchFamily="18" charset="0"/>
            </a:endParaRPr>
          </a:p>
          <a:p>
            <a:pPr lvl="0" algn="l">
              <a:spcBef>
                <a:spcPts val="1500"/>
              </a:spcBef>
            </a:pPr>
            <a:r>
              <a:rPr lang="hi-IN" sz="2800" b="0" spc="-150" dirty="0">
                <a:latin typeface="Mangal" pitchFamily="18" charset="0"/>
                <a:cs typeface="Mangal" pitchFamily="18" charset="0"/>
              </a:rPr>
              <a:t>2. बुखार या खांसी के होने की स्व-स्वास्थ्य मॉनिटरिंग /निगरानी शुरू करें और दैनिक आधार पर सम्पर्कों की एक सूची बनाऐं।</a:t>
            </a:r>
          </a:p>
          <a:p>
            <a:pPr lvl="0" algn="l">
              <a:spcBef>
                <a:spcPts val="1500"/>
              </a:spcBef>
            </a:pPr>
            <a:r>
              <a:rPr lang="hi-IN" sz="2800" b="0" spc="-150" dirty="0">
                <a:latin typeface="Mangal" pitchFamily="18" charset="0"/>
                <a:cs typeface="Mangal" pitchFamily="18" charset="0"/>
              </a:rPr>
              <a:t>3. मामले के सामने आने के बाद 28 दिनों तक</a:t>
            </a:r>
            <a:r>
              <a:rPr lang="en-GB" sz="2800" b="0" spc="-150" dirty="0">
                <a:latin typeface="Mangal" pitchFamily="18" charset="0"/>
                <a:cs typeface="Mangal" pitchFamily="18" charset="0"/>
              </a:rPr>
              <a:t> </a:t>
            </a:r>
            <a:r>
              <a:rPr lang="en-US" sz="2800" b="0" spc="-150" dirty="0">
                <a:latin typeface="Times New Roman" pitchFamily="18" charset="0"/>
                <a:cs typeface="Times New Roman" pitchFamily="18" charset="0"/>
              </a:rPr>
              <a:t>ANM</a:t>
            </a:r>
            <a:r>
              <a:rPr lang="en-US" sz="2800" b="0" spc="-150" dirty="0">
                <a:latin typeface="Mangal" pitchFamily="18" charset="0"/>
                <a:cs typeface="Mangal" pitchFamily="18" charset="0"/>
              </a:rPr>
              <a:t>/</a:t>
            </a:r>
            <a:r>
              <a:rPr lang="en-US" sz="2800" b="0" spc="-150" dirty="0">
                <a:latin typeface="Times New Roman" pitchFamily="18" charset="0"/>
                <a:cs typeface="Times New Roman" pitchFamily="18" charset="0"/>
              </a:rPr>
              <a:t>ASHA</a:t>
            </a:r>
            <a:r>
              <a:rPr lang="en-US" sz="2800" b="0" spc="-150" dirty="0">
                <a:latin typeface="Mangal" pitchFamily="18" charset="0"/>
                <a:cs typeface="Mangal" pitchFamily="18" charset="0"/>
              </a:rPr>
              <a:t>/</a:t>
            </a:r>
            <a:r>
              <a:rPr lang="hi-IN" sz="2800" b="0" spc="-150" dirty="0">
                <a:latin typeface="Mangal" pitchFamily="18" charset="0"/>
                <a:cs typeface="Mangal" pitchFamily="18" charset="0"/>
              </a:rPr>
              <a:t>आंगनबाड़ी कार्यकर्ता द्वारा सक्रिय मॉनिटरिंग /निगरानी </a:t>
            </a:r>
            <a:r>
              <a:rPr lang="en-US" sz="2800" b="0" spc="-150" dirty="0">
                <a:latin typeface="Mangal" pitchFamily="18" charset="0"/>
                <a:cs typeface="Mangal" pitchFamily="18" charset="0"/>
              </a:rPr>
              <a:t>(</a:t>
            </a:r>
            <a:r>
              <a:rPr lang="hi-IN" sz="2800" b="0" spc="-150" dirty="0">
                <a:latin typeface="Mangal" pitchFamily="18" charset="0"/>
                <a:cs typeface="Mangal" pitchFamily="18" charset="0"/>
              </a:rPr>
              <a:t>जैसे कि दैनिक भ्रमण या फोन पर कॉल करना</a:t>
            </a:r>
            <a:r>
              <a:rPr lang="en-US" sz="2800" b="0" spc="-150" dirty="0">
                <a:latin typeface="Mangal" pitchFamily="18" charset="0"/>
                <a:cs typeface="Mangal" pitchFamily="18" charset="0"/>
              </a:rPr>
              <a:t>)</a:t>
            </a:r>
            <a:r>
              <a:rPr lang="hi-IN" sz="2800" b="0" spc="-150" dirty="0">
                <a:latin typeface="Mangal" pitchFamily="18" charset="0"/>
                <a:cs typeface="Mangal" pitchFamily="18" charset="0"/>
              </a:rPr>
              <a:t> की जायेगी।</a:t>
            </a:r>
            <a:endParaRPr lang="en-US" sz="4000" b="0" spc="-150" dirty="0">
              <a:latin typeface="Kruti Dev 010" pitchFamily="2" charset="0"/>
              <a:cs typeface="Arial" panose="020B0604020202020204" pitchFamily="34" charset="0"/>
            </a:endParaRPr>
          </a:p>
          <a:p>
            <a:pPr lvl="0" algn="l">
              <a:spcBef>
                <a:spcPts val="1500"/>
              </a:spcBef>
            </a:pPr>
            <a:r>
              <a:rPr lang="hi-IN" sz="2800" b="0" spc="-150" dirty="0">
                <a:latin typeface="Kruti Dev 010" pitchFamily="2" charset="0"/>
                <a:cs typeface="Arial" panose="020B0604020202020204" pitchFamily="34" charset="0"/>
              </a:rPr>
              <a:t>4. संक्रमित व्यक्ति से सीधे सम्पर्क वाले और अधिक जोखिम वाले सम्पर्कों को संक्रमित व्यक्ति की सम्पर्क में आने के पांचवे दिन और चैदहवें दिन के बीच एक बार जांच करायी जानी चाहिए।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P spid="564" grpId="0" animBg="1"/>
      <p:bldP spid="565" grpId="0" animBg="1"/>
      <p:bldP spid="566" grpId="0" animBg="1"/>
      <p:bldP spid="567" grpId="0" animBg="1"/>
      <p:bldP spid="568" grpId="0" animBg="1"/>
      <p:bldP spid="569"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7" name="Group"/>
          <p:cNvGrpSpPr/>
          <p:nvPr/>
        </p:nvGrpSpPr>
        <p:grpSpPr>
          <a:xfrm>
            <a:off x="300010" y="12315300"/>
            <a:ext cx="4601210" cy="995767"/>
            <a:chOff x="0" y="0"/>
            <a:chExt cx="4601208" cy="995765"/>
          </a:xfrm>
        </p:grpSpPr>
        <p:pic>
          <p:nvPicPr>
            <p:cNvPr id="57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57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57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57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57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578" name="Rounded Rectangle"/>
          <p:cNvSpPr/>
          <p:nvPr/>
        </p:nvSpPr>
        <p:spPr>
          <a:xfrm>
            <a:off x="878713" y="454085"/>
            <a:ext cx="5251154"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sz="4000" b="0" dirty="0">
              <a:latin typeface="Arial" panose="020B0604020202020204" pitchFamily="34" charset="0"/>
              <a:cs typeface="Arial" panose="020B0604020202020204" pitchFamily="34" charset="0"/>
            </a:endParaRPr>
          </a:p>
        </p:txBody>
      </p:sp>
      <p:sp>
        <p:nvSpPr>
          <p:cNvPr id="579" name="CASE SCENARIO"/>
          <p:cNvSpPr txBox="1"/>
          <p:nvPr/>
        </p:nvSpPr>
        <p:spPr>
          <a:xfrm>
            <a:off x="1259081" y="533384"/>
            <a:ext cx="4447028"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3200" spc="96">
                <a:solidFill>
                  <a:srgbClr val="002135"/>
                </a:solidFill>
              </a:defRPr>
            </a:lvl1pPr>
          </a:lstStyle>
          <a:p>
            <a:pPr lvl="0" algn="ctr"/>
            <a:r>
              <a:rPr lang="hi-IN" sz="4500" b="0" spc="-150" dirty="0">
                <a:solidFill>
                  <a:schemeClr val="tx1"/>
                </a:solidFill>
                <a:latin typeface="Kruti Dev 010" pitchFamily="2" charset="0"/>
                <a:cs typeface="Arial" panose="020B0604020202020204" pitchFamily="34" charset="0"/>
              </a:rPr>
              <a:t>कहानी परिदश्य</a:t>
            </a:r>
          </a:p>
        </p:txBody>
      </p:sp>
      <p:grpSp>
        <p:nvGrpSpPr>
          <p:cNvPr id="582" name="Group"/>
          <p:cNvGrpSpPr/>
          <p:nvPr/>
        </p:nvGrpSpPr>
        <p:grpSpPr>
          <a:xfrm>
            <a:off x="23097931" y="13055629"/>
            <a:ext cx="2098871" cy="1540905"/>
            <a:chOff x="0" y="2147"/>
            <a:chExt cx="2098869" cy="1540903"/>
          </a:xfrm>
        </p:grpSpPr>
        <p:sp>
          <p:nvSpPr>
            <p:cNvPr id="580" name="17"/>
            <p:cNvSpPr/>
            <p:nvPr/>
          </p:nvSpPr>
          <p:spPr>
            <a:xfrm>
              <a:off x="986058" y="2147"/>
              <a:ext cx="1112811" cy="1540903"/>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18 </a:t>
              </a:r>
              <a:endParaRPr dirty="0">
                <a:latin typeface="Arial" panose="020B0604020202020204" pitchFamily="34" charset="0"/>
                <a:cs typeface="Arial" panose="020B0604020202020204" pitchFamily="34" charset="0"/>
              </a:endParaRPr>
            </a:p>
          </p:txBody>
        </p:sp>
        <p:pic>
          <p:nvPicPr>
            <p:cNvPr id="581"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583" name="Sunil is a young man of 30 years. He works in Mumbai as a teacher in a small school and has returned back home for Holi. Sunil has been confirmed with infection of SARS-CoV-2 and now his family is worried"/>
          <p:cNvSpPr txBox="1"/>
          <p:nvPr/>
        </p:nvSpPr>
        <p:spPr>
          <a:xfrm>
            <a:off x="695525" y="2232018"/>
            <a:ext cx="10087568" cy="3365024"/>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l"/>
            <a:r>
              <a:rPr lang="hi-IN" sz="4200" b="0" spc="-150" dirty="0">
                <a:solidFill>
                  <a:schemeClr val="tx1"/>
                </a:solidFill>
                <a:latin typeface="Mangal" pitchFamily="18" charset="0"/>
                <a:cs typeface="Mangal" pitchFamily="18" charset="0"/>
              </a:rPr>
              <a:t>सुनील 30 वर्ष का युवा है। वह मुम्बई के एक छोटे स्कूल में टीचर के रूप में काम करता है और होली के अवसर पर घर वापस आया है। सुनील </a:t>
            </a:r>
            <a:r>
              <a:rPr lang="en-US" sz="4400" b="0" spc="-150" dirty="0">
                <a:solidFill>
                  <a:schemeClr val="tx1"/>
                </a:solidFill>
                <a:latin typeface="Times New Roman" pitchFamily="18" charset="0"/>
                <a:cs typeface="Times New Roman" pitchFamily="18" charset="0"/>
              </a:rPr>
              <a:t>COVID</a:t>
            </a:r>
            <a:r>
              <a:rPr lang="en-US" sz="4200" b="0" spc="-150" dirty="0">
                <a:solidFill>
                  <a:schemeClr val="tx1"/>
                </a:solidFill>
                <a:latin typeface="Mangal" pitchFamily="18" charset="0"/>
                <a:cs typeface="Mangal" pitchFamily="18" charset="0"/>
              </a:rPr>
              <a:t>-19  </a:t>
            </a:r>
            <a:r>
              <a:rPr lang="hi-IN" sz="4200" b="0" spc="-150" dirty="0">
                <a:solidFill>
                  <a:schemeClr val="tx1"/>
                </a:solidFill>
                <a:latin typeface="Mangal" pitchFamily="18" charset="0"/>
                <a:cs typeface="Mangal" pitchFamily="18" charset="0"/>
              </a:rPr>
              <a:t>से संक्रमित पाया गया है। और उसका परिवार अब चिंता में है। </a:t>
            </a:r>
          </a:p>
        </p:txBody>
      </p:sp>
      <p:sp>
        <p:nvSpPr>
          <p:cNvPr id="584" name="Rounded Rectangle"/>
          <p:cNvSpPr/>
          <p:nvPr/>
        </p:nvSpPr>
        <p:spPr>
          <a:xfrm>
            <a:off x="11769192" y="454085"/>
            <a:ext cx="2429638" cy="1021625"/>
          </a:xfrm>
          <a:prstGeom prst="roundRect">
            <a:avLst>
              <a:gd name="adj" fmla="val 18647"/>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85" name="ANSWERS"/>
          <p:cNvSpPr txBox="1"/>
          <p:nvPr/>
        </p:nvSpPr>
        <p:spPr>
          <a:xfrm>
            <a:off x="11481490" y="508670"/>
            <a:ext cx="3082082"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3200" spc="96">
                <a:solidFill>
                  <a:srgbClr val="002135"/>
                </a:solidFill>
              </a:defRPr>
            </a:lvl1pPr>
          </a:lstStyle>
          <a:p>
            <a:pPr lvl="0" algn="ctr"/>
            <a:r>
              <a:rPr lang="hi-IN" sz="5400" b="0" spc="0" dirty="0">
                <a:solidFill>
                  <a:schemeClr val="tx1"/>
                </a:solidFill>
                <a:latin typeface="Kruti Dev 010" pitchFamily="2" charset="0"/>
                <a:cs typeface="Arial" panose="020B0604020202020204" pitchFamily="34" charset="0"/>
              </a:rPr>
              <a:t>उत्तर </a:t>
            </a:r>
          </a:p>
        </p:txBody>
      </p:sp>
      <p:sp>
        <p:nvSpPr>
          <p:cNvPr id="586" name="Ensure that all members in the family have been given the advise to follow…"/>
          <p:cNvSpPr txBox="1"/>
          <p:nvPr/>
        </p:nvSpPr>
        <p:spPr>
          <a:xfrm>
            <a:off x="11769192" y="3220191"/>
            <a:ext cx="12314797" cy="7704673"/>
          </a:xfrm>
          <a:prstGeom prst="rect">
            <a:avLst/>
          </a:prstGeom>
          <a:solidFill>
            <a:schemeClr val="accent1">
              <a:lumMod val="20000"/>
              <a:lumOff val="80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buFont typeface="Arial" pitchFamily="34" charset="0"/>
              <a:buChar char="•"/>
            </a:pPr>
            <a:r>
              <a:rPr lang="hi-IN" sz="3800" b="0" spc="-150" dirty="0">
                <a:latin typeface="Mangal" pitchFamily="18" charset="0"/>
                <a:cs typeface="Mangal" pitchFamily="18" charset="0"/>
              </a:rPr>
              <a:t>दी गई गई सलाह का परिवार के सभी सदस्यों द्वारा पालन किया जाना सुनिश्चित करें।</a:t>
            </a:r>
          </a:p>
          <a:p>
            <a:pPr marL="571500" lvl="0" indent="-571500" algn="l">
              <a:buFont typeface="Arial" pitchFamily="34" charset="0"/>
              <a:buChar char="•"/>
            </a:pPr>
            <a:r>
              <a:rPr lang="hi-IN" sz="3800" b="0" spc="-150" dirty="0">
                <a:latin typeface="Mangal" pitchFamily="18" charset="0"/>
                <a:cs typeface="Mangal" pitchFamily="18" charset="0"/>
              </a:rPr>
              <a:t>यदि कोई मदद की आवश्यकता है तो फ़ॉलोअप करें</a:t>
            </a:r>
          </a:p>
          <a:p>
            <a:pPr marL="571500" lvl="0" indent="-571500" algn="l">
              <a:buFont typeface="Arial" pitchFamily="34" charset="0"/>
              <a:buChar char="•"/>
            </a:pPr>
            <a:r>
              <a:rPr lang="hi-IN" sz="3800" b="0" spc="-150" dirty="0">
                <a:latin typeface="Mangal" pitchFamily="18" charset="0"/>
                <a:cs typeface="Mangal" pitchFamily="18" charset="0"/>
              </a:rPr>
              <a:t>परिवार के अलग-थलग/</a:t>
            </a:r>
            <a:r>
              <a:rPr lang="en-US" sz="3800" b="0" spc="-150" dirty="0">
                <a:latin typeface="Times New Roman" pitchFamily="18" charset="0"/>
                <a:cs typeface="Times New Roman" pitchFamily="18" charset="0"/>
              </a:rPr>
              <a:t>Quarantine</a:t>
            </a:r>
            <a:r>
              <a:rPr lang="hi-IN" sz="3800" b="0" spc="-150" dirty="0">
                <a:latin typeface="Mangal" pitchFamily="18" charset="0"/>
                <a:cs typeface="Mangal" pitchFamily="18" charset="0"/>
              </a:rPr>
              <a:t> होने पर उनको दैनिक पूर्ति जैसे कि राशन या सब्ज़ियां उपलब्ध कराने की व्यवस्था करें।</a:t>
            </a:r>
          </a:p>
          <a:p>
            <a:pPr marL="571500" lvl="0" indent="-571500" algn="l">
              <a:buFont typeface="Arial" pitchFamily="34" charset="0"/>
              <a:buChar char="•"/>
            </a:pPr>
            <a:r>
              <a:rPr lang="hi-IN" sz="3800" b="0" spc="-150" dirty="0">
                <a:latin typeface="Mangal" pitchFamily="18" charset="0"/>
                <a:cs typeface="Mangal" pitchFamily="18" charset="0"/>
              </a:rPr>
              <a:t>हाथ की स्वच्छता और श्वसन स्वच्छता के बारे में उनकी समझ को जांचें</a:t>
            </a:r>
          </a:p>
          <a:p>
            <a:pPr marL="571500" lvl="0" indent="-571500" algn="l">
              <a:buFont typeface="Arial" pitchFamily="34" charset="0"/>
              <a:buChar char="•"/>
            </a:pPr>
            <a:r>
              <a:rPr lang="hi-IN" sz="3800" b="0" spc="-150" dirty="0">
                <a:latin typeface="Mangal" pitchFamily="18" charset="0"/>
                <a:cs typeface="Mangal" pitchFamily="18" charset="0"/>
              </a:rPr>
              <a:t>जांचें कि क्या संक्रमित व्यक्ति द्वारा उपयोग किये गये कपड़े और अन्य घरेलू सामान विसंक्रमित किये गए हैं।</a:t>
            </a:r>
          </a:p>
          <a:p>
            <a:pPr marL="571500" lvl="0" indent="-571500" algn="l">
              <a:buFont typeface="Arial" pitchFamily="34" charset="0"/>
              <a:buChar char="•"/>
            </a:pPr>
            <a:r>
              <a:rPr lang="hi-IN" sz="3800" b="0" spc="-150" dirty="0">
                <a:latin typeface="Mangal" pitchFamily="18" charset="0"/>
                <a:cs typeface="Mangal" pitchFamily="18" charset="0"/>
              </a:rPr>
              <a:t>परिवार से कई बार केवल मोबाइल पर बात करें और परिवार के अन्य करीबियों और दोस्तों को भी उस परिवार से फोन पर बात करने के लिए प्रोत्साहित करें। इस तरह अलग-थलग होने के मनोभाव को प्रबन्धित करने में मदद मिलेगी।</a:t>
            </a:r>
          </a:p>
        </p:txBody>
      </p:sp>
      <p:grpSp>
        <p:nvGrpSpPr>
          <p:cNvPr id="592" name="Group"/>
          <p:cNvGrpSpPr/>
          <p:nvPr/>
        </p:nvGrpSpPr>
        <p:grpSpPr>
          <a:xfrm>
            <a:off x="1086083" y="5802713"/>
            <a:ext cx="10087568" cy="6081379"/>
            <a:chOff x="0" y="854042"/>
            <a:chExt cx="10204607" cy="6379196"/>
          </a:xfrm>
        </p:grpSpPr>
        <p:pic>
          <p:nvPicPr>
            <p:cNvPr id="587" name="Image" descr="Imag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798185" y="1868588"/>
              <a:ext cx="2663763" cy="3872599"/>
            </a:xfrm>
            <a:prstGeom prst="rect">
              <a:avLst/>
            </a:prstGeom>
            <a:ln w="12700" cap="flat">
              <a:noFill/>
              <a:miter lim="400000"/>
            </a:ln>
            <a:effectLst/>
          </p:spPr>
        </p:pic>
        <p:pic>
          <p:nvPicPr>
            <p:cNvPr id="588" name="Image" descr="Image"/>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5913345" y="854042"/>
              <a:ext cx="2531050" cy="5008943"/>
            </a:xfrm>
            <a:prstGeom prst="rect">
              <a:avLst/>
            </a:prstGeom>
            <a:ln w="12700" cap="flat">
              <a:noFill/>
              <a:miter lim="400000"/>
            </a:ln>
            <a:effectLst/>
          </p:spPr>
        </p:pic>
        <p:grpSp>
          <p:nvGrpSpPr>
            <p:cNvPr id="591" name="Group"/>
            <p:cNvGrpSpPr/>
            <p:nvPr/>
          </p:nvGrpSpPr>
          <p:grpSpPr>
            <a:xfrm>
              <a:off x="0" y="5674859"/>
              <a:ext cx="10204607" cy="1558379"/>
              <a:chOff x="0" y="0"/>
              <a:chExt cx="10204606" cy="1558377"/>
            </a:xfrm>
          </p:grpSpPr>
          <p:sp>
            <p:nvSpPr>
              <p:cNvPr id="589" name="Rounded Rectangle"/>
              <p:cNvSpPr/>
              <p:nvPr/>
            </p:nvSpPr>
            <p:spPr>
              <a:xfrm>
                <a:off x="0" y="0"/>
                <a:ext cx="10204606" cy="1558377"/>
              </a:xfrm>
              <a:prstGeom prst="roundRect">
                <a:avLst>
                  <a:gd name="adj" fmla="val 16945"/>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chemeClr val="accent1">
                        <a:lumOff val="-13575"/>
                      </a:schemeClr>
                    </a:solidFill>
                  </a:defRPr>
                </a:pPr>
                <a:endParaRPr b="0" dirty="0">
                  <a:latin typeface="Arial" panose="020B0604020202020204" pitchFamily="34" charset="0"/>
                  <a:cs typeface="Arial" panose="020B0604020202020204" pitchFamily="34" charset="0"/>
                </a:endParaRPr>
              </a:p>
            </p:txBody>
          </p:sp>
          <p:sp>
            <p:nvSpPr>
              <p:cNvPr id="590" name="QUESTION: What will you do?"/>
              <p:cNvSpPr txBox="1"/>
              <p:nvPr/>
            </p:nvSpPr>
            <p:spPr>
              <a:xfrm>
                <a:off x="540646" y="293442"/>
                <a:ext cx="9123314" cy="99545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3800" cap="all"/>
                </a:lvl1pPr>
              </a:lstStyle>
              <a:p>
                <a:pPr lvl="0" algn="ctr"/>
                <a:r>
                  <a:rPr lang="hi-IN" sz="5500" b="0" cap="none" spc="-150" dirty="0">
                    <a:solidFill>
                      <a:schemeClr val="tx1"/>
                    </a:solidFill>
                    <a:latin typeface="Kruti Dev 010" pitchFamily="2" charset="0"/>
                    <a:cs typeface="Arial" panose="020B0604020202020204" pitchFamily="34" charset="0"/>
                  </a:rPr>
                  <a:t>प्रश्नः आप क्या करेंगे</a:t>
                </a:r>
              </a:p>
            </p:txBody>
          </p:sp>
        </p:gr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blinds(horizontal)">
                                      <p:cBhvr>
                                        <p:cTn id="7" dur="1000"/>
                                        <p:tgtEl>
                                          <p:spTgt spid="5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78"/>
                                        </p:tgtEl>
                                        <p:attrNameLst>
                                          <p:attrName>style.visibility</p:attrName>
                                        </p:attrNameLst>
                                      </p:cBhvr>
                                      <p:to>
                                        <p:strVal val="visible"/>
                                      </p:to>
                                    </p:set>
                                    <p:animEffect transition="in" filter="blinds(horizontal)">
                                      <p:cBhvr>
                                        <p:cTn id="10" dur="1000"/>
                                        <p:tgtEl>
                                          <p:spTgt spid="57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3"/>
                                        </p:tgtEl>
                                        <p:attrNameLst>
                                          <p:attrName>style.visibility</p:attrName>
                                        </p:attrNameLst>
                                      </p:cBhvr>
                                      <p:to>
                                        <p:strVal val="visible"/>
                                      </p:to>
                                    </p:set>
                                    <p:animEffect transition="in" filter="fade">
                                      <p:cBhvr>
                                        <p:cTn id="15" dur="1000"/>
                                        <p:tgtEl>
                                          <p:spTgt spid="5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92"/>
                                        </p:tgtEl>
                                        <p:attrNameLst>
                                          <p:attrName>style.visibility</p:attrName>
                                        </p:attrNameLst>
                                      </p:cBhvr>
                                      <p:to>
                                        <p:strVal val="visible"/>
                                      </p:to>
                                    </p:set>
                                    <p:animEffect transition="in" filter="fade">
                                      <p:cBhvr>
                                        <p:cTn id="20" dur="500"/>
                                        <p:tgtEl>
                                          <p:spTgt spid="59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5"/>
                                        </p:tgtEl>
                                        <p:attrNameLst>
                                          <p:attrName>style.visibility</p:attrName>
                                        </p:attrNameLst>
                                      </p:cBhvr>
                                      <p:to>
                                        <p:strVal val="visible"/>
                                      </p:to>
                                    </p:set>
                                    <p:animEffect transition="in" filter="dissolve">
                                      <p:cBhvr>
                                        <p:cTn id="25" dur="500"/>
                                        <p:tgtEl>
                                          <p:spTgt spid="58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84"/>
                                        </p:tgtEl>
                                        <p:attrNameLst>
                                          <p:attrName>style.visibility</p:attrName>
                                        </p:attrNameLst>
                                      </p:cBhvr>
                                      <p:to>
                                        <p:strVal val="visible"/>
                                      </p:to>
                                    </p:set>
                                    <p:animEffect transition="in" filter="dissolve">
                                      <p:cBhvr>
                                        <p:cTn id="28" dur="500"/>
                                        <p:tgtEl>
                                          <p:spTgt spid="58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86">
                                            <p:bg/>
                                          </p:spTgt>
                                        </p:tgtEl>
                                        <p:attrNameLst>
                                          <p:attrName>style.visibility</p:attrName>
                                        </p:attrNameLst>
                                      </p:cBhvr>
                                      <p:to>
                                        <p:strVal val="visible"/>
                                      </p:to>
                                    </p:set>
                                    <p:animEffect transition="in" filter="dissolve">
                                      <p:cBhvr>
                                        <p:cTn id="33" dur="500"/>
                                        <p:tgtEl>
                                          <p:spTgt spid="586">
                                            <p:bg/>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586">
                                            <p:txEl>
                                              <p:pRg st="0" end="0"/>
                                            </p:txEl>
                                          </p:spTgt>
                                        </p:tgtEl>
                                        <p:attrNameLst>
                                          <p:attrName>style.visibility</p:attrName>
                                        </p:attrNameLst>
                                      </p:cBhvr>
                                      <p:to>
                                        <p:strVal val="visible"/>
                                      </p:to>
                                    </p:set>
                                    <p:animEffect transition="in" filter="dissolve">
                                      <p:cBhvr>
                                        <p:cTn id="38" dur="500"/>
                                        <p:tgtEl>
                                          <p:spTgt spid="58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586">
                                            <p:txEl>
                                              <p:pRg st="1" end="1"/>
                                            </p:txEl>
                                          </p:spTgt>
                                        </p:tgtEl>
                                        <p:attrNameLst>
                                          <p:attrName>style.visibility</p:attrName>
                                        </p:attrNameLst>
                                      </p:cBhvr>
                                      <p:to>
                                        <p:strVal val="visible"/>
                                      </p:to>
                                    </p:set>
                                    <p:animEffect transition="in" filter="dissolve">
                                      <p:cBhvr>
                                        <p:cTn id="43" dur="500"/>
                                        <p:tgtEl>
                                          <p:spTgt spid="58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86">
                                            <p:txEl>
                                              <p:pRg st="2" end="2"/>
                                            </p:txEl>
                                          </p:spTgt>
                                        </p:tgtEl>
                                        <p:attrNameLst>
                                          <p:attrName>style.visibility</p:attrName>
                                        </p:attrNameLst>
                                      </p:cBhvr>
                                      <p:to>
                                        <p:strVal val="visible"/>
                                      </p:to>
                                    </p:set>
                                    <p:animEffect transition="in" filter="dissolve">
                                      <p:cBhvr>
                                        <p:cTn id="48" dur="500"/>
                                        <p:tgtEl>
                                          <p:spTgt spid="58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86">
                                            <p:txEl>
                                              <p:pRg st="3" end="3"/>
                                            </p:txEl>
                                          </p:spTgt>
                                        </p:tgtEl>
                                        <p:attrNameLst>
                                          <p:attrName>style.visibility</p:attrName>
                                        </p:attrNameLst>
                                      </p:cBhvr>
                                      <p:to>
                                        <p:strVal val="visible"/>
                                      </p:to>
                                    </p:set>
                                    <p:animEffect transition="in" filter="dissolve">
                                      <p:cBhvr>
                                        <p:cTn id="53" dur="500"/>
                                        <p:tgtEl>
                                          <p:spTgt spid="586">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86">
                                            <p:txEl>
                                              <p:pRg st="4" end="4"/>
                                            </p:txEl>
                                          </p:spTgt>
                                        </p:tgtEl>
                                        <p:attrNameLst>
                                          <p:attrName>style.visibility</p:attrName>
                                        </p:attrNameLst>
                                      </p:cBhvr>
                                      <p:to>
                                        <p:strVal val="visible"/>
                                      </p:to>
                                    </p:set>
                                    <p:animEffect transition="in" filter="dissolve">
                                      <p:cBhvr>
                                        <p:cTn id="58" dur="500"/>
                                        <p:tgtEl>
                                          <p:spTgt spid="586">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586">
                                            <p:txEl>
                                              <p:pRg st="5" end="5"/>
                                            </p:txEl>
                                          </p:spTgt>
                                        </p:tgtEl>
                                        <p:attrNameLst>
                                          <p:attrName>style.visibility</p:attrName>
                                        </p:attrNameLst>
                                      </p:cBhvr>
                                      <p:to>
                                        <p:strVal val="visible"/>
                                      </p:to>
                                    </p:set>
                                    <p:animEffect transition="in" filter="dissolve">
                                      <p:cBhvr>
                                        <p:cTn id="63" dur="500"/>
                                        <p:tgtEl>
                                          <p:spTgt spid="58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 grpId="0" animBg="1"/>
      <p:bldP spid="579" grpId="0" animBg="1"/>
      <p:bldP spid="583" grpId="0" animBg="1"/>
      <p:bldP spid="584" grpId="0" animBg="1"/>
      <p:bldP spid="585" grpId="0" animBg="1"/>
      <p:bldP spid="58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7" name="Group"/>
          <p:cNvGrpSpPr/>
          <p:nvPr/>
        </p:nvGrpSpPr>
        <p:grpSpPr>
          <a:xfrm>
            <a:off x="300010" y="12315300"/>
            <a:ext cx="4601210" cy="995767"/>
            <a:chOff x="0" y="0"/>
            <a:chExt cx="4601208" cy="995765"/>
          </a:xfrm>
        </p:grpSpPr>
        <p:pic>
          <p:nvPicPr>
            <p:cNvPr id="602"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03"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0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0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06"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10" name="Group"/>
          <p:cNvGrpSpPr/>
          <p:nvPr/>
        </p:nvGrpSpPr>
        <p:grpSpPr>
          <a:xfrm>
            <a:off x="23097931" y="13055998"/>
            <a:ext cx="2098870" cy="1540535"/>
            <a:chOff x="0" y="2516"/>
            <a:chExt cx="2098868" cy="1540533"/>
          </a:xfrm>
        </p:grpSpPr>
        <p:sp>
          <p:nvSpPr>
            <p:cNvPr id="608" name="1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609"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611" name="Rectangle"/>
          <p:cNvSpPr/>
          <p:nvPr/>
        </p:nvSpPr>
        <p:spPr>
          <a:xfrm>
            <a:off x="-25400" y="1266219"/>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2" name="SESSION 4"/>
          <p:cNvSpPr txBox="1"/>
          <p:nvPr/>
        </p:nvSpPr>
        <p:spPr>
          <a:xfrm>
            <a:off x="10331715" y="1800562"/>
            <a:ext cx="3720570"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lang="en-US" sz="15000" b="0" dirty="0">
                <a:latin typeface="Kruti Dev 010" pitchFamily="2" charset="0"/>
                <a:cs typeface="Arial" panose="020B0604020202020204" pitchFamily="34" charset="0"/>
              </a:rPr>
              <a:t>l= 4</a:t>
            </a:r>
            <a:endParaRPr lang="en-US" sz="15000" b="0" dirty="0">
              <a:latin typeface="Arial" panose="020B0604020202020204" pitchFamily="34" charset="0"/>
              <a:cs typeface="Arial" panose="020B0604020202020204" pitchFamily="34" charset="0"/>
            </a:endParaRPr>
          </a:p>
        </p:txBody>
      </p:sp>
      <p:sp>
        <p:nvSpPr>
          <p:cNvPr id="613" name="SUPPORTIVE PUBLIC HEALTH SERVICES: COMMUNITY HOUSEHOLDS"/>
          <p:cNvSpPr txBox="1"/>
          <p:nvPr/>
        </p:nvSpPr>
        <p:spPr>
          <a:xfrm>
            <a:off x="6568664" y="3797670"/>
            <a:ext cx="1124667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r>
              <a:rPr lang="en-US" sz="5000" spc="-150" dirty="0" err="1">
                <a:latin typeface="Kruti Dev 010" pitchFamily="2" charset="0"/>
              </a:rPr>
              <a:t>lg;ksxh</a:t>
            </a:r>
            <a:r>
              <a:rPr lang="en-US" sz="5000" spc="-150" dirty="0">
                <a:latin typeface="Kruti Dev 010" pitchFamily="2" charset="0"/>
              </a:rPr>
              <a:t> </a:t>
            </a:r>
            <a:r>
              <a:rPr lang="en-US" sz="5000" spc="-150" dirty="0" err="1">
                <a:latin typeface="Kruti Dev 010" pitchFamily="2" charset="0"/>
              </a:rPr>
              <a:t>lkoZtfud</a:t>
            </a:r>
            <a:r>
              <a:rPr lang="en-US" sz="5000" spc="-150" dirty="0">
                <a:latin typeface="Kruti Dev 010" pitchFamily="2" charset="0"/>
              </a:rPr>
              <a:t> </a:t>
            </a:r>
            <a:r>
              <a:rPr lang="en-US" sz="5000" spc="-150" dirty="0" err="1">
                <a:latin typeface="Kruti Dev 010" pitchFamily="2" charset="0"/>
              </a:rPr>
              <a:t>LokLF</a:t>
            </a:r>
            <a:r>
              <a:rPr lang="en-US" sz="5000" spc="-150" dirty="0">
                <a:latin typeface="Kruti Dev 010" pitchFamily="2" charset="0"/>
              </a:rPr>
              <a:t>; </a:t>
            </a:r>
            <a:r>
              <a:rPr lang="en-US" sz="5000" spc="-150" dirty="0" err="1">
                <a:latin typeface="Kruti Dev 010" pitchFamily="2" charset="0"/>
              </a:rPr>
              <a:t>lsok,a</a:t>
            </a:r>
            <a:r>
              <a:rPr lang="en-US" sz="5000" spc="-150" dirty="0">
                <a:latin typeface="Kruti Dev 010" pitchFamily="2" charset="0"/>
              </a:rPr>
              <a:t>% </a:t>
            </a:r>
            <a:r>
              <a:rPr lang="en-US" sz="5000" spc="-150" dirty="0" err="1">
                <a:latin typeface="Kruti Dev 010" pitchFamily="2" charset="0"/>
              </a:rPr>
              <a:t>leqnk</a:t>
            </a:r>
            <a:r>
              <a:rPr lang="en-US" sz="5000" spc="-150" dirty="0">
                <a:latin typeface="Kruti Dev 010" pitchFamily="2" charset="0"/>
              </a:rPr>
              <a:t>; o </a:t>
            </a:r>
            <a:r>
              <a:rPr lang="en-US" sz="5000" spc="-150" dirty="0" err="1">
                <a:latin typeface="Kruti Dev 010" pitchFamily="2" charset="0"/>
              </a:rPr>
              <a:t>ifjokj</a:t>
            </a:r>
            <a:endParaRPr lang="en-US" sz="5000" spc="-150" dirty="0"/>
          </a:p>
        </p:txBody>
      </p:sp>
      <p:sp>
        <p:nvSpPr>
          <p:cNvPr id="614" name="Line"/>
          <p:cNvSpPr/>
          <p:nvPr/>
        </p:nvSpPr>
        <p:spPr>
          <a:xfrm>
            <a:off x="6568664" y="3797670"/>
            <a:ext cx="11186857"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965D2A4-D26F-F44F-A741-A2CE8499F89F}"/>
              </a:ext>
            </a:extLst>
          </p:cNvPr>
          <p:cNvGrpSpPr/>
          <p:nvPr/>
        </p:nvGrpSpPr>
        <p:grpSpPr>
          <a:xfrm>
            <a:off x="102217" y="5937438"/>
            <a:ext cx="5941387" cy="5953848"/>
            <a:chOff x="102217" y="5937438"/>
            <a:chExt cx="5941387" cy="5953848"/>
          </a:xfrm>
        </p:grpSpPr>
        <p:sp>
          <p:nvSpPr>
            <p:cNvPr id="594"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598"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5" name="CREATE…"/>
            <p:cNvSpPr txBox="1"/>
            <p:nvPr/>
          </p:nvSpPr>
          <p:spPr>
            <a:xfrm>
              <a:off x="869713" y="10181633"/>
              <a:ext cx="4320093" cy="1312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lnSpc>
                  <a:spcPct val="80000"/>
                </a:lnSpc>
                <a:defRPr sz="4000" b="0">
                  <a:latin typeface="Gotham Bold"/>
                  <a:ea typeface="Gotham Bold"/>
                  <a:cs typeface="Gotham Bold"/>
                  <a:sym typeface="Gotham Bold"/>
                </a:defRPr>
              </a:pPr>
              <a:r>
                <a:rPr lang="hi-IN" sz="4800" b="0" dirty="0">
                  <a:latin typeface="Kruti Dev 010" pitchFamily="2" charset="0"/>
                  <a:sym typeface="Gotham Bold"/>
                </a:rPr>
                <a:t>सहयोगी वातावरण </a:t>
              </a:r>
            </a:p>
            <a:p>
              <a:pPr lvl="0">
                <a:lnSpc>
                  <a:spcPct val="80000"/>
                </a:lnSpc>
                <a:defRPr sz="4000" b="0">
                  <a:latin typeface="Gotham Bold"/>
                  <a:ea typeface="Gotham Bold"/>
                  <a:cs typeface="Gotham Bold"/>
                  <a:sym typeface="Gotham Bold"/>
                </a:defRPr>
              </a:pPr>
              <a:r>
                <a:rPr lang="hi-IN" sz="4800" b="0" dirty="0">
                  <a:latin typeface="Kruti Dev 010" pitchFamily="2" charset="0"/>
                  <a:sym typeface="Gotham Bold"/>
                </a:rPr>
                <a:t>बनाना</a:t>
              </a:r>
            </a:p>
          </p:txBody>
        </p:sp>
        <p:pic>
          <p:nvPicPr>
            <p:cNvPr id="619"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686" y="5937438"/>
              <a:ext cx="4999918" cy="2148026"/>
            </a:xfrm>
            <a:prstGeom prst="rect">
              <a:avLst/>
            </a:prstGeom>
            <a:ln w="12700">
              <a:miter lim="400000"/>
            </a:ln>
          </p:spPr>
        </p:pic>
      </p:grpSp>
      <p:grpSp>
        <p:nvGrpSpPr>
          <p:cNvPr id="5" name="Group 4">
            <a:extLst>
              <a:ext uri="{FF2B5EF4-FFF2-40B4-BE49-F238E27FC236}">
                <a16:creationId xmlns:a16="http://schemas.microsoft.com/office/drawing/2014/main" id="{0575D6BA-9DCA-6E49-9EA2-6CD41EADAD90}"/>
              </a:ext>
            </a:extLst>
          </p:cNvPr>
          <p:cNvGrpSpPr/>
          <p:nvPr/>
        </p:nvGrpSpPr>
        <p:grpSpPr>
          <a:xfrm>
            <a:off x="18426696" y="6205120"/>
            <a:ext cx="5855087" cy="5669975"/>
            <a:chOff x="18426696" y="6205120"/>
            <a:chExt cx="5855087" cy="5669975"/>
          </a:xfrm>
          <a:solidFill>
            <a:schemeClr val="accent1">
              <a:lumMod val="20000"/>
              <a:lumOff val="80000"/>
            </a:schemeClr>
          </a:solidFill>
        </p:grpSpPr>
        <p:sp>
          <p:nvSpPr>
            <p:cNvPr id="597"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01"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7" name="HOME CARE"/>
            <p:cNvSpPr txBox="1"/>
            <p:nvPr/>
          </p:nvSpPr>
          <p:spPr>
            <a:xfrm>
              <a:off x="19598950" y="10448085"/>
              <a:ext cx="3510577" cy="779701"/>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800" spc="-341">
                  <a:solidFill>
                    <a:srgbClr val="FFFFFF"/>
                  </a:solidFill>
                </a:defRPr>
              </a:lvl1pPr>
            </a:lstStyle>
            <a:p>
              <a:pPr lvl="0"/>
              <a:r>
                <a:rPr lang="hi-IN" sz="4400" spc="-150" dirty="0">
                  <a:solidFill>
                    <a:srgbClr val="000000"/>
                  </a:solidFill>
                  <a:latin typeface="Mangal" pitchFamily="18" charset="0"/>
                  <a:cs typeface="Mangal" pitchFamily="18" charset="0"/>
                </a:rPr>
                <a:t>घर पर देखभाल</a:t>
              </a:r>
            </a:p>
          </p:txBody>
        </p:sp>
        <p:pic>
          <p:nvPicPr>
            <p:cNvPr id="620" name="Image" descr="Image"/>
            <p:cNvPicPr>
              <a:picLocks noChangeAspect="1"/>
            </p:cNvPicPr>
            <p:nvPr/>
          </p:nvPicPr>
          <p:blipFill>
            <a:blip r:embed="rId8"/>
            <a:stretch>
              <a:fillRect/>
            </a:stretch>
          </p:blipFill>
          <p:spPr>
            <a:xfrm>
              <a:off x="19448250" y="6205120"/>
              <a:ext cx="3210488" cy="2060886"/>
            </a:xfrm>
            <a:prstGeom prst="rect">
              <a:avLst/>
            </a:prstGeom>
            <a:grpFill/>
            <a:ln w="12700">
              <a:miter lim="400000"/>
            </a:ln>
          </p:spPr>
        </p:pic>
      </p:grpSp>
      <p:grpSp>
        <p:nvGrpSpPr>
          <p:cNvPr id="4" name="Group 3">
            <a:extLst>
              <a:ext uri="{FF2B5EF4-FFF2-40B4-BE49-F238E27FC236}">
                <a16:creationId xmlns:a16="http://schemas.microsoft.com/office/drawing/2014/main" id="{1CDD5C92-2E2B-0F46-8466-F18A2FF4A42B}"/>
              </a:ext>
            </a:extLst>
          </p:cNvPr>
          <p:cNvGrpSpPr/>
          <p:nvPr/>
        </p:nvGrpSpPr>
        <p:grpSpPr>
          <a:xfrm>
            <a:off x="12318536" y="5999846"/>
            <a:ext cx="5855086" cy="5891440"/>
            <a:chOff x="12318536" y="5999846"/>
            <a:chExt cx="5855086" cy="5891440"/>
          </a:xfrm>
        </p:grpSpPr>
        <p:sp>
          <p:nvSpPr>
            <p:cNvPr id="596"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00"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18" name="HOME…"/>
            <p:cNvSpPr txBox="1"/>
            <p:nvPr/>
          </p:nvSpPr>
          <p:spPr>
            <a:xfrm>
              <a:off x="13238259" y="9957181"/>
              <a:ext cx="4571764" cy="17615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घर पर अलग-थलग </a:t>
              </a:r>
            </a:p>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होना/</a:t>
              </a:r>
              <a:r>
                <a:rPr lang="en-US" sz="4400" b="0" spc="-150" dirty="0">
                  <a:latin typeface="Times New Roman" pitchFamily="18" charset="0"/>
                  <a:cs typeface="Times New Roman" pitchFamily="18" charset="0"/>
                  <a:sym typeface="Gotham Bold"/>
                </a:rPr>
                <a:t>QUARATINE</a:t>
              </a:r>
              <a:r>
                <a:rPr lang="en-US" sz="4400" b="0" spc="-150" dirty="0">
                  <a:latin typeface="Mangal" pitchFamily="18" charset="0"/>
                  <a:cs typeface="Mangal" pitchFamily="18" charset="0"/>
                  <a:sym typeface="Gotham Bold"/>
                </a:rPr>
                <a:t>-</a:t>
              </a:r>
              <a:endParaRPr lang="hi-IN" sz="4400" b="0" spc="-150" dirty="0">
                <a:latin typeface="Mangal" pitchFamily="18" charset="0"/>
                <a:cs typeface="Mangal" pitchFamily="18" charset="0"/>
                <a:sym typeface="Gotham Bold"/>
              </a:endParaRPr>
            </a:p>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परिवार के सदस्य</a:t>
              </a:r>
            </a:p>
          </p:txBody>
        </p:sp>
        <p:pic>
          <p:nvPicPr>
            <p:cNvPr id="621" name="Image" descr="Image"/>
            <p:cNvPicPr>
              <a:picLocks noChangeAspect="1"/>
            </p:cNvPicPr>
            <p:nvPr/>
          </p:nvPicPr>
          <p:blipFill>
            <a:blip r:embed="rId9"/>
            <a:stretch>
              <a:fillRect/>
            </a:stretch>
          </p:blipFill>
          <p:spPr>
            <a:xfrm>
              <a:off x="13436801" y="5999846"/>
              <a:ext cx="3618557" cy="2471434"/>
            </a:xfrm>
            <a:prstGeom prst="rect">
              <a:avLst/>
            </a:prstGeom>
            <a:ln w="12700">
              <a:miter lim="400000"/>
            </a:ln>
          </p:spPr>
        </p:pic>
      </p:grpSp>
      <p:grpSp>
        <p:nvGrpSpPr>
          <p:cNvPr id="3" name="Group 2">
            <a:extLst>
              <a:ext uri="{FF2B5EF4-FFF2-40B4-BE49-F238E27FC236}">
                <a16:creationId xmlns:a16="http://schemas.microsoft.com/office/drawing/2014/main" id="{E7378C2E-52C2-1941-9505-3A4C6E84BEC5}"/>
              </a:ext>
            </a:extLst>
          </p:cNvPr>
          <p:cNvGrpSpPr/>
          <p:nvPr/>
        </p:nvGrpSpPr>
        <p:grpSpPr>
          <a:xfrm>
            <a:off x="6210377" y="5702243"/>
            <a:ext cx="5855086" cy="6172852"/>
            <a:chOff x="6210377" y="5702243"/>
            <a:chExt cx="5855086" cy="6172852"/>
          </a:xfrm>
          <a:solidFill>
            <a:schemeClr val="accent1">
              <a:lumMod val="20000"/>
              <a:lumOff val="80000"/>
            </a:schemeClr>
          </a:solidFill>
        </p:grpSpPr>
        <p:sp>
          <p:nvSpPr>
            <p:cNvPr id="595"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599"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16" name="HOME…"/>
            <p:cNvSpPr txBox="1"/>
            <p:nvPr/>
          </p:nvSpPr>
          <p:spPr>
            <a:xfrm>
              <a:off x="6852037" y="9957182"/>
              <a:ext cx="4571764" cy="176150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घर पर अलग-थलग </a:t>
              </a:r>
            </a:p>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होना/</a:t>
              </a:r>
              <a:r>
                <a:rPr lang="en-US" sz="4400" b="0" spc="-150" dirty="0">
                  <a:latin typeface="Times New Roman" pitchFamily="18" charset="0"/>
                  <a:cs typeface="Times New Roman" pitchFamily="18" charset="0"/>
                  <a:sym typeface="Gotham Bold"/>
                </a:rPr>
                <a:t>QUARATINE</a:t>
              </a:r>
              <a:r>
                <a:rPr lang="en-US" sz="4400" b="0" spc="-150" dirty="0">
                  <a:latin typeface="Mangal" pitchFamily="18" charset="0"/>
                  <a:cs typeface="Mangal" pitchFamily="18" charset="0"/>
                  <a:sym typeface="Gotham Bold"/>
                </a:rPr>
                <a:t>-</a:t>
              </a:r>
            </a:p>
            <a:p>
              <a:pPr lvl="0">
                <a:lnSpc>
                  <a:spcPct val="80000"/>
                </a:lnSpc>
                <a:defRPr sz="4000" b="0">
                  <a:latin typeface="Gotham Bold"/>
                  <a:ea typeface="Gotham Bold"/>
                  <a:cs typeface="Gotham Bold"/>
                  <a:sym typeface="Gotham Bold"/>
                </a:defRPr>
              </a:pPr>
              <a:r>
                <a:rPr lang="hi-IN" sz="4400" b="0" spc="-150" dirty="0">
                  <a:latin typeface="Mangal" pitchFamily="18" charset="0"/>
                  <a:cs typeface="Mangal" pitchFamily="18" charset="0"/>
                  <a:sym typeface="Gotham Bold"/>
                </a:rPr>
                <a:t>स्वयं</a:t>
              </a:r>
            </a:p>
          </p:txBody>
        </p:sp>
        <p:pic>
          <p:nvPicPr>
            <p:cNvPr id="622"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43648" y="5702243"/>
              <a:ext cx="2547262" cy="2971585"/>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Effect transition="in" filter="blinds(horizontal)">
                                      <p:cBhvr>
                                        <p:cTn id="7" dur="1000"/>
                                        <p:tgtEl>
                                          <p:spTgt spid="6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2"/>
                                        </p:tgtEl>
                                        <p:attrNameLst>
                                          <p:attrName>style.visibility</p:attrName>
                                        </p:attrNameLst>
                                      </p:cBhvr>
                                      <p:to>
                                        <p:strVal val="visible"/>
                                      </p:to>
                                    </p:set>
                                    <p:animEffect transition="in" filter="blinds(horizontal)">
                                      <p:cBhvr>
                                        <p:cTn id="10" dur="1000"/>
                                        <p:tgtEl>
                                          <p:spTgt spid="6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13"/>
                                        </p:tgtEl>
                                        <p:attrNameLst>
                                          <p:attrName>style.visibility</p:attrName>
                                        </p:attrNameLst>
                                      </p:cBhvr>
                                      <p:to>
                                        <p:strVal val="visible"/>
                                      </p:to>
                                    </p:set>
                                    <p:animEffect transition="in" filter="blinds(horizontal)">
                                      <p:cBhvr>
                                        <p:cTn id="13" dur="1000"/>
                                        <p:tgtEl>
                                          <p:spTgt spid="6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11"/>
                                        </p:tgtEl>
                                        <p:attrNameLst>
                                          <p:attrName>style.visibility</p:attrName>
                                        </p:attrNameLst>
                                      </p:cBhvr>
                                      <p:to>
                                        <p:strVal val="visible"/>
                                      </p:to>
                                    </p:set>
                                    <p:animEffect transition="in" filter="blinds(horizontal)">
                                      <p:cBhvr>
                                        <p:cTn id="16" dur="1000"/>
                                        <p:tgtEl>
                                          <p:spTgt spid="6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 grpId="0" animBg="1"/>
      <p:bldP spid="612" grpId="0" animBg="1"/>
      <p:bldP spid="613" grpId="0" animBg="1"/>
      <p:bldP spid="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p:cNvGrpSpPr/>
          <p:nvPr/>
        </p:nvGrpSpPr>
        <p:grpSpPr>
          <a:xfrm>
            <a:off x="300010" y="12315300"/>
            <a:ext cx="4601210" cy="995767"/>
            <a:chOff x="0" y="0"/>
            <a:chExt cx="4601208" cy="995765"/>
          </a:xfrm>
        </p:grpSpPr>
        <p:pic>
          <p:nvPicPr>
            <p:cNvPr id="13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3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3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13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39" name="Group"/>
          <p:cNvGrpSpPr/>
          <p:nvPr/>
        </p:nvGrpSpPr>
        <p:grpSpPr>
          <a:xfrm>
            <a:off x="6472813" y="342124"/>
            <a:ext cx="11596583" cy="1345236"/>
            <a:chOff x="482437" y="-17866"/>
            <a:chExt cx="11596582" cy="1345234"/>
          </a:xfrm>
        </p:grpSpPr>
        <p:sp>
          <p:nvSpPr>
            <p:cNvPr id="137" name="Rounded Rectangle"/>
            <p:cNvSpPr/>
            <p:nvPr/>
          </p:nvSpPr>
          <p:spPr>
            <a:xfrm>
              <a:off x="482437" y="29402"/>
              <a:ext cx="11596582"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138" name="WHAT ARE WE GOING TO LEARN?"/>
            <p:cNvSpPr txBox="1"/>
            <p:nvPr/>
          </p:nvSpPr>
          <p:spPr>
            <a:xfrm>
              <a:off x="1194643" y="-17866"/>
              <a:ext cx="10013958" cy="13336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hi-IN" sz="8000" b="0" spc="-150" dirty="0">
                  <a:solidFill>
                    <a:schemeClr val="tx1"/>
                  </a:solidFill>
                  <a:latin typeface="Kruti Dev 010" pitchFamily="2" charset="0"/>
                  <a:cs typeface="Arial" panose="020B0604020202020204" pitchFamily="34" charset="0"/>
                </a:rPr>
                <a:t>हम क्या सीखने जा रहे हैं?</a:t>
              </a:r>
            </a:p>
          </p:txBody>
        </p:sp>
      </p:grpSp>
      <p:grpSp>
        <p:nvGrpSpPr>
          <p:cNvPr id="149" name="Group"/>
          <p:cNvGrpSpPr/>
          <p:nvPr/>
        </p:nvGrpSpPr>
        <p:grpSpPr>
          <a:xfrm>
            <a:off x="9559197" y="2563318"/>
            <a:ext cx="5265607" cy="5265604"/>
            <a:chOff x="0" y="0"/>
            <a:chExt cx="5265605" cy="5265602"/>
          </a:xfrm>
        </p:grpSpPr>
        <p:sp>
          <p:nvSpPr>
            <p:cNvPr id="140" name="Rounded Rectangle"/>
            <p:cNvSpPr/>
            <p:nvPr/>
          </p:nvSpPr>
          <p:spPr>
            <a:xfrm>
              <a:off x="0" y="0"/>
              <a:ext cx="5265605" cy="5265602"/>
            </a:xfrm>
            <a:prstGeom prst="roundRect">
              <a:avLst>
                <a:gd name="adj" fmla="val 2995"/>
              </a:avLst>
            </a:pr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41" name="Image" descr="Image"/>
            <p:cNvPicPr>
              <a:picLocks noChangeAspect="1"/>
            </p:cNvPicPr>
            <p:nvPr/>
          </p:nvPicPr>
          <p:blipFill>
            <a:blip r:embed="rId6"/>
            <a:stretch>
              <a:fillRect/>
            </a:stretch>
          </p:blipFill>
          <p:spPr>
            <a:xfrm>
              <a:off x="701095" y="1165448"/>
              <a:ext cx="3817406" cy="3724742"/>
            </a:xfrm>
            <a:prstGeom prst="rect">
              <a:avLst/>
            </a:prstGeom>
            <a:ln w="12700" cap="flat">
              <a:noFill/>
              <a:miter lim="400000"/>
            </a:ln>
            <a:effectLst>
              <a:outerShdw dist="25400" dir="5400000" rotWithShape="0">
                <a:srgbClr val="000000"/>
              </a:outerShdw>
            </a:effectLst>
          </p:spPr>
        </p:pic>
        <p:pic>
          <p:nvPicPr>
            <p:cNvPr id="142" name="Image" descr="Image"/>
            <p:cNvPicPr>
              <a:picLocks noChangeAspect="1"/>
            </p:cNvPicPr>
            <p:nvPr/>
          </p:nvPicPr>
          <p:blipFill>
            <a:blip r:embed="rId7"/>
            <a:stretch>
              <a:fillRect/>
            </a:stretch>
          </p:blipFill>
          <p:spPr>
            <a:xfrm>
              <a:off x="66095" y="959225"/>
              <a:ext cx="924134" cy="901702"/>
            </a:xfrm>
            <a:prstGeom prst="rect">
              <a:avLst/>
            </a:prstGeom>
            <a:ln w="12700" cap="flat">
              <a:noFill/>
              <a:miter lim="400000"/>
            </a:ln>
            <a:effectLst>
              <a:outerShdw dist="25400" dir="5400000" rotWithShape="0">
                <a:srgbClr val="000000"/>
              </a:outerShdw>
            </a:effectLst>
          </p:spPr>
        </p:pic>
        <p:pic>
          <p:nvPicPr>
            <p:cNvPr id="143" name="Image" descr="Image"/>
            <p:cNvPicPr>
              <a:picLocks noChangeAspect="1"/>
            </p:cNvPicPr>
            <p:nvPr/>
          </p:nvPicPr>
          <p:blipFill>
            <a:blip r:embed="rId8"/>
            <a:stretch>
              <a:fillRect/>
            </a:stretch>
          </p:blipFill>
          <p:spPr>
            <a:xfrm>
              <a:off x="4229303" y="3904507"/>
              <a:ext cx="554529" cy="541068"/>
            </a:xfrm>
            <a:prstGeom prst="rect">
              <a:avLst/>
            </a:prstGeom>
            <a:ln w="12700" cap="flat">
              <a:noFill/>
              <a:miter lim="400000"/>
            </a:ln>
            <a:effectLst>
              <a:outerShdw dist="25400" dir="5400000" rotWithShape="0">
                <a:srgbClr val="000000"/>
              </a:outerShdw>
            </a:effectLst>
          </p:spPr>
        </p:pic>
        <p:pic>
          <p:nvPicPr>
            <p:cNvPr id="144" name="Image" descr="Image"/>
            <p:cNvPicPr>
              <a:picLocks noChangeAspect="1"/>
            </p:cNvPicPr>
            <p:nvPr/>
          </p:nvPicPr>
          <p:blipFill>
            <a:blip r:embed="rId8"/>
            <a:stretch>
              <a:fillRect/>
            </a:stretch>
          </p:blipFill>
          <p:spPr>
            <a:xfrm>
              <a:off x="3512842" y="4691907"/>
              <a:ext cx="554529" cy="541068"/>
            </a:xfrm>
            <a:prstGeom prst="rect">
              <a:avLst/>
            </a:prstGeom>
            <a:ln w="12700" cap="flat">
              <a:noFill/>
              <a:miter lim="400000"/>
            </a:ln>
            <a:effectLst>
              <a:outerShdw dist="25400" dir="5400000" rotWithShape="0">
                <a:srgbClr val="000000"/>
              </a:outerShdw>
            </a:effectLst>
          </p:spPr>
        </p:pic>
        <p:pic>
          <p:nvPicPr>
            <p:cNvPr id="145" name="Image" descr="Image"/>
            <p:cNvPicPr>
              <a:picLocks noChangeAspect="1"/>
            </p:cNvPicPr>
            <p:nvPr/>
          </p:nvPicPr>
          <p:blipFill>
            <a:blip r:embed="rId9"/>
            <a:stretch>
              <a:fillRect/>
            </a:stretch>
          </p:blipFill>
          <p:spPr>
            <a:xfrm>
              <a:off x="4480439" y="1004877"/>
              <a:ext cx="304763" cy="297364"/>
            </a:xfrm>
            <a:prstGeom prst="rect">
              <a:avLst/>
            </a:prstGeom>
            <a:ln w="12700" cap="flat">
              <a:noFill/>
              <a:miter lim="400000"/>
            </a:ln>
            <a:effectLst>
              <a:outerShdw dist="25400" dir="5400000" rotWithShape="0">
                <a:srgbClr val="000000"/>
              </a:outerShdw>
            </a:effectLst>
          </p:spPr>
        </p:pic>
        <p:pic>
          <p:nvPicPr>
            <p:cNvPr id="146" name="Image" descr="Image"/>
            <p:cNvPicPr>
              <a:picLocks noChangeAspect="1"/>
            </p:cNvPicPr>
            <p:nvPr/>
          </p:nvPicPr>
          <p:blipFill>
            <a:blip r:embed="rId9"/>
            <a:stretch>
              <a:fillRect/>
            </a:stretch>
          </p:blipFill>
          <p:spPr>
            <a:xfrm>
              <a:off x="3963973" y="1261394"/>
              <a:ext cx="304763" cy="297364"/>
            </a:xfrm>
            <a:prstGeom prst="rect">
              <a:avLst/>
            </a:prstGeom>
            <a:ln w="12700" cap="flat">
              <a:noFill/>
              <a:miter lim="400000"/>
            </a:ln>
            <a:effectLst>
              <a:outerShdw dist="25400" dir="5400000" rotWithShape="0">
                <a:srgbClr val="000000"/>
              </a:outerShdw>
            </a:effectLst>
          </p:spPr>
        </p:pic>
        <p:pic>
          <p:nvPicPr>
            <p:cNvPr id="147" name="Image" descr="Image"/>
            <p:cNvPicPr>
              <a:picLocks noChangeAspect="1"/>
            </p:cNvPicPr>
            <p:nvPr/>
          </p:nvPicPr>
          <p:blipFill>
            <a:blip r:embed="rId9"/>
            <a:stretch>
              <a:fillRect/>
            </a:stretch>
          </p:blipFill>
          <p:spPr>
            <a:xfrm>
              <a:off x="3614723" y="930176"/>
              <a:ext cx="304763" cy="297364"/>
            </a:xfrm>
            <a:prstGeom prst="rect">
              <a:avLst/>
            </a:prstGeom>
            <a:ln w="12700" cap="flat">
              <a:noFill/>
              <a:miter lim="400000"/>
            </a:ln>
            <a:effectLst>
              <a:outerShdw dist="25400" dir="5400000" rotWithShape="0">
                <a:srgbClr val="000000"/>
              </a:outerShdw>
            </a:effectLst>
          </p:spPr>
        </p:pic>
        <p:sp>
          <p:nvSpPr>
            <p:cNvPr id="148" name="COVID-19"/>
            <p:cNvSpPr txBox="1"/>
            <p:nvPr/>
          </p:nvSpPr>
          <p:spPr>
            <a:xfrm>
              <a:off x="1044226" y="38093"/>
              <a:ext cx="3177151" cy="902811"/>
            </a:xfrm>
            <a:prstGeom prst="rect">
              <a:avLst/>
            </a:prstGeom>
            <a:noFill/>
            <a:ln w="12700" cap="flat">
              <a:noFill/>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200">
                  <a:solidFill>
                    <a:srgbClr val="5D467C"/>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5200" b="0" u="none" strike="noStrike" kern="0" cap="none" spc="0" normalizeH="0" baseline="0" noProof="0" dirty="0">
                  <a:ln>
                    <a:noFill/>
                  </a:ln>
                  <a:solidFill>
                    <a:srgbClr val="5D467C"/>
                  </a:solidFill>
                  <a:effectLst/>
                  <a:uLnTx/>
                  <a:uFillTx/>
                  <a:latin typeface="Arial" panose="020B0604020202020204" pitchFamily="34" charset="0"/>
                  <a:cs typeface="Arial" panose="020B0604020202020204" pitchFamily="34" charset="0"/>
                  <a:sym typeface="Gill Sans"/>
                </a:rPr>
                <a:t>COVID-19</a:t>
              </a:r>
            </a:p>
          </p:txBody>
        </p:sp>
      </p:grpSp>
      <p:grpSp>
        <p:nvGrpSpPr>
          <p:cNvPr id="157" name="Group"/>
          <p:cNvGrpSpPr/>
          <p:nvPr/>
        </p:nvGrpSpPr>
        <p:grpSpPr>
          <a:xfrm>
            <a:off x="5093596" y="8698341"/>
            <a:ext cx="6611874" cy="4525357"/>
            <a:chOff x="0" y="0"/>
            <a:chExt cx="6611873" cy="4525355"/>
          </a:xfrm>
        </p:grpSpPr>
        <p:sp>
          <p:nvSpPr>
            <p:cNvPr id="150" name="Rounded Rectangle"/>
            <p:cNvSpPr/>
            <p:nvPr/>
          </p:nvSpPr>
          <p:spPr>
            <a:xfrm>
              <a:off x="2746158" y="1057813"/>
              <a:ext cx="3865715"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51" name="TextBox 24"/>
            <p:cNvSpPr txBox="1"/>
            <p:nvPr/>
          </p:nvSpPr>
          <p:spPr>
            <a:xfrm>
              <a:off x="2977524" y="1525838"/>
              <a:ext cx="3456416" cy="23698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lvl="1" indent="0" algn="l"/>
              <a:r>
                <a:rPr lang="hi-IN" sz="2500" b="0" dirty="0">
                  <a:latin typeface="Kruti Dev 010" pitchFamily="2" charset="0"/>
                  <a:cs typeface="Arial" panose="020B0604020202020204" pitchFamily="34" charset="0"/>
                </a:rPr>
                <a:t>समुदाय में निगरानीः </a:t>
              </a:r>
              <a:r>
                <a:rPr lang="en-IN" sz="2500" b="0" dirty="0">
                  <a:latin typeface="Kruti Dev 010" pitchFamily="2" charset="0"/>
                  <a:cs typeface="Arial" panose="020B0604020202020204" pitchFamily="34" charset="0"/>
                  <a:sym typeface="Gill Sans Light"/>
                </a:rPr>
                <a:t> </a:t>
              </a:r>
              <a:endParaRPr lang="en-US" sz="2500" b="0" dirty="0">
                <a:latin typeface="Kruti Dev 010" pitchFamily="2" charset="0"/>
                <a:cs typeface="Arial" panose="020B0604020202020204" pitchFamily="34" charset="0"/>
              </a:endParaRPr>
            </a:p>
            <a:p>
              <a:pPr algn="l"/>
              <a:r>
                <a:rPr lang="hi-IN" sz="2000" b="0" dirty="0">
                  <a:latin typeface="Kruti Dev 010" pitchFamily="2" charset="0"/>
                  <a:cs typeface="Arial" panose="020B0604020202020204" pitchFamily="34" charset="0"/>
                </a:rPr>
                <a:t>सत्र में समुदाय में निगरानी प्रोटोकॉल , सम्पर्क की पहचान कैसे करें, संदिग्ध लोगों के सहयोग के लिए क्या दिशानिर्देश हैं, लक्षण वाले और लक्षण न होने वाले मामले</a:t>
              </a:r>
            </a:p>
          </p:txBody>
        </p:sp>
        <p:sp>
          <p:nvSpPr>
            <p:cNvPr id="152" name="Arrow 11"/>
            <p:cNvSpPr/>
            <p:nvPr/>
          </p:nvSpPr>
          <p:spPr>
            <a:xfrm rot="16200000">
              <a:off x="5718553"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nvGrpSpPr>
            <p:cNvPr id="155" name="Group 3"/>
            <p:cNvGrpSpPr/>
            <p:nvPr/>
          </p:nvGrpSpPr>
          <p:grpSpPr>
            <a:xfrm>
              <a:off x="0" y="1541954"/>
              <a:ext cx="2758433" cy="2983401"/>
              <a:chOff x="0" y="0"/>
              <a:chExt cx="2758432" cy="2983400"/>
            </a:xfrm>
          </p:grpSpPr>
          <p:pic>
            <p:nvPicPr>
              <p:cNvPr id="153" name="Image" descr="Image"/>
              <p:cNvPicPr>
                <a:picLocks noChangeAspect="1"/>
              </p:cNvPicPr>
              <p:nvPr/>
            </p:nvPicPr>
            <p:blipFill>
              <a:blip r:embed="rId10"/>
              <a:stretch>
                <a:fillRect/>
              </a:stretch>
            </p:blipFill>
            <p:spPr>
              <a:xfrm>
                <a:off x="0" y="0"/>
                <a:ext cx="2758433" cy="1869441"/>
              </a:xfrm>
              <a:prstGeom prst="rect">
                <a:avLst/>
              </a:prstGeom>
              <a:ln w="12700" cap="flat">
                <a:noFill/>
                <a:miter lim="400000"/>
              </a:ln>
              <a:effectLst/>
            </p:spPr>
          </p:pic>
          <p:pic>
            <p:nvPicPr>
              <p:cNvPr id="154" name="Image" descr="Image"/>
              <p:cNvPicPr>
                <a:picLocks noChangeAspect="1"/>
              </p:cNvPicPr>
              <p:nvPr/>
            </p:nvPicPr>
            <p:blipFill>
              <a:blip r:embed="rId11"/>
              <a:stretch>
                <a:fillRect/>
              </a:stretch>
            </p:blipFill>
            <p:spPr>
              <a:xfrm>
                <a:off x="1150123" y="1113958"/>
                <a:ext cx="1281017" cy="1869443"/>
              </a:xfrm>
              <a:prstGeom prst="rect">
                <a:avLst/>
              </a:prstGeom>
              <a:ln w="12700" cap="flat">
                <a:noFill/>
                <a:miter lim="400000"/>
              </a:ln>
              <a:effectLst/>
            </p:spPr>
          </p:pic>
        </p:grpSp>
        <p:sp>
          <p:nvSpPr>
            <p:cNvPr id="156" name="3"/>
            <p:cNvSpPr txBox="1"/>
            <p:nvPr/>
          </p:nvSpPr>
          <p:spPr>
            <a:xfrm>
              <a:off x="6064271" y="1054658"/>
              <a:ext cx="49006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3</a:t>
              </a:r>
            </a:p>
          </p:txBody>
        </p:sp>
      </p:grpSp>
      <p:grpSp>
        <p:nvGrpSpPr>
          <p:cNvPr id="163" name="Group"/>
          <p:cNvGrpSpPr/>
          <p:nvPr/>
        </p:nvGrpSpPr>
        <p:grpSpPr>
          <a:xfrm>
            <a:off x="12992544" y="8698341"/>
            <a:ext cx="6866731" cy="4497906"/>
            <a:chOff x="0" y="0"/>
            <a:chExt cx="6866729" cy="4497904"/>
          </a:xfrm>
        </p:grpSpPr>
        <p:sp>
          <p:nvSpPr>
            <p:cNvPr id="158" name="Rounded Rectangle"/>
            <p:cNvSpPr/>
            <p:nvPr/>
          </p:nvSpPr>
          <p:spPr>
            <a:xfrm>
              <a:off x="0" y="1057813"/>
              <a:ext cx="3865715" cy="3440091"/>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59" name="TextBox 24"/>
            <p:cNvSpPr txBox="1"/>
            <p:nvPr/>
          </p:nvSpPr>
          <p:spPr>
            <a:xfrm>
              <a:off x="336806" y="1494227"/>
              <a:ext cx="3433925" cy="270842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lvl="1" indent="0" algn="l"/>
              <a:r>
                <a:rPr lang="hi-IN" sz="2500" b="0" dirty="0">
                  <a:latin typeface="Times New Roman" pitchFamily="18" charset="0"/>
                  <a:cs typeface="Times New Roman" pitchFamily="18" charset="0"/>
                </a:rPr>
                <a:t>सहयोगी सार्वजनिक स्वास्थ्य सेवाएं</a:t>
              </a:r>
              <a:r>
                <a:rPr lang="en-GB" sz="2500" b="0" dirty="0">
                  <a:latin typeface="Times New Roman" pitchFamily="18" charset="0"/>
                  <a:cs typeface="Times New Roman" pitchFamily="18" charset="0"/>
                </a:rPr>
                <a:t> :</a:t>
              </a:r>
              <a:endParaRPr lang="en-US" sz="2500" b="0" dirty="0">
                <a:latin typeface="Times New Roman" pitchFamily="18" charset="0"/>
                <a:cs typeface="Times New Roman" pitchFamily="18" charset="0"/>
              </a:endParaRPr>
            </a:p>
            <a:p>
              <a:pPr lvl="1" indent="0" algn="l"/>
              <a:r>
                <a:rPr lang="hi-IN" sz="2000" b="0" dirty="0">
                  <a:latin typeface="Times New Roman" pitchFamily="18" charset="0"/>
                  <a:cs typeface="Times New Roman" pitchFamily="18" charset="0"/>
                </a:rPr>
                <a:t>समुदाय व घर- परिवार </a:t>
              </a:r>
              <a:r>
                <a:rPr lang="en-US" sz="2000" b="0" dirty="0">
                  <a:latin typeface="Times New Roman" pitchFamily="18" charset="0"/>
                  <a:cs typeface="Times New Roman" pitchFamily="18" charset="0"/>
                </a:rPr>
                <a:t> COVID-19 </a:t>
              </a:r>
              <a:r>
                <a:rPr lang="hi-IN" sz="2000" b="0" dirty="0">
                  <a:latin typeface="Times New Roman" pitchFamily="18" charset="0"/>
                  <a:cs typeface="Times New Roman" pitchFamily="18" charset="0"/>
                </a:rPr>
                <a:t>के बारे में समुदाय के प्रति सामुदायिक नेटवर्कों की क्या भूमिका है। आवश्यक सेवाऐं क्या हैं</a:t>
              </a:r>
              <a:r>
                <a:rPr lang="en-GB" sz="2000" b="0" dirty="0">
                  <a:latin typeface="Times New Roman" pitchFamily="18" charset="0"/>
                  <a:cs typeface="Times New Roman" pitchFamily="18" charset="0"/>
                </a:rPr>
                <a:t> :</a:t>
              </a:r>
              <a:r>
                <a:rPr lang="hi-IN" sz="2000" b="0" dirty="0">
                  <a:latin typeface="Times New Roman" pitchFamily="18" charset="0"/>
                  <a:cs typeface="Times New Roman" pitchFamily="18" charset="0"/>
                </a:rPr>
                <a:t> घरेलू देखभाल, घर पर अलग-थलग होना/</a:t>
              </a:r>
              <a:r>
                <a:rPr lang="en-US" sz="2000" b="0" dirty="0">
                  <a:solidFill>
                    <a:schemeClr val="tx1">
                      <a:lumMod val="85000"/>
                      <a:lumOff val="15000"/>
                    </a:schemeClr>
                  </a:solidFill>
                  <a:latin typeface="Arial" panose="020B0604020202020204" pitchFamily="34" charset="0"/>
                  <a:cs typeface="Arial" panose="020B0604020202020204" pitchFamily="34" charset="0"/>
                </a:rPr>
                <a:t>Home Quarantine</a:t>
              </a:r>
            </a:p>
          </p:txBody>
        </p:sp>
        <p:sp>
          <p:nvSpPr>
            <p:cNvPr id="160" name="Arrow 11"/>
            <p:cNvSpPr/>
            <p:nvPr/>
          </p:nvSpPr>
          <p:spPr>
            <a:xfrm rot="16200000">
              <a:off x="153328" y="106381"/>
              <a:ext cx="861065" cy="648303"/>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pic>
          <p:nvPicPr>
            <p:cNvPr id="161" name="Image" descr="Image"/>
            <p:cNvPicPr>
              <a:picLocks noChangeAspect="1"/>
            </p:cNvPicPr>
            <p:nvPr/>
          </p:nvPicPr>
          <p:blipFill>
            <a:blip r:embed="rId12"/>
            <a:stretch>
              <a:fillRect/>
            </a:stretch>
          </p:blipFill>
          <p:spPr>
            <a:xfrm>
              <a:off x="4159935" y="1850355"/>
              <a:ext cx="2706794" cy="1484111"/>
            </a:xfrm>
            <a:prstGeom prst="rect">
              <a:avLst/>
            </a:prstGeom>
            <a:ln w="12700" cap="flat">
              <a:noFill/>
              <a:miter lim="400000"/>
            </a:ln>
            <a:effectLst/>
          </p:spPr>
        </p:pic>
        <p:sp>
          <p:nvSpPr>
            <p:cNvPr id="162" name="4"/>
            <p:cNvSpPr txBox="1"/>
            <p:nvPr/>
          </p:nvSpPr>
          <p:spPr>
            <a:xfrm>
              <a:off x="101813" y="1054658"/>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4</a:t>
              </a:r>
            </a:p>
          </p:txBody>
        </p:sp>
      </p:grpSp>
      <p:grpSp>
        <p:nvGrpSpPr>
          <p:cNvPr id="169" name="Group"/>
          <p:cNvGrpSpPr/>
          <p:nvPr/>
        </p:nvGrpSpPr>
        <p:grpSpPr>
          <a:xfrm>
            <a:off x="1328432" y="5761673"/>
            <a:ext cx="7386464" cy="3084596"/>
            <a:chOff x="0" y="0"/>
            <a:chExt cx="7386463" cy="3084594"/>
          </a:xfrm>
        </p:grpSpPr>
        <p:sp>
          <p:nvSpPr>
            <p:cNvPr id="164" name="Rounded Rectangle"/>
            <p:cNvSpPr/>
            <p:nvPr/>
          </p:nvSpPr>
          <p:spPr>
            <a:xfrm>
              <a:off x="2610391" y="15399"/>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65" name="TextBox 24"/>
            <p:cNvSpPr txBox="1"/>
            <p:nvPr/>
          </p:nvSpPr>
          <p:spPr>
            <a:xfrm>
              <a:off x="2810585" y="505229"/>
              <a:ext cx="3542659" cy="22313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hi-IN" sz="2500" b="0" dirty="0">
                  <a:latin typeface="Kruti Dev 010" pitchFamily="2" charset="0"/>
                  <a:cs typeface="Arial" panose="020B0604020202020204" pitchFamily="34" charset="0"/>
                </a:rPr>
                <a:t>समुदाय को सूचनाः</a:t>
              </a:r>
            </a:p>
            <a:p>
              <a:pPr algn="l"/>
              <a:r>
                <a:rPr lang="hi-IN" sz="1900" b="0" dirty="0">
                  <a:latin typeface="Kruti Dev 010" pitchFamily="2" charset="0"/>
                  <a:cs typeface="Arial" panose="020B0604020202020204" pitchFamily="34" charset="0"/>
                </a:rPr>
                <a:t>इस सत्र में उन सूचनाओं और जानकारियों के बारे में बताया गया है जो सूचनाऐं </a:t>
              </a:r>
              <a:r>
                <a:rPr lang="en-US" sz="1900" b="0" dirty="0">
                  <a:latin typeface="Arial" pitchFamily="34" charset="0"/>
                  <a:cs typeface="Arial" pitchFamily="34" charset="0"/>
                </a:rPr>
                <a:t>FLW </a:t>
              </a:r>
              <a:r>
                <a:rPr lang="hi-IN" sz="1900" b="0" dirty="0">
                  <a:latin typeface="Kruti Dev 010" pitchFamily="2" charset="0"/>
                  <a:cs typeface="Arial" panose="020B0604020202020204" pitchFamily="34" charset="0"/>
                </a:rPr>
                <a:t> समुदाय को देंगी। हाथ धोना, श्वसन स्वच्छता, दूरी बनाना/सोशल डिस्टेन्सिंग और अधिक जोखिम वाले समूह के बारे में। </a:t>
              </a:r>
              <a:endParaRPr lang="en-US" sz="1900" b="0" dirty="0">
                <a:latin typeface="Kruti Dev 010" pitchFamily="2" charset="0"/>
                <a:cs typeface="Arial" panose="020B0604020202020204" pitchFamily="34" charset="0"/>
              </a:endParaRPr>
            </a:p>
          </p:txBody>
        </p:sp>
        <p:pic>
          <p:nvPicPr>
            <p:cNvPr id="166" name="Image" descr="Image"/>
            <p:cNvPicPr>
              <a:picLocks noChangeAspect="1"/>
            </p:cNvPicPr>
            <p:nvPr/>
          </p:nvPicPr>
          <p:blipFill>
            <a:blip r:embed="rId13"/>
            <a:stretch>
              <a:fillRect/>
            </a:stretch>
          </p:blipFill>
          <p:spPr>
            <a:xfrm>
              <a:off x="0" y="910131"/>
              <a:ext cx="2544367" cy="1592987"/>
            </a:xfrm>
            <a:prstGeom prst="rect">
              <a:avLst/>
            </a:prstGeom>
            <a:ln w="12700" cap="flat">
              <a:noFill/>
              <a:miter lim="400000"/>
            </a:ln>
            <a:effectLst/>
          </p:spPr>
        </p:pic>
        <p:sp>
          <p:nvSpPr>
            <p:cNvPr id="167" name="2"/>
            <p:cNvSpPr txBox="1"/>
            <p:nvPr/>
          </p:nvSpPr>
          <p:spPr>
            <a:xfrm>
              <a:off x="6004772" y="58020"/>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2</a:t>
              </a:r>
            </a:p>
          </p:txBody>
        </p:sp>
        <p:sp>
          <p:nvSpPr>
            <p:cNvPr id="168" name="Arrow 11"/>
            <p:cNvSpPr/>
            <p:nvPr/>
          </p:nvSpPr>
          <p:spPr>
            <a:xfrm>
              <a:off x="6525398"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75" name="Group"/>
          <p:cNvGrpSpPr/>
          <p:nvPr/>
        </p:nvGrpSpPr>
        <p:grpSpPr>
          <a:xfrm>
            <a:off x="15984669" y="5782740"/>
            <a:ext cx="7496081" cy="3366915"/>
            <a:chOff x="0" y="0"/>
            <a:chExt cx="7496079" cy="3366913"/>
          </a:xfrm>
        </p:grpSpPr>
        <p:sp>
          <p:nvSpPr>
            <p:cNvPr id="170" name="Arrow 11"/>
            <p:cNvSpPr/>
            <p:nvPr/>
          </p:nvSpPr>
          <p:spPr>
            <a:xfrm rot="10800000">
              <a:off x="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71" name="Rounded Rectangle"/>
            <p:cNvSpPr/>
            <p:nvPr/>
          </p:nvSpPr>
          <p:spPr>
            <a:xfrm>
              <a:off x="851013" y="4203"/>
              <a:ext cx="4073186" cy="3362710"/>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2" name="TextBox 24"/>
            <p:cNvSpPr txBox="1"/>
            <p:nvPr/>
          </p:nvSpPr>
          <p:spPr>
            <a:xfrm>
              <a:off x="1245986" y="627237"/>
              <a:ext cx="3542659" cy="24929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lvl="1" indent="0" algn="l"/>
              <a:r>
                <a:rPr lang="hi-IN" sz="2500" b="0" dirty="0">
                  <a:latin typeface="Kruti Dev 010" pitchFamily="2" charset="0"/>
                  <a:cs typeface="Arial" panose="020B0604020202020204" pitchFamily="34" charset="0"/>
                </a:rPr>
                <a:t>बहिष्कार/कलंक और भेदभावः</a:t>
              </a:r>
              <a:br>
                <a:rPr lang="en-US" sz="2800" b="0" dirty="0">
                  <a:latin typeface="Kruti Dev 010" pitchFamily="2" charset="0"/>
                  <a:cs typeface="Arial" panose="020B0604020202020204" pitchFamily="34" charset="0"/>
                </a:rPr>
              </a:br>
              <a:r>
                <a:rPr lang="hi-IN" sz="2000" b="0" dirty="0">
                  <a:latin typeface="Kruti Dev 010" pitchFamily="2" charset="0"/>
                  <a:cs typeface="Arial" panose="020B0604020202020204" pitchFamily="34" charset="0"/>
                </a:rPr>
                <a:t>इस सत्र में कोरोनावायरस के बारे में मिथक और गलत धारणाओं, और कई डर जो विभिन्न स्तरों पर बहिष्कार/कलंक प्रभावित व्यवहार के रूप में सामने आते हैं।</a:t>
              </a:r>
            </a:p>
          </p:txBody>
        </p:sp>
        <p:pic>
          <p:nvPicPr>
            <p:cNvPr id="173" name="Image" descr="Image"/>
            <p:cNvPicPr>
              <a:picLocks noChangeAspect="1"/>
            </p:cNvPicPr>
            <p:nvPr/>
          </p:nvPicPr>
          <p:blipFill>
            <a:blip r:embed="rId14"/>
            <a:stretch>
              <a:fillRect/>
            </a:stretch>
          </p:blipFill>
          <p:spPr>
            <a:xfrm>
              <a:off x="4998049" y="1206252"/>
              <a:ext cx="2498030" cy="1416951"/>
            </a:xfrm>
            <a:prstGeom prst="rect">
              <a:avLst/>
            </a:prstGeom>
            <a:ln w="12700" cap="flat">
              <a:noFill/>
              <a:miter lim="400000"/>
            </a:ln>
            <a:effectLst/>
          </p:spPr>
        </p:pic>
        <p:sp>
          <p:nvSpPr>
            <p:cNvPr id="174" name="5"/>
            <p:cNvSpPr txBox="1"/>
            <p:nvPr/>
          </p:nvSpPr>
          <p:spPr>
            <a:xfrm>
              <a:off x="957356" y="3695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5</a:t>
              </a:r>
            </a:p>
          </p:txBody>
        </p:sp>
      </p:grpSp>
      <p:grpSp>
        <p:nvGrpSpPr>
          <p:cNvPr id="181" name="Group"/>
          <p:cNvGrpSpPr/>
          <p:nvPr/>
        </p:nvGrpSpPr>
        <p:grpSpPr>
          <a:xfrm>
            <a:off x="1246970" y="2576944"/>
            <a:ext cx="7467926" cy="3069196"/>
            <a:chOff x="0" y="0"/>
            <a:chExt cx="7467925" cy="3069195"/>
          </a:xfrm>
        </p:grpSpPr>
        <p:sp>
          <p:nvSpPr>
            <p:cNvPr id="176" name="Rounded Rectangle"/>
            <p:cNvSpPr/>
            <p:nvPr/>
          </p:nvSpPr>
          <p:spPr>
            <a:xfrm>
              <a:off x="2691853" y="0"/>
              <a:ext cx="3911873" cy="3069195"/>
            </a:xfrm>
            <a:prstGeom prst="roundRect">
              <a:avLst>
                <a:gd name="adj" fmla="val 6207"/>
              </a:avLst>
            </a:prstGeom>
            <a:solidFill>
              <a:srgbClr val="BFE0F5"/>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262626"/>
                  </a:solidFill>
                </a:defRPr>
              </a:pPr>
              <a:endParaRPr kumimoji="0" sz="3200" b="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Gill Sans"/>
              </a:endParaRPr>
            </a:p>
          </p:txBody>
        </p:sp>
        <p:sp>
          <p:nvSpPr>
            <p:cNvPr id="177" name="TextBox 24"/>
            <p:cNvSpPr txBox="1"/>
            <p:nvPr/>
          </p:nvSpPr>
          <p:spPr>
            <a:xfrm>
              <a:off x="3019117" y="653950"/>
              <a:ext cx="3321042" cy="20159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en-US" sz="2500" b="0" dirty="0">
                  <a:latin typeface="Times New Roman" pitchFamily="18" charset="0"/>
                  <a:cs typeface="Times New Roman" pitchFamily="18" charset="0"/>
                </a:rPr>
                <a:t>FLW </a:t>
              </a:r>
              <a:r>
                <a:rPr lang="hi-IN" sz="2500" b="0" dirty="0">
                  <a:latin typeface="Times New Roman" pitchFamily="18" charset="0"/>
                  <a:cs typeface="Times New Roman" pitchFamily="18" charset="0"/>
                </a:rPr>
                <a:t>की भूमिकाः</a:t>
              </a:r>
              <a:endParaRPr lang="en-US" sz="2500" b="0" dirty="0">
                <a:latin typeface="Kruti Dev 010" pitchFamily="2" charset="0"/>
                <a:cs typeface="Arial" panose="020B0604020202020204" pitchFamily="34" charset="0"/>
              </a:endParaRPr>
            </a:p>
            <a:p>
              <a:pPr algn="l"/>
              <a:r>
                <a:rPr lang="hi-IN" sz="2000" b="0" dirty="0">
                  <a:latin typeface="Kruti Dev 010" pitchFamily="2" charset="0"/>
                  <a:cs typeface="Arial" panose="020B0604020202020204" pitchFamily="34" charset="0"/>
                </a:rPr>
                <a:t>इस सत्र में ग्राम स्तरीय कार्यकर्ताओं में प्रत्येक की भूमिका के बारे में बताया गया है और कार्यकर्ताओं के लिए </a:t>
              </a:r>
              <a:r>
                <a:rPr lang="en-US" sz="2000" b="0" dirty="0">
                  <a:latin typeface="Arial" pitchFamily="34" charset="0"/>
                  <a:cs typeface="Arial" pitchFamily="34" charset="0"/>
                </a:rPr>
                <a:t>COVID-19</a:t>
              </a:r>
              <a:r>
                <a:rPr lang="en-US" sz="2000" b="0" dirty="0">
                  <a:latin typeface="Kruti Dev 010" pitchFamily="2" charset="0"/>
                  <a:cs typeface="Arial" panose="020B0604020202020204" pitchFamily="34" charset="0"/>
                </a:rPr>
                <a:t> </a:t>
              </a:r>
              <a:r>
                <a:rPr lang="hi-IN" sz="2000" b="0" dirty="0">
                  <a:latin typeface="Kruti Dev 010" pitchFamily="2" charset="0"/>
                  <a:cs typeface="Arial" panose="020B0604020202020204" pitchFamily="34" charset="0"/>
                </a:rPr>
                <a:t>के बारे में जानकारी दी गई है</a:t>
              </a:r>
            </a:p>
          </p:txBody>
        </p:sp>
        <p:pic>
          <p:nvPicPr>
            <p:cNvPr id="178" name="Picture 2" descr="Picture 2"/>
            <p:cNvPicPr>
              <a:picLocks noChangeAspect="1"/>
            </p:cNvPicPr>
            <p:nvPr/>
          </p:nvPicPr>
          <p:blipFill>
            <a:blip r:embed="rId15"/>
            <a:stretch>
              <a:fillRect/>
            </a:stretch>
          </p:blipFill>
          <p:spPr>
            <a:xfrm>
              <a:off x="0" y="412717"/>
              <a:ext cx="2707290" cy="2287978"/>
            </a:xfrm>
            <a:prstGeom prst="rect">
              <a:avLst/>
            </a:prstGeom>
            <a:ln w="12700" cap="flat">
              <a:noFill/>
              <a:miter lim="400000"/>
            </a:ln>
            <a:effectLst/>
          </p:spPr>
        </p:pic>
        <p:sp>
          <p:nvSpPr>
            <p:cNvPr id="179" name="1"/>
            <p:cNvSpPr txBox="1"/>
            <p:nvPr/>
          </p:nvSpPr>
          <p:spPr>
            <a:xfrm>
              <a:off x="6276809" y="42023"/>
              <a:ext cx="315792" cy="56425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1</a:t>
              </a:r>
            </a:p>
          </p:txBody>
        </p:sp>
        <p:sp>
          <p:nvSpPr>
            <p:cNvPr id="180" name="Arrow 11"/>
            <p:cNvSpPr/>
            <p:nvPr/>
          </p:nvSpPr>
          <p:spPr>
            <a:xfrm>
              <a:off x="6606860" y="0"/>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grpSp>
      <p:grpSp>
        <p:nvGrpSpPr>
          <p:cNvPr id="187" name="Group"/>
          <p:cNvGrpSpPr/>
          <p:nvPr/>
        </p:nvGrpSpPr>
        <p:grpSpPr>
          <a:xfrm>
            <a:off x="15946569" y="2457629"/>
            <a:ext cx="7163414" cy="3144365"/>
            <a:chOff x="0" y="-79739"/>
            <a:chExt cx="7163413" cy="3144364"/>
          </a:xfrm>
          <a:solidFill>
            <a:srgbClr val="BFE0F5"/>
          </a:solidFill>
        </p:grpSpPr>
        <p:sp>
          <p:nvSpPr>
            <p:cNvPr id="182" name="Arrow 11"/>
            <p:cNvSpPr/>
            <p:nvPr/>
          </p:nvSpPr>
          <p:spPr>
            <a:xfrm rot="10800000">
              <a:off x="0" y="39576"/>
              <a:ext cx="861065" cy="648304"/>
            </a:xfrm>
            <a:custGeom>
              <a:avLst/>
              <a:gdLst/>
              <a:ahLst/>
              <a:cxnLst>
                <a:cxn ang="0">
                  <a:pos x="wd2" y="hd2"/>
                </a:cxn>
                <a:cxn ang="5400000">
                  <a:pos x="wd2" y="hd2"/>
                </a:cxn>
                <a:cxn ang="10800000">
                  <a:pos x="wd2" y="hd2"/>
                </a:cxn>
                <a:cxn ang="16200000">
                  <a:pos x="wd2" y="hd2"/>
                </a:cxn>
              </a:cxnLst>
              <a:rect l="0" t="0" r="r" b="b"/>
              <a:pathLst>
                <a:path w="21600" h="21600" extrusionOk="0">
                  <a:moveTo>
                    <a:pt x="13469" y="0"/>
                  </a:moveTo>
                  <a:cubicBezTo>
                    <a:pt x="13010" y="0"/>
                    <a:pt x="12551" y="232"/>
                    <a:pt x="12200" y="697"/>
                  </a:cubicBezTo>
                  <a:cubicBezTo>
                    <a:pt x="11500" y="1626"/>
                    <a:pt x="11500" y="3135"/>
                    <a:pt x="12200" y="4065"/>
                  </a:cubicBezTo>
                  <a:lnTo>
                    <a:pt x="15479" y="8419"/>
                  </a:lnTo>
                  <a:lnTo>
                    <a:pt x="1793" y="8419"/>
                  </a:lnTo>
                  <a:cubicBezTo>
                    <a:pt x="802" y="8419"/>
                    <a:pt x="0" y="9485"/>
                    <a:pt x="0" y="10800"/>
                  </a:cubicBezTo>
                  <a:cubicBezTo>
                    <a:pt x="0" y="12115"/>
                    <a:pt x="802" y="13181"/>
                    <a:pt x="1793" y="13181"/>
                  </a:cubicBezTo>
                  <a:lnTo>
                    <a:pt x="15479" y="13181"/>
                  </a:lnTo>
                  <a:lnTo>
                    <a:pt x="12200" y="17535"/>
                  </a:lnTo>
                  <a:cubicBezTo>
                    <a:pt x="11500" y="18465"/>
                    <a:pt x="11500" y="19974"/>
                    <a:pt x="12200" y="20903"/>
                  </a:cubicBezTo>
                  <a:cubicBezTo>
                    <a:pt x="12551" y="21368"/>
                    <a:pt x="13010" y="21600"/>
                    <a:pt x="13469" y="21600"/>
                  </a:cubicBezTo>
                  <a:cubicBezTo>
                    <a:pt x="13927" y="21600"/>
                    <a:pt x="14387" y="21368"/>
                    <a:pt x="14737" y="20903"/>
                  </a:cubicBezTo>
                  <a:lnTo>
                    <a:pt x="21074" y="12484"/>
                  </a:lnTo>
                  <a:cubicBezTo>
                    <a:pt x="21424" y="12019"/>
                    <a:pt x="21600" y="11409"/>
                    <a:pt x="21600" y="10800"/>
                  </a:cubicBezTo>
                  <a:cubicBezTo>
                    <a:pt x="21600" y="10191"/>
                    <a:pt x="21424" y="9581"/>
                    <a:pt x="21074" y="9116"/>
                  </a:cubicBezTo>
                  <a:lnTo>
                    <a:pt x="14737" y="697"/>
                  </a:lnTo>
                  <a:cubicBezTo>
                    <a:pt x="14387" y="232"/>
                    <a:pt x="13927" y="0"/>
                    <a:pt x="13469" y="0"/>
                  </a:cubicBezTo>
                  <a:close/>
                </a:path>
              </a:pathLst>
            </a:custGeom>
            <a:solidFill>
              <a:schemeClr val="tx2">
                <a:lumMod val="20000"/>
                <a:lumOff val="80000"/>
              </a:schemeClr>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3" name="Rounded Rectangle"/>
            <p:cNvSpPr/>
            <p:nvPr/>
          </p:nvSpPr>
          <p:spPr>
            <a:xfrm>
              <a:off x="889113" y="-79739"/>
              <a:ext cx="4073186" cy="3144364"/>
            </a:xfrm>
            <a:prstGeom prst="roundRect">
              <a:avLst>
                <a:gd name="adj" fmla="val 6207"/>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84" name="TextBox 24"/>
            <p:cNvSpPr txBox="1"/>
            <p:nvPr/>
          </p:nvSpPr>
          <p:spPr>
            <a:xfrm>
              <a:off x="1448730" y="465929"/>
              <a:ext cx="3214222" cy="2369874"/>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l"/>
              <a:r>
                <a:rPr lang="hi-IN" sz="2500" b="0" dirty="0">
                  <a:latin typeface="Kruti Dev 010" pitchFamily="2" charset="0"/>
                  <a:cs typeface="Arial" panose="020B0604020202020204" pitchFamily="34" charset="0"/>
                </a:rPr>
                <a:t>स्वयं की सुरक्षाः</a:t>
              </a:r>
              <a:br>
                <a:rPr lang="en-US" sz="2800" b="0" dirty="0">
                  <a:latin typeface="Kruti Dev 010" pitchFamily="2" charset="0"/>
                  <a:cs typeface="Arial" panose="020B0604020202020204" pitchFamily="34" charset="0"/>
                </a:rPr>
              </a:br>
              <a:r>
                <a:rPr lang="hi-IN" sz="2000" b="0" dirty="0">
                  <a:latin typeface="Kruti Dev 010" pitchFamily="2" charset="0"/>
                  <a:cs typeface="Arial" panose="020B0604020202020204" pitchFamily="34" charset="0"/>
                </a:rPr>
                <a:t>कार्यकर्ता प्रत्यक्ष और अप्रत्यक्ष रूप से प्रभावित समुदाय के हज़ारों लोगों तक संदेश पहुंचाने का काम करेंगे। हालांकि उन्हें खुद की सुरक्षा का ध्यान रखना होगा।</a:t>
              </a:r>
            </a:p>
          </p:txBody>
        </p:sp>
        <p:pic>
          <p:nvPicPr>
            <p:cNvPr id="185" name="Image" descr="Image"/>
            <p:cNvPicPr>
              <a:picLocks noChangeAspect="1"/>
            </p:cNvPicPr>
            <p:nvPr/>
          </p:nvPicPr>
          <p:blipFill>
            <a:blip r:embed="rId16"/>
            <a:stretch>
              <a:fillRect/>
            </a:stretch>
          </p:blipFill>
          <p:spPr>
            <a:xfrm>
              <a:off x="5406916" y="356761"/>
              <a:ext cx="1756497" cy="2479042"/>
            </a:xfrm>
            <a:prstGeom prst="rect">
              <a:avLst/>
            </a:prstGeom>
            <a:grpFill/>
            <a:ln w="12700" cap="flat">
              <a:noFill/>
              <a:miter lim="400000"/>
            </a:ln>
            <a:effectLst/>
          </p:spPr>
        </p:pic>
        <p:sp>
          <p:nvSpPr>
            <p:cNvPr id="186" name="6"/>
            <p:cNvSpPr txBox="1"/>
            <p:nvPr/>
          </p:nvSpPr>
          <p:spPr>
            <a:xfrm>
              <a:off x="987441" y="18803"/>
              <a:ext cx="652949" cy="564257"/>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a:solidFill>
                    <a:srgbClr val="228B22"/>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rPr>
                <a:t>6</a:t>
              </a:r>
            </a:p>
          </p:txBody>
        </p:sp>
      </p:grpSp>
      <p:grpSp>
        <p:nvGrpSpPr>
          <p:cNvPr id="190" name="Group"/>
          <p:cNvGrpSpPr/>
          <p:nvPr/>
        </p:nvGrpSpPr>
        <p:grpSpPr>
          <a:xfrm>
            <a:off x="23097931" y="13055998"/>
            <a:ext cx="2098870" cy="1540535"/>
            <a:chOff x="0" y="2516"/>
            <a:chExt cx="2098868" cy="1540533"/>
          </a:xfrm>
        </p:grpSpPr>
        <p:sp>
          <p:nvSpPr>
            <p:cNvPr id="188" name="02"/>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02</a:t>
              </a:r>
            </a:p>
          </p:txBody>
        </p:sp>
        <p:pic>
          <p:nvPicPr>
            <p:cNvPr id="189" name="Image" descr="Image"/>
            <p:cNvPicPr>
              <a:picLocks noChangeAspect="1"/>
            </p:cNvPicPr>
            <p:nvPr/>
          </p:nvPicPr>
          <p:blipFill>
            <a:blip r:embed="rId8"/>
            <a:srcRect/>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val="29959865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9" name="Group"/>
          <p:cNvGrpSpPr/>
          <p:nvPr/>
        </p:nvGrpSpPr>
        <p:grpSpPr>
          <a:xfrm>
            <a:off x="300010" y="12315300"/>
            <a:ext cx="4601210" cy="995767"/>
            <a:chOff x="0" y="0"/>
            <a:chExt cx="4601208" cy="995765"/>
          </a:xfrm>
        </p:grpSpPr>
        <p:pic>
          <p:nvPicPr>
            <p:cNvPr id="62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2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2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2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2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32" name="Group"/>
          <p:cNvGrpSpPr/>
          <p:nvPr/>
        </p:nvGrpSpPr>
        <p:grpSpPr>
          <a:xfrm>
            <a:off x="23097931" y="13055998"/>
            <a:ext cx="2098870" cy="1540535"/>
            <a:chOff x="0" y="2516"/>
            <a:chExt cx="2098868" cy="1540533"/>
          </a:xfrm>
        </p:grpSpPr>
        <p:sp>
          <p:nvSpPr>
            <p:cNvPr id="630" name="1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20</a:t>
              </a:r>
              <a:endParaRPr dirty="0">
                <a:latin typeface="Arial" panose="020B0604020202020204" pitchFamily="34" charset="0"/>
                <a:cs typeface="Arial" panose="020B0604020202020204" pitchFamily="34" charset="0"/>
              </a:endParaRPr>
            </a:p>
          </p:txBody>
        </p:sp>
        <p:pic>
          <p:nvPicPr>
            <p:cNvPr id="63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633" name="Rounded Rectangle"/>
          <p:cNvSpPr/>
          <p:nvPr/>
        </p:nvSpPr>
        <p:spPr>
          <a:xfrm>
            <a:off x="3361511" y="476491"/>
            <a:ext cx="17660978" cy="1021624"/>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34" name="Response and containment– Create a Supportive environment"/>
          <p:cNvSpPr txBox="1"/>
          <p:nvPr/>
        </p:nvSpPr>
        <p:spPr>
          <a:xfrm>
            <a:off x="5087630" y="541574"/>
            <a:ext cx="13651173"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cap="all" spc="96">
                <a:solidFill>
                  <a:srgbClr val="002135"/>
                </a:solidFill>
              </a:defRPr>
            </a:lvl1pPr>
          </a:lstStyle>
          <a:p>
            <a:pPr lvl="0" algn="ctr"/>
            <a:r>
              <a:rPr lang="hi-IN" sz="4400" b="0" cap="none" spc="-150" dirty="0">
                <a:solidFill>
                  <a:srgbClr val="000000"/>
                </a:solidFill>
                <a:latin typeface="Kruti Dev 010" pitchFamily="2" charset="0"/>
                <a:cs typeface="Arial" panose="020B0604020202020204" pitchFamily="34" charset="0"/>
              </a:rPr>
              <a:t>रिस्पोन्स/अनुक्रिया और नियंत्रण उपाय - सहयोगी वातावरण बनाऐं</a:t>
            </a:r>
          </a:p>
        </p:txBody>
      </p:sp>
      <p:grpSp>
        <p:nvGrpSpPr>
          <p:cNvPr id="6" name="Group 5">
            <a:extLst>
              <a:ext uri="{FF2B5EF4-FFF2-40B4-BE49-F238E27FC236}">
                <a16:creationId xmlns:a16="http://schemas.microsoft.com/office/drawing/2014/main" id="{E3AA3FFF-8233-2D46-A6C6-6C29CB52E5EE}"/>
              </a:ext>
            </a:extLst>
          </p:cNvPr>
          <p:cNvGrpSpPr/>
          <p:nvPr/>
        </p:nvGrpSpPr>
        <p:grpSpPr>
          <a:xfrm>
            <a:off x="772820" y="1722740"/>
            <a:ext cx="5578992" cy="10324600"/>
            <a:chOff x="772820" y="1722740"/>
            <a:chExt cx="5578992" cy="10324600"/>
          </a:xfrm>
        </p:grpSpPr>
        <p:sp>
          <p:nvSpPr>
            <p:cNvPr id="635" name="Rounded Rectangle"/>
            <p:cNvSpPr/>
            <p:nvPr/>
          </p:nvSpPr>
          <p:spPr>
            <a:xfrm>
              <a:off x="772820" y="1722740"/>
              <a:ext cx="5578992" cy="10324600"/>
            </a:xfrm>
            <a:prstGeom prst="roundRect">
              <a:avLst>
                <a:gd name="adj" fmla="val 341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39" name="Talk to and…"/>
            <p:cNvSpPr txBox="1"/>
            <p:nvPr/>
          </p:nvSpPr>
          <p:spPr>
            <a:xfrm>
              <a:off x="1251963" y="2112960"/>
              <a:ext cx="4734829"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3200" b="0" dirty="0">
                  <a:latin typeface="Kruti Dev 010" pitchFamily="2" charset="0"/>
                  <a:cs typeface="Arial" panose="020B0604020202020204" pitchFamily="34" charset="0"/>
                </a:rPr>
                <a:t>प्रभावशाली लोगों से बात करें और उन्हें शामिल करें। भेदभाव से लड़ें</a:t>
              </a:r>
            </a:p>
          </p:txBody>
        </p:sp>
      </p:grpSp>
      <p:sp>
        <p:nvSpPr>
          <p:cNvPr id="643" name="Make a list of local influencers (Gram Pradhan, Religious Leaders, Teachers, any other)…"/>
          <p:cNvSpPr txBox="1"/>
          <p:nvPr/>
        </p:nvSpPr>
        <p:spPr>
          <a:xfrm>
            <a:off x="1071525" y="4702756"/>
            <a:ext cx="4915267" cy="4547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457200" lvl="0" indent="-457200" algn="l">
              <a:buFont typeface="Arial" pitchFamily="34" charset="0"/>
              <a:buChar char="•"/>
            </a:pPr>
            <a:r>
              <a:rPr lang="hi-IN" sz="2800" b="0" spc="-150" dirty="0">
                <a:latin typeface="Kruti Dev 010" pitchFamily="2" charset="0"/>
                <a:cs typeface="Arial" panose="020B0604020202020204" pitchFamily="34" charset="0"/>
              </a:rPr>
              <a:t>स्थानीय प्रभावशाली लोगों की सूची बनाएं ;ग्राम प्रधान, धर्मगुरू, अध्यापक, कोई अन्यद्ध </a:t>
            </a:r>
          </a:p>
          <a:p>
            <a:pPr marL="457200" lvl="0" indent="-457200" algn="l">
              <a:spcBef>
                <a:spcPts val="1500"/>
              </a:spcBef>
              <a:buFont typeface="Arial" pitchFamily="34" charset="0"/>
              <a:buChar char="•"/>
            </a:pPr>
            <a:r>
              <a:rPr lang="hi-IN" sz="2800" b="0" spc="-150" dirty="0">
                <a:latin typeface="Kruti Dev 010" pitchFamily="2" charset="0"/>
                <a:cs typeface="Arial" panose="020B0604020202020204" pitchFamily="34" charset="0"/>
              </a:rPr>
              <a:t>स्थिति  और पालन किये जाने वाले प्रोटोकॉल /आदेशों/</a:t>
            </a:r>
            <a:br>
              <a:rPr lang="hi-IN" sz="2800" b="0" spc="-150" dirty="0">
                <a:latin typeface="Kruti Dev 010" pitchFamily="2" charset="0"/>
                <a:cs typeface="Arial" panose="020B0604020202020204" pitchFamily="34" charset="0"/>
              </a:rPr>
            </a:br>
            <a:r>
              <a:rPr lang="hi-IN" sz="2800" b="0" spc="-150" dirty="0">
                <a:latin typeface="Kruti Dev 010" pitchFamily="2" charset="0"/>
                <a:cs typeface="Arial" panose="020B0604020202020204" pitchFamily="34" charset="0"/>
              </a:rPr>
              <a:t>अधिसूचनाओं को समझायें व चर्चा करें और मुख्य संदेश देने में उनका सहयोग लें</a:t>
            </a:r>
          </a:p>
          <a:p>
            <a:pPr marL="457200" lvl="0" indent="-457200" algn="l">
              <a:buFont typeface="Arial" pitchFamily="34" charset="0"/>
              <a:buChar char="•"/>
            </a:pPr>
            <a:r>
              <a:rPr lang="hi-IN" sz="2800" b="0" spc="-150" dirty="0">
                <a:latin typeface="Kruti Dev 010" pitchFamily="2" charset="0"/>
                <a:cs typeface="Arial" panose="020B0604020202020204" pitchFamily="34" charset="0"/>
              </a:rPr>
              <a:t>समुदायिक नेटवर्क को भूमिकाएं निभाने में सहयोग करना।</a:t>
            </a:r>
          </a:p>
        </p:txBody>
      </p:sp>
      <p:sp>
        <p:nvSpPr>
          <p:cNvPr id="636" name="Rounded Rectangle"/>
          <p:cNvSpPr/>
          <p:nvPr/>
        </p:nvSpPr>
        <p:spPr>
          <a:xfrm>
            <a:off x="6503837" y="1722740"/>
            <a:ext cx="5578992" cy="10324600"/>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0" name="PLAN COMMUNITY…"/>
          <p:cNvSpPr txBox="1"/>
          <p:nvPr/>
        </p:nvSpPr>
        <p:spPr>
          <a:xfrm>
            <a:off x="6762750" y="1964368"/>
            <a:ext cx="5134411"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3200" b="0" dirty="0">
                <a:latin typeface="Kruti Dev 010" pitchFamily="2" charset="0"/>
                <a:cs typeface="Arial" panose="020B0604020202020204" pitchFamily="34" charset="0"/>
              </a:rPr>
              <a:t>अधिक जोखिम वाले समूहों के लिए सामुदायिक सहयोग की योजना बनाना</a:t>
            </a:r>
          </a:p>
        </p:txBody>
      </p:sp>
      <p:sp>
        <p:nvSpPr>
          <p:cNvPr id="644" name="Make a list of high risk groups in the village…"/>
          <p:cNvSpPr txBox="1"/>
          <p:nvPr/>
        </p:nvSpPr>
        <p:spPr>
          <a:xfrm>
            <a:off x="6778806" y="4518358"/>
            <a:ext cx="5134411" cy="7132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nchor="ctr">
            <a:spAutoFit/>
          </a:bodyPr>
          <a:lstStyle/>
          <a:p>
            <a:pPr marL="514350" lvl="0" indent="-514350" algn="l">
              <a:buFont typeface="Arial" pitchFamily="34" charset="0"/>
              <a:buChar char="•"/>
              <a:tabLst>
                <a:tab pos="457200" algn="l"/>
              </a:tabLst>
            </a:pPr>
            <a:r>
              <a:rPr lang="hi-IN" sz="2800" b="0" spc="-150" dirty="0">
                <a:latin typeface="Kruti Dev 010" pitchFamily="2" charset="0"/>
                <a:cs typeface="Arial" panose="020B0604020202020204" pitchFamily="34" charset="0"/>
              </a:rPr>
              <a:t>गांव के अधिक जोखिम वाले लोगों की सूची बनाएं।</a:t>
            </a:r>
            <a:endParaRPr lang="en-US" sz="2800" b="0" spc="-150" dirty="0">
              <a:latin typeface="Kruti Dev 010" pitchFamily="2" charset="0"/>
              <a:cs typeface="Arial" panose="020B0604020202020204" pitchFamily="34" charset="0"/>
            </a:endParaRPr>
          </a:p>
          <a:p>
            <a:pPr marL="514350" lvl="0" indent="-514350" algn="l">
              <a:spcBef>
                <a:spcPts val="1500"/>
              </a:spcBef>
              <a:buFont typeface="Arial" pitchFamily="34" charset="0"/>
              <a:buChar char="•"/>
              <a:tabLst>
                <a:tab pos="457200" algn="l"/>
              </a:tabLst>
            </a:pPr>
            <a:r>
              <a:rPr lang="hi-IN" sz="2800" b="0" spc="-150" dirty="0">
                <a:latin typeface="Kruti Dev 010" pitchFamily="2" charset="0"/>
                <a:cs typeface="Arial" panose="020B0604020202020204" pitchFamily="34" charset="0"/>
              </a:rPr>
              <a:t>उच्च जोखिम वाले लोग जिन लोगों से मिलते या बात करते हैं उन्हें चिन्हित करें, इन लोगों के साथ सुरक्षा उपायों को साझा करें और इन उपायों को अधिक जोखिम वाले लोगों में बताने के लिए उनसे अनुरोध करें।</a:t>
            </a:r>
            <a:endParaRPr lang="en-US" sz="2800" b="0" spc="-150" dirty="0">
              <a:latin typeface="Kruti Dev 010" pitchFamily="2" charset="0"/>
              <a:cs typeface="Arial" panose="020B0604020202020204" pitchFamily="34" charset="0"/>
            </a:endParaRPr>
          </a:p>
          <a:p>
            <a:pPr marL="514350" lvl="0" indent="-514350" algn="l">
              <a:buFont typeface="Arial" pitchFamily="34" charset="0"/>
              <a:buChar char="•"/>
              <a:tabLst>
                <a:tab pos="457200" algn="l"/>
              </a:tabLst>
            </a:pPr>
            <a:r>
              <a:rPr lang="hi-IN" sz="2800" b="0" spc="-150" dirty="0">
                <a:latin typeface="Kruti Dev 010" pitchFamily="2" charset="0"/>
                <a:cs typeface="Arial" panose="020B0604020202020204" pitchFamily="34" charset="0"/>
              </a:rPr>
              <a:t>बुजु़र्गों तथा उच्च रक्तचाप, मधुमेह, फेफड़ों की बीमारी या गुर्दे की बीमारी वाले लोगों का ध्यान रखें</a:t>
            </a:r>
            <a:endParaRPr lang="en-US" sz="2800" b="0" spc="-150" dirty="0">
              <a:latin typeface="Kruti Dev 010" pitchFamily="2" charset="0"/>
              <a:cs typeface="Arial" panose="020B0604020202020204" pitchFamily="34" charset="0"/>
            </a:endParaRPr>
          </a:p>
          <a:p>
            <a:pPr marL="514350" lvl="0" indent="-514350" algn="l">
              <a:buFont typeface="Arial" pitchFamily="34" charset="0"/>
              <a:buChar char="•"/>
              <a:tabLst>
                <a:tab pos="457200" algn="l"/>
              </a:tabLst>
            </a:pPr>
            <a:r>
              <a:rPr lang="hi-IN" sz="2800" b="0" spc="-150" dirty="0">
                <a:latin typeface="Arial" panose="020B0604020202020204" pitchFamily="34" charset="0"/>
                <a:cs typeface="Arial" panose="020B0604020202020204" pitchFamily="34" charset="0"/>
              </a:rPr>
              <a:t>उन बच्चों की देखभाल करें जिनके माता-पिता अलग-थलग/</a:t>
            </a:r>
            <a:r>
              <a:rPr lang="en-US" sz="2800" b="0" spc="-150" dirty="0">
                <a:latin typeface="Times New Roman" pitchFamily="18" charset="0"/>
                <a:cs typeface="Times New Roman" pitchFamily="18" charset="0"/>
              </a:rPr>
              <a:t>Quarantine</a:t>
            </a:r>
            <a:r>
              <a:rPr lang="hi-IN" sz="2800" b="0" spc="-150" dirty="0">
                <a:latin typeface="Arial" panose="020B0604020202020204" pitchFamily="34" charset="0"/>
                <a:cs typeface="Arial" panose="020B0604020202020204" pitchFamily="34" charset="0"/>
              </a:rPr>
              <a:t> रखे गये हों। उनकी शिक्षा और/या देखभाल सम्बन्धित मुद्दों का ध्यान रखें।</a:t>
            </a:r>
          </a:p>
        </p:txBody>
      </p:sp>
      <p:sp>
        <p:nvSpPr>
          <p:cNvPr id="637" name="Rounded Rectangle"/>
          <p:cNvSpPr/>
          <p:nvPr/>
        </p:nvSpPr>
        <p:spPr>
          <a:xfrm>
            <a:off x="12234856" y="1738931"/>
            <a:ext cx="5645307" cy="10292217"/>
          </a:xfrm>
          <a:prstGeom prst="roundRect">
            <a:avLst>
              <a:gd name="adj" fmla="val 337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42" name="COORDINATE  WITH…"/>
          <p:cNvSpPr txBox="1"/>
          <p:nvPr/>
        </p:nvSpPr>
        <p:spPr>
          <a:xfrm>
            <a:off x="12301170" y="1964368"/>
            <a:ext cx="5578992"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0"/>
            <a:r>
              <a:rPr lang="hi-IN" sz="3200" b="0" dirty="0">
                <a:latin typeface="Kruti Dev 010" pitchFamily="2" charset="0"/>
                <a:cs typeface="Arial" panose="020B0604020202020204" pitchFamily="34" charset="0"/>
              </a:rPr>
              <a:t>सहयोग के लिए पहले से गठित समुदाय नेटवर्कों के साथ समन्वय करें</a:t>
            </a:r>
          </a:p>
        </p:txBody>
      </p:sp>
      <p:sp>
        <p:nvSpPr>
          <p:cNvPr id="645" name="Coordinate with the existing groups like SHGs, Youth networks, VHSNC etc on the roles assigned  for emergency planning, distribution  of services like food/grocery delivery for quarantined households, midday meals medicine etc.…"/>
          <p:cNvSpPr txBox="1"/>
          <p:nvPr/>
        </p:nvSpPr>
        <p:spPr>
          <a:xfrm>
            <a:off x="12272187" y="4474666"/>
            <a:ext cx="5286338" cy="65197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lvl="0" indent="-457200" algn="l">
              <a:spcBef>
                <a:spcPts val="1500"/>
              </a:spcBef>
              <a:buFont typeface="Arial" pitchFamily="34" charset="0"/>
              <a:buChar char="•"/>
            </a:pPr>
            <a:r>
              <a:rPr lang="hi-IN" sz="2800" b="0" spc="-150" dirty="0">
                <a:latin typeface="Kruti Dev 010" pitchFamily="2" charset="0"/>
                <a:cs typeface="Arial" panose="020B0604020202020204" pitchFamily="34" charset="0"/>
              </a:rPr>
              <a:t>पहले से गठित समूहों जैसे कि स्वयं सहायता समूह, युवा समूह,</a:t>
            </a:r>
            <a:r>
              <a:rPr lang="hi-IN" sz="2800" b="0" spc="-150" dirty="0">
                <a:latin typeface="Times New Roman" pitchFamily="18" charset="0"/>
                <a:cs typeface="Times New Roman" pitchFamily="18" charset="0"/>
              </a:rPr>
              <a:t> </a:t>
            </a:r>
            <a:r>
              <a:rPr lang="en-IN" sz="2800" b="0" spc="-150" dirty="0">
                <a:latin typeface="Times New Roman" pitchFamily="18" charset="0"/>
                <a:cs typeface="Times New Roman" pitchFamily="18" charset="0"/>
              </a:rPr>
              <a:t>VHSNC</a:t>
            </a:r>
            <a:r>
              <a:rPr lang="en-IN" sz="2800" b="0" spc="-150" dirty="0">
                <a:latin typeface="Kruti Dev 010" pitchFamily="2" charset="0"/>
                <a:cs typeface="Arial" panose="020B0604020202020204" pitchFamily="34" charset="0"/>
              </a:rPr>
              <a:t> </a:t>
            </a:r>
            <a:r>
              <a:rPr lang="hi-IN" sz="2800" b="0" spc="-150" dirty="0">
                <a:latin typeface="Kruti Dev 010" pitchFamily="2" charset="0"/>
                <a:cs typeface="Arial" panose="020B0604020202020204" pitchFamily="34" charset="0"/>
              </a:rPr>
              <a:t>आदि के साथ आपातकालीन योजना, अलग-थलग हुए परिवार को खाना/राशन पहुंचाना, मिड-डे मील जैसी सेवाओं, दवाइयों आदि के लिए समन्वय करें।</a:t>
            </a:r>
          </a:p>
          <a:p>
            <a:pPr marL="457200" lvl="0" indent="-457200" algn="l">
              <a:spcBef>
                <a:spcPts val="1500"/>
              </a:spcBef>
              <a:buFont typeface="Arial" pitchFamily="34" charset="0"/>
              <a:buChar char="•"/>
            </a:pPr>
            <a:r>
              <a:rPr lang="hi-IN" sz="2800" b="0" spc="-150" dirty="0">
                <a:latin typeface="Kruti Dev 010" pitchFamily="2" charset="0"/>
                <a:cs typeface="Arial" panose="020B0604020202020204" pitchFamily="34" charset="0"/>
              </a:rPr>
              <a:t>नेटवर्कों के साथ आशा, ए.एन.एम, एम्बुलेन्स और अन्य मेडिकल सहायता का सम्पर्क विवरण साझा करें।</a:t>
            </a:r>
          </a:p>
          <a:p>
            <a:pPr marL="457200" lvl="0" indent="-457200" algn="l">
              <a:spcBef>
                <a:spcPts val="1500"/>
              </a:spcBef>
              <a:buFont typeface="Arial" pitchFamily="34" charset="0"/>
              <a:buChar char="•"/>
            </a:pPr>
            <a:r>
              <a:rPr lang="hi-IN" sz="2800" b="0" spc="-150" dirty="0">
                <a:latin typeface="Kruti Dev 010" pitchFamily="2" charset="0"/>
                <a:cs typeface="Arial" panose="020B0604020202020204" pitchFamily="34" charset="0"/>
              </a:rPr>
              <a:t>बच्चों में आघात और हिंसा के मुद्दों के समाधान के लिए बाल संरक्षण समितियों का विवरण साझा करें।</a:t>
            </a:r>
            <a:endParaRPr lang="hi-IN" sz="2800" b="0" spc="-150" dirty="0">
              <a:latin typeface="Arial" panose="020B0604020202020204" pitchFamily="34" charset="0"/>
              <a:cs typeface="Arial" panose="020B0604020202020204" pitchFamily="34" charset="0"/>
            </a:endParaRPr>
          </a:p>
        </p:txBody>
      </p:sp>
      <p:sp>
        <p:nvSpPr>
          <p:cNvPr id="638" name="Rounded Rectangle"/>
          <p:cNvSpPr/>
          <p:nvPr/>
        </p:nvSpPr>
        <p:spPr>
          <a:xfrm>
            <a:off x="18032187" y="1722740"/>
            <a:ext cx="5578992" cy="10292216"/>
          </a:xfrm>
          <a:prstGeom prst="roundRect">
            <a:avLst>
              <a:gd name="adj" fmla="val 341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41" name="HELP DEVELOP HOUSEHOLD…"/>
          <p:cNvSpPr txBox="1"/>
          <p:nvPr/>
        </p:nvSpPr>
        <p:spPr>
          <a:xfrm>
            <a:off x="18540799" y="2117204"/>
            <a:ext cx="4591238" cy="1579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3200" b="0" dirty="0">
                <a:latin typeface="Kruti Dev 010" pitchFamily="2" charset="0"/>
                <a:cs typeface="Arial" panose="020B0604020202020204" pitchFamily="34" charset="0"/>
              </a:rPr>
              <a:t>परिवारों को आपातकालीन सम्पर्क सूची बनाने में मदद करें</a:t>
            </a:r>
          </a:p>
        </p:txBody>
      </p:sp>
      <p:sp>
        <p:nvSpPr>
          <p:cNvPr id="646" name="Ensure each household has a current list of emergency contacts for family, friends, neighbours, essential services contact numbers like food, medicines, medical help ."/>
          <p:cNvSpPr txBox="1"/>
          <p:nvPr/>
        </p:nvSpPr>
        <p:spPr>
          <a:xfrm>
            <a:off x="18192562" y="4584866"/>
            <a:ext cx="5286338"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57200" lvl="0" indent="-457200" algn="l">
              <a:spcBef>
                <a:spcPts val="1500"/>
              </a:spcBef>
              <a:buFont typeface="Arial" pitchFamily="34" charset="0"/>
              <a:buChar char="•"/>
            </a:pPr>
            <a:r>
              <a:rPr lang="hi-IN" sz="2800" b="0" spc="-150" dirty="0">
                <a:latin typeface="Kruti Dev 010" pitchFamily="2" charset="0"/>
                <a:cs typeface="Arial" panose="020B0604020202020204" pitchFamily="34" charset="0"/>
              </a:rPr>
              <a:t>सुनिश्चित करें कि प्रत्येक परिवार के पास आपातकालीन सम्पर्कों जैसे कि मित्र, परिवार, आवश्यक सेवाओं के सम्पर्क जैसे खाना, दवा, चिकित्सा सहायता के वर्तमान सम्पर्कों की सूची 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animEffect transition="in" filter="blinds(horizontal)">
                                      <p:cBhvr>
                                        <p:cTn id="7" dur="1000"/>
                                        <p:tgtEl>
                                          <p:spTgt spid="63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33"/>
                                        </p:tgtEl>
                                        <p:attrNameLst>
                                          <p:attrName>style.visibility</p:attrName>
                                        </p:attrNameLst>
                                      </p:cBhvr>
                                      <p:to>
                                        <p:strVal val="visible"/>
                                      </p:to>
                                    </p:set>
                                    <p:animEffect transition="in" filter="blinds(horizontal)">
                                      <p:cBhvr>
                                        <p:cTn id="10" dur="1000"/>
                                        <p:tgtEl>
                                          <p:spTgt spid="6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43">
                                            <p:bg/>
                                          </p:spTgt>
                                        </p:tgtEl>
                                        <p:attrNameLst>
                                          <p:attrName>style.visibility</p:attrName>
                                        </p:attrNameLst>
                                      </p:cBhvr>
                                      <p:to>
                                        <p:strVal val="visible"/>
                                      </p:to>
                                    </p:set>
                                    <p:animEffect transition="in" filter="fade">
                                      <p:cBhvr>
                                        <p:cTn id="20" dur="1000"/>
                                        <p:tgtEl>
                                          <p:spTgt spid="643">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43">
                                            <p:txEl>
                                              <p:pRg st="0" end="0"/>
                                            </p:txEl>
                                          </p:spTgt>
                                        </p:tgtEl>
                                        <p:attrNameLst>
                                          <p:attrName>style.visibility</p:attrName>
                                        </p:attrNameLst>
                                      </p:cBhvr>
                                      <p:to>
                                        <p:strVal val="visible"/>
                                      </p:to>
                                    </p:set>
                                    <p:animEffect transition="in" filter="fade">
                                      <p:cBhvr>
                                        <p:cTn id="25" dur="1000"/>
                                        <p:tgtEl>
                                          <p:spTgt spid="64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43">
                                            <p:txEl>
                                              <p:pRg st="1" end="1"/>
                                            </p:txEl>
                                          </p:spTgt>
                                        </p:tgtEl>
                                        <p:attrNameLst>
                                          <p:attrName>style.visibility</p:attrName>
                                        </p:attrNameLst>
                                      </p:cBhvr>
                                      <p:to>
                                        <p:strVal val="visible"/>
                                      </p:to>
                                    </p:set>
                                    <p:animEffect transition="in" filter="fade">
                                      <p:cBhvr>
                                        <p:cTn id="30" dur="1000"/>
                                        <p:tgtEl>
                                          <p:spTgt spid="64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3">
                                            <p:txEl>
                                              <p:pRg st="2" end="2"/>
                                            </p:txEl>
                                          </p:spTgt>
                                        </p:tgtEl>
                                        <p:attrNameLst>
                                          <p:attrName>style.visibility</p:attrName>
                                        </p:attrNameLst>
                                      </p:cBhvr>
                                      <p:to>
                                        <p:strVal val="visible"/>
                                      </p:to>
                                    </p:set>
                                    <p:animEffect transition="in" filter="fade">
                                      <p:cBhvr>
                                        <p:cTn id="35" dur="1000"/>
                                        <p:tgtEl>
                                          <p:spTgt spid="6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36"/>
                                        </p:tgtEl>
                                        <p:attrNameLst>
                                          <p:attrName>style.visibility</p:attrName>
                                        </p:attrNameLst>
                                      </p:cBhvr>
                                      <p:to>
                                        <p:strVal val="visible"/>
                                      </p:to>
                                    </p:set>
                                    <p:animEffect transition="in" filter="fade">
                                      <p:cBhvr>
                                        <p:cTn id="40" dur="1000"/>
                                        <p:tgtEl>
                                          <p:spTgt spid="6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0"/>
                                        </p:tgtEl>
                                        <p:attrNameLst>
                                          <p:attrName>style.visibility</p:attrName>
                                        </p:attrNameLst>
                                      </p:cBhvr>
                                      <p:to>
                                        <p:strVal val="visible"/>
                                      </p:to>
                                    </p:set>
                                    <p:animEffect transition="in" filter="fade">
                                      <p:cBhvr>
                                        <p:cTn id="43" dur="1000"/>
                                        <p:tgtEl>
                                          <p:spTgt spid="64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44">
                                            <p:bg/>
                                          </p:spTgt>
                                        </p:tgtEl>
                                        <p:attrNameLst>
                                          <p:attrName>style.visibility</p:attrName>
                                        </p:attrNameLst>
                                      </p:cBhvr>
                                      <p:to>
                                        <p:strVal val="visible"/>
                                      </p:to>
                                    </p:set>
                                    <p:animEffect transition="in" filter="fade">
                                      <p:cBhvr>
                                        <p:cTn id="48" dur="1000"/>
                                        <p:tgtEl>
                                          <p:spTgt spid="644">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44">
                                            <p:txEl>
                                              <p:pRg st="0" end="0"/>
                                            </p:txEl>
                                          </p:spTgt>
                                        </p:tgtEl>
                                        <p:attrNameLst>
                                          <p:attrName>style.visibility</p:attrName>
                                        </p:attrNameLst>
                                      </p:cBhvr>
                                      <p:to>
                                        <p:strVal val="visible"/>
                                      </p:to>
                                    </p:set>
                                    <p:animEffect transition="in" filter="fade">
                                      <p:cBhvr>
                                        <p:cTn id="53" dur="1000"/>
                                        <p:tgtEl>
                                          <p:spTgt spid="644">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44">
                                            <p:txEl>
                                              <p:pRg st="1" end="1"/>
                                            </p:txEl>
                                          </p:spTgt>
                                        </p:tgtEl>
                                        <p:attrNameLst>
                                          <p:attrName>style.visibility</p:attrName>
                                        </p:attrNameLst>
                                      </p:cBhvr>
                                      <p:to>
                                        <p:strVal val="visible"/>
                                      </p:to>
                                    </p:set>
                                    <p:animEffect transition="in" filter="fade">
                                      <p:cBhvr>
                                        <p:cTn id="58" dur="1000"/>
                                        <p:tgtEl>
                                          <p:spTgt spid="64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44">
                                            <p:txEl>
                                              <p:pRg st="2" end="2"/>
                                            </p:txEl>
                                          </p:spTgt>
                                        </p:tgtEl>
                                        <p:attrNameLst>
                                          <p:attrName>style.visibility</p:attrName>
                                        </p:attrNameLst>
                                      </p:cBhvr>
                                      <p:to>
                                        <p:strVal val="visible"/>
                                      </p:to>
                                    </p:set>
                                    <p:animEffect transition="in" filter="fade">
                                      <p:cBhvr>
                                        <p:cTn id="63" dur="1000"/>
                                        <p:tgtEl>
                                          <p:spTgt spid="644">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44">
                                            <p:txEl>
                                              <p:pRg st="3" end="3"/>
                                            </p:txEl>
                                          </p:spTgt>
                                        </p:tgtEl>
                                        <p:attrNameLst>
                                          <p:attrName>style.visibility</p:attrName>
                                        </p:attrNameLst>
                                      </p:cBhvr>
                                      <p:to>
                                        <p:strVal val="visible"/>
                                      </p:to>
                                    </p:set>
                                    <p:animEffect transition="in" filter="fade">
                                      <p:cBhvr>
                                        <p:cTn id="68" dur="1000"/>
                                        <p:tgtEl>
                                          <p:spTgt spid="644">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37"/>
                                        </p:tgtEl>
                                        <p:attrNameLst>
                                          <p:attrName>style.visibility</p:attrName>
                                        </p:attrNameLst>
                                      </p:cBhvr>
                                      <p:to>
                                        <p:strVal val="visible"/>
                                      </p:to>
                                    </p:set>
                                    <p:animEffect transition="in" filter="fade">
                                      <p:cBhvr>
                                        <p:cTn id="73" dur="1000"/>
                                        <p:tgtEl>
                                          <p:spTgt spid="63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42"/>
                                        </p:tgtEl>
                                        <p:attrNameLst>
                                          <p:attrName>style.visibility</p:attrName>
                                        </p:attrNameLst>
                                      </p:cBhvr>
                                      <p:to>
                                        <p:strVal val="visible"/>
                                      </p:to>
                                    </p:set>
                                    <p:animEffect transition="in" filter="fade">
                                      <p:cBhvr>
                                        <p:cTn id="76" dur="1000"/>
                                        <p:tgtEl>
                                          <p:spTgt spid="64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45">
                                            <p:bg/>
                                          </p:spTgt>
                                        </p:tgtEl>
                                        <p:attrNameLst>
                                          <p:attrName>style.visibility</p:attrName>
                                        </p:attrNameLst>
                                      </p:cBhvr>
                                      <p:to>
                                        <p:strVal val="visible"/>
                                      </p:to>
                                    </p:set>
                                    <p:animEffect transition="in" filter="fade">
                                      <p:cBhvr>
                                        <p:cTn id="81" dur="1000"/>
                                        <p:tgtEl>
                                          <p:spTgt spid="645">
                                            <p:bg/>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645">
                                            <p:txEl>
                                              <p:pRg st="0" end="0"/>
                                            </p:txEl>
                                          </p:spTgt>
                                        </p:tgtEl>
                                        <p:attrNameLst>
                                          <p:attrName>style.visibility</p:attrName>
                                        </p:attrNameLst>
                                      </p:cBhvr>
                                      <p:to>
                                        <p:strVal val="visible"/>
                                      </p:to>
                                    </p:set>
                                    <p:animEffect transition="in" filter="fade">
                                      <p:cBhvr>
                                        <p:cTn id="86" dur="1000"/>
                                        <p:tgtEl>
                                          <p:spTgt spid="64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45">
                                            <p:txEl>
                                              <p:pRg st="1" end="1"/>
                                            </p:txEl>
                                          </p:spTgt>
                                        </p:tgtEl>
                                        <p:attrNameLst>
                                          <p:attrName>style.visibility</p:attrName>
                                        </p:attrNameLst>
                                      </p:cBhvr>
                                      <p:to>
                                        <p:strVal val="visible"/>
                                      </p:to>
                                    </p:set>
                                    <p:animEffect transition="in" filter="fade">
                                      <p:cBhvr>
                                        <p:cTn id="91" dur="1000"/>
                                        <p:tgtEl>
                                          <p:spTgt spid="645">
                                            <p:txEl>
                                              <p:pRg st="1" end="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45">
                                            <p:txEl>
                                              <p:pRg st="2" end="2"/>
                                            </p:txEl>
                                          </p:spTgt>
                                        </p:tgtEl>
                                        <p:attrNameLst>
                                          <p:attrName>style.visibility</p:attrName>
                                        </p:attrNameLst>
                                      </p:cBhvr>
                                      <p:to>
                                        <p:strVal val="visible"/>
                                      </p:to>
                                    </p:set>
                                    <p:animEffect transition="in" filter="fade">
                                      <p:cBhvr>
                                        <p:cTn id="96" dur="1000"/>
                                        <p:tgtEl>
                                          <p:spTgt spid="645">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38"/>
                                        </p:tgtEl>
                                        <p:attrNameLst>
                                          <p:attrName>style.visibility</p:attrName>
                                        </p:attrNameLst>
                                      </p:cBhvr>
                                      <p:to>
                                        <p:strVal val="visible"/>
                                      </p:to>
                                    </p:set>
                                    <p:animEffect transition="in" filter="fade">
                                      <p:cBhvr>
                                        <p:cTn id="101" dur="1000"/>
                                        <p:tgtEl>
                                          <p:spTgt spid="63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41"/>
                                        </p:tgtEl>
                                        <p:attrNameLst>
                                          <p:attrName>style.visibility</p:attrName>
                                        </p:attrNameLst>
                                      </p:cBhvr>
                                      <p:to>
                                        <p:strVal val="visible"/>
                                      </p:to>
                                    </p:set>
                                    <p:animEffect transition="in" filter="fade">
                                      <p:cBhvr>
                                        <p:cTn id="104" dur="1000"/>
                                        <p:tgtEl>
                                          <p:spTgt spid="64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46">
                                            <p:bg/>
                                          </p:spTgt>
                                        </p:tgtEl>
                                        <p:attrNameLst>
                                          <p:attrName>style.visibility</p:attrName>
                                        </p:attrNameLst>
                                      </p:cBhvr>
                                      <p:to>
                                        <p:strVal val="visible"/>
                                      </p:to>
                                    </p:set>
                                    <p:animEffect transition="in" filter="fade">
                                      <p:cBhvr>
                                        <p:cTn id="107" dur="1000"/>
                                        <p:tgtEl>
                                          <p:spTgt spid="646">
                                            <p:bg/>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46">
                                            <p:txEl>
                                              <p:pRg st="0" end="0"/>
                                            </p:txEl>
                                          </p:spTgt>
                                        </p:tgtEl>
                                        <p:attrNameLst>
                                          <p:attrName>style.visibility</p:attrName>
                                        </p:attrNameLst>
                                      </p:cBhvr>
                                      <p:to>
                                        <p:strVal val="visible"/>
                                      </p:to>
                                    </p:set>
                                    <p:animEffect transition="in" filter="fade">
                                      <p:cBhvr>
                                        <p:cTn id="112" dur="1000"/>
                                        <p:tgtEl>
                                          <p:spTgt spid="6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43" grpId="0" uiExpand="1" build="p" bldLvl="2" animBg="1"/>
      <p:bldP spid="636" grpId="0" animBg="1"/>
      <p:bldP spid="640" grpId="0" animBg="1"/>
      <p:bldP spid="644" grpId="0" uiExpand="1" build="p" bldLvl="2" animBg="1"/>
      <p:bldP spid="637" grpId="0" animBg="1"/>
      <p:bldP spid="642" grpId="0" animBg="1"/>
      <p:bldP spid="645" grpId="0" uiExpand="1" build="p" bldLvl="2" animBg="1"/>
      <p:bldP spid="638" grpId="0" animBg="1"/>
      <p:bldP spid="641" grpId="0" animBg="1"/>
      <p:bldP spid="646"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3" name="Group"/>
          <p:cNvGrpSpPr/>
          <p:nvPr/>
        </p:nvGrpSpPr>
        <p:grpSpPr>
          <a:xfrm>
            <a:off x="300010" y="12315300"/>
            <a:ext cx="4601210" cy="995767"/>
            <a:chOff x="0" y="0"/>
            <a:chExt cx="4601208" cy="995765"/>
          </a:xfrm>
        </p:grpSpPr>
        <p:pic>
          <p:nvPicPr>
            <p:cNvPr id="64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4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5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5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5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56" name="Group"/>
          <p:cNvGrpSpPr/>
          <p:nvPr/>
        </p:nvGrpSpPr>
        <p:grpSpPr>
          <a:xfrm>
            <a:off x="23097931" y="13055998"/>
            <a:ext cx="2098870" cy="1540535"/>
            <a:chOff x="0" y="2516"/>
            <a:chExt cx="2098868" cy="1540533"/>
          </a:xfrm>
        </p:grpSpPr>
        <p:sp>
          <p:nvSpPr>
            <p:cNvPr id="654" name="20"/>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21</a:t>
              </a:r>
              <a:endParaRPr dirty="0">
                <a:latin typeface="Arial" panose="020B0604020202020204" pitchFamily="34" charset="0"/>
                <a:cs typeface="Arial" panose="020B0604020202020204" pitchFamily="34" charset="0"/>
              </a:endParaRPr>
            </a:p>
          </p:txBody>
        </p:sp>
        <p:pic>
          <p:nvPicPr>
            <p:cNvPr id="65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266D0971-0F19-284D-919A-A12DF1586C3E}"/>
              </a:ext>
            </a:extLst>
          </p:cNvPr>
          <p:cNvGrpSpPr/>
          <p:nvPr/>
        </p:nvGrpSpPr>
        <p:grpSpPr>
          <a:xfrm>
            <a:off x="873374" y="1553575"/>
            <a:ext cx="3627815" cy="1021625"/>
            <a:chOff x="873374" y="1553575"/>
            <a:chExt cx="3627815" cy="1021625"/>
          </a:xfrm>
        </p:grpSpPr>
        <p:sp>
          <p:nvSpPr>
            <p:cNvPr id="657" name="Rounded Rectangle"/>
            <p:cNvSpPr/>
            <p:nvPr/>
          </p:nvSpPr>
          <p:spPr>
            <a:xfrm>
              <a:off x="873374" y="1553575"/>
              <a:ext cx="3627815"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58" name="CASE STUDY"/>
            <p:cNvSpPr txBox="1"/>
            <p:nvPr/>
          </p:nvSpPr>
          <p:spPr>
            <a:xfrm>
              <a:off x="1606787" y="1719829"/>
              <a:ext cx="206146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spc="96">
                  <a:solidFill>
                    <a:srgbClr val="002135"/>
                  </a:solidFill>
                </a:defRPr>
              </a:lvl1pPr>
            </a:lstStyle>
            <a:p>
              <a:pPr lvl="0" algn="ctr"/>
              <a:r>
                <a:rPr lang="hi-IN" sz="4000" b="0" spc="-150" dirty="0">
                  <a:solidFill>
                    <a:schemeClr val="tx1"/>
                  </a:solidFill>
                  <a:latin typeface="Mangal" pitchFamily="18" charset="0"/>
                  <a:cs typeface="Mangal" pitchFamily="18" charset="0"/>
                </a:rPr>
                <a:t>केस स्टडी</a:t>
              </a:r>
            </a:p>
          </p:txBody>
        </p:sp>
      </p:grpSp>
      <p:sp>
        <p:nvSpPr>
          <p:cNvPr id="659" name="The local pujari has organised a Satyanarayana puja  to ward off the evil of Coronavirus. Many of the households have decided to participate. Pujari Tiwari ji has told you that the prayers will keep the evil of the Coronavirus away and all families have asked for a yagna as they find power in prayers."/>
          <p:cNvSpPr txBox="1"/>
          <p:nvPr/>
        </p:nvSpPr>
        <p:spPr>
          <a:xfrm>
            <a:off x="775987" y="3788450"/>
            <a:ext cx="9149062" cy="656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l"/>
            <a:r>
              <a:rPr lang="hi-IN" sz="3500" b="0" spc="-150" dirty="0">
                <a:solidFill>
                  <a:srgbClr val="FFFFFF"/>
                </a:solidFill>
                <a:latin typeface="Mangal" pitchFamily="18" charset="0"/>
                <a:cs typeface="Mangal" pitchFamily="18" charset="0"/>
              </a:rPr>
              <a:t>बाबूलाल पिछले कई सालों से अपना ट्रैक्टर किराए पर चलाता है और समुदाय में कई लोग उसे जानते हैं। हाल ही में लोगों ने बाबूलाल के ट्रैक्टर को किराए पर लेना बंद कर दिया है और आपको पता चला कि बाबूलाल को जु़काम और फ्लू के लक्षण होने के कारण लोगों ने ऐसा किया है। जब आप बाबूलाल से बात करते हैं तो वह आपको बताता है कि जब वह सड़क पर जा रहा होता है तो लोग उसे देखकर सड़क के दूसरे तरफ हो जाते हैं और यहां तक कि लोग उससे और उसके परिवार के सदस्यों और बच्चों से भी बात नहीं कर रहे हैं। लोग उससे और उसके परिवार से फोन पर भी बात नहीं कर रहे हैं। </a:t>
            </a:r>
          </a:p>
        </p:txBody>
      </p:sp>
      <p:grpSp>
        <p:nvGrpSpPr>
          <p:cNvPr id="3" name="Group 2">
            <a:extLst>
              <a:ext uri="{FF2B5EF4-FFF2-40B4-BE49-F238E27FC236}">
                <a16:creationId xmlns:a16="http://schemas.microsoft.com/office/drawing/2014/main" id="{C4346A9E-6D76-5245-A577-43914F2951C7}"/>
              </a:ext>
            </a:extLst>
          </p:cNvPr>
          <p:cNvGrpSpPr/>
          <p:nvPr/>
        </p:nvGrpSpPr>
        <p:grpSpPr>
          <a:xfrm>
            <a:off x="13099114" y="2865121"/>
            <a:ext cx="8800210" cy="1080758"/>
            <a:chOff x="699409" y="7448315"/>
            <a:chExt cx="8800210" cy="1080758"/>
          </a:xfrm>
        </p:grpSpPr>
        <p:sp>
          <p:nvSpPr>
            <p:cNvPr id="660" name="Rounded Rectangle"/>
            <p:cNvSpPr/>
            <p:nvPr/>
          </p:nvSpPr>
          <p:spPr>
            <a:xfrm>
              <a:off x="699409" y="7448315"/>
              <a:ext cx="8800210" cy="1080758"/>
            </a:xfrm>
            <a:prstGeom prst="roundRect">
              <a:avLst>
                <a:gd name="adj" fmla="val 33554"/>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latin typeface="Arial" panose="020B0604020202020204" pitchFamily="34" charset="0"/>
                <a:cs typeface="Arial" panose="020B0604020202020204" pitchFamily="34" charset="0"/>
              </a:endParaRPr>
            </a:p>
          </p:txBody>
        </p:sp>
        <p:sp>
          <p:nvSpPr>
            <p:cNvPr id="661" name="QUESTION 1: Is this correct?"/>
            <p:cNvSpPr txBox="1"/>
            <p:nvPr/>
          </p:nvSpPr>
          <p:spPr>
            <a:xfrm>
              <a:off x="968131" y="7689151"/>
              <a:ext cx="8282248"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0" algn="l"/>
              <a:r>
                <a:rPr lang="hi-IN" b="0" dirty="0">
                  <a:latin typeface="Mangal" pitchFamily="18" charset="0"/>
                  <a:cs typeface="Mangal" pitchFamily="18" charset="0"/>
                </a:rPr>
                <a:t>प्रश्न 1: क्या ऐसा करना सही है?</a:t>
              </a:r>
            </a:p>
          </p:txBody>
        </p:sp>
      </p:grpSp>
      <p:grpSp>
        <p:nvGrpSpPr>
          <p:cNvPr id="5" name="Group 4">
            <a:extLst>
              <a:ext uri="{FF2B5EF4-FFF2-40B4-BE49-F238E27FC236}">
                <a16:creationId xmlns:a16="http://schemas.microsoft.com/office/drawing/2014/main" id="{F126A4F8-98DD-FD42-925C-830C4E285DCC}"/>
              </a:ext>
            </a:extLst>
          </p:cNvPr>
          <p:cNvGrpSpPr/>
          <p:nvPr/>
        </p:nvGrpSpPr>
        <p:grpSpPr>
          <a:xfrm>
            <a:off x="13099113" y="1527323"/>
            <a:ext cx="7239806" cy="1021625"/>
            <a:chOff x="12239710" y="485924"/>
            <a:chExt cx="7239806" cy="1021625"/>
          </a:xfrm>
        </p:grpSpPr>
        <p:sp>
          <p:nvSpPr>
            <p:cNvPr id="662" name="Rounded Rectangle"/>
            <p:cNvSpPr/>
            <p:nvPr/>
          </p:nvSpPr>
          <p:spPr>
            <a:xfrm>
              <a:off x="12239710" y="485924"/>
              <a:ext cx="7239806" cy="1021625"/>
            </a:xfrm>
            <a:prstGeom prst="roundRect">
              <a:avLst>
                <a:gd name="adj" fmla="val 1864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63" name="ROLE OF AN INFLUENCER"/>
            <p:cNvSpPr txBox="1"/>
            <p:nvPr/>
          </p:nvSpPr>
          <p:spPr>
            <a:xfrm>
              <a:off x="12791465" y="650721"/>
              <a:ext cx="613629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3200" spc="96">
                  <a:solidFill>
                    <a:srgbClr val="002135"/>
                  </a:solidFill>
                </a:defRPr>
              </a:lvl1pPr>
            </a:lstStyle>
            <a:p>
              <a:pPr lvl="0" algn="ctr"/>
              <a:r>
                <a:rPr lang="hi-IN" sz="4000" b="0" spc="-150" dirty="0">
                  <a:solidFill>
                    <a:schemeClr val="tx1"/>
                  </a:solidFill>
                  <a:latin typeface="Mangal" pitchFamily="18" charset="0"/>
                  <a:cs typeface="Mangal" pitchFamily="18" charset="0"/>
                </a:rPr>
                <a:t>प्रभावशाली व्यक्ति की भूमिका</a:t>
              </a:r>
            </a:p>
          </p:txBody>
        </p:sp>
      </p:grpSp>
      <p:sp>
        <p:nvSpPr>
          <p:cNvPr id="664" name="Check who can help in influencing Pujari Tiwari for explaining large events should not be organised.…"/>
          <p:cNvSpPr txBox="1"/>
          <p:nvPr/>
        </p:nvSpPr>
        <p:spPr>
          <a:xfrm>
            <a:off x="13028350" y="6802183"/>
            <a:ext cx="8941737" cy="5088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lvl="0" indent="-457200" algn="l">
              <a:buFont typeface="Arial" pitchFamily="34" charset="0"/>
              <a:buChar char="•"/>
            </a:pPr>
            <a:r>
              <a:rPr lang="hi-IN" sz="3600" b="0" spc="-150" dirty="0">
                <a:latin typeface="Mangal" pitchFamily="18" charset="0"/>
                <a:cs typeface="Mangal" pitchFamily="18" charset="0"/>
              </a:rPr>
              <a:t>पता करें कि स्थानीय भूस्वामियों/लोगों को कौन व्यक्ति प्रभावित कर सकता है।</a:t>
            </a:r>
          </a:p>
          <a:p>
            <a:pPr marL="457200" lvl="0" indent="-457200" algn="l">
              <a:buFont typeface="Arial" pitchFamily="34" charset="0"/>
              <a:buChar char="•"/>
            </a:pPr>
            <a:r>
              <a:rPr lang="en-US" sz="3600" b="0" spc="-150" dirty="0">
                <a:latin typeface="Times New Roman" pitchFamily="18" charset="0"/>
                <a:ea typeface="Tahoma" pitchFamily="34" charset="0"/>
                <a:cs typeface="Times New Roman" pitchFamily="18" charset="0"/>
              </a:rPr>
              <a:t>COVID</a:t>
            </a:r>
            <a:r>
              <a:rPr lang="hi-IN" sz="3600" b="0" spc="-150" dirty="0">
                <a:latin typeface="Mangal" pitchFamily="18" charset="0"/>
                <a:cs typeface="Mangal" pitchFamily="18" charset="0"/>
              </a:rPr>
              <a:t> क्या है और इसके लक्षण क्या हैं यह समझाने के लिए मुख्य प्रभावशाली व्यक्तियों की मदद लें।</a:t>
            </a:r>
          </a:p>
          <a:p>
            <a:pPr marL="457200" lvl="0" indent="-457200" algn="l">
              <a:buFont typeface="Arial" pitchFamily="34" charset="0"/>
              <a:buChar char="•"/>
            </a:pPr>
            <a:r>
              <a:rPr lang="hi-IN" sz="3600" b="0" spc="-150" dirty="0">
                <a:latin typeface="Mangal" pitchFamily="18" charset="0"/>
                <a:cs typeface="Mangal" pitchFamily="18" charset="0"/>
              </a:rPr>
              <a:t>जिला स्वास्थ्य अधिकारी/मेडीकल ऑफिसर से बाबूलाल के साथ </a:t>
            </a:r>
            <a:r>
              <a:rPr lang="en-US" sz="3600" b="0" spc="-150" dirty="0">
                <a:latin typeface="Times New Roman" pitchFamily="18" charset="0"/>
                <a:ea typeface="Tahoma" pitchFamily="34" charset="0"/>
                <a:cs typeface="Times New Roman" pitchFamily="18" charset="0"/>
              </a:rPr>
              <a:t>COVID</a:t>
            </a:r>
            <a:r>
              <a:rPr lang="hi-IN" sz="3600" b="0" spc="-150" dirty="0">
                <a:latin typeface="Mangal" pitchFamily="18" charset="0"/>
                <a:cs typeface="Mangal" pitchFamily="18" charset="0"/>
              </a:rPr>
              <a:t> के लक्षणों पर चर्चा करने के लिए बात करें और यदि वह सम्पर्क है तो उसे क्या सलाह दी जानी चाहिए।</a:t>
            </a:r>
          </a:p>
        </p:txBody>
      </p:sp>
      <p:grpSp>
        <p:nvGrpSpPr>
          <p:cNvPr id="4" name="Group 3">
            <a:extLst>
              <a:ext uri="{FF2B5EF4-FFF2-40B4-BE49-F238E27FC236}">
                <a16:creationId xmlns:a16="http://schemas.microsoft.com/office/drawing/2014/main" id="{02AC976F-D0D5-474E-8C4D-0307FE8A2F37}"/>
              </a:ext>
            </a:extLst>
          </p:cNvPr>
          <p:cNvGrpSpPr/>
          <p:nvPr/>
        </p:nvGrpSpPr>
        <p:grpSpPr>
          <a:xfrm>
            <a:off x="13099113" y="4289146"/>
            <a:ext cx="8941737" cy="1768753"/>
            <a:chOff x="689667" y="9108422"/>
            <a:chExt cx="8941737" cy="1768753"/>
          </a:xfrm>
          <a:solidFill>
            <a:schemeClr val="accent1">
              <a:lumMod val="20000"/>
              <a:lumOff val="80000"/>
            </a:schemeClr>
          </a:solidFill>
        </p:grpSpPr>
        <p:sp>
          <p:nvSpPr>
            <p:cNvPr id="665" name="Rounded Rectangle"/>
            <p:cNvSpPr/>
            <p:nvPr/>
          </p:nvSpPr>
          <p:spPr>
            <a:xfrm>
              <a:off x="689667" y="9108422"/>
              <a:ext cx="8941737" cy="1768753"/>
            </a:xfrm>
            <a:prstGeom prst="roundRect">
              <a:avLst>
                <a:gd name="adj" fmla="val 255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6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66" name="QUESTION 2: What will you do as…"/>
            <p:cNvSpPr txBox="1"/>
            <p:nvPr/>
          </p:nvSpPr>
          <p:spPr>
            <a:xfrm>
              <a:off x="958391" y="9466524"/>
              <a:ext cx="7930064" cy="1025922"/>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lgn="l"/>
              <a:r>
                <a:rPr lang="hi-IN" b="0" dirty="0">
                  <a:latin typeface="Mangal" pitchFamily="18" charset="0"/>
                  <a:cs typeface="Mangal" pitchFamily="18" charset="0"/>
                </a:rPr>
                <a:t>प्रश्न</a:t>
              </a:r>
              <a:r>
                <a:rPr lang="en-US" b="0" dirty="0">
                  <a:latin typeface="Mangal" pitchFamily="18" charset="0"/>
                  <a:cs typeface="Mangal" pitchFamily="18" charset="0"/>
                </a:rPr>
                <a:t> 2: </a:t>
              </a:r>
              <a:r>
                <a:rPr lang="hi-IN" b="0" dirty="0">
                  <a:latin typeface="Mangal" pitchFamily="18" charset="0"/>
                  <a:cs typeface="Mangal" pitchFamily="18" charset="0"/>
                </a:rPr>
                <a:t> स्थानीय स्वास्थ्य कार्यकर्ता के रूप में आप क्या करोगे?</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9"/>
                                        </p:tgtEl>
                                        <p:attrNameLst>
                                          <p:attrName>style.visibility</p:attrName>
                                        </p:attrNameLst>
                                      </p:cBhvr>
                                      <p:to>
                                        <p:strVal val="visible"/>
                                      </p:to>
                                    </p:set>
                                    <p:animEffect transition="in" filter="fade">
                                      <p:cBhvr>
                                        <p:cTn id="12" dur="2000"/>
                                        <p:tgtEl>
                                          <p:spTgt spid="6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p:tgtEl>
                                          <p:spTgt spid="3"/>
                                        </p:tgtEl>
                                        <p:attrNameLst>
                                          <p:attrName>ppt_y</p:attrName>
                                        </p:attrNameLst>
                                      </p:cBhvr>
                                      <p:tavLst>
                                        <p:tav tm="0">
                                          <p:val>
                                            <p:strVal val="#ppt_y-#ppt_h*1.125000"/>
                                          </p:val>
                                        </p:tav>
                                        <p:tav tm="100000">
                                          <p:val>
                                            <p:strVal val="#ppt_y"/>
                                          </p:val>
                                        </p:tav>
                                      </p:tavLst>
                                    </p:anim>
                                    <p:animEffect transition="in" filter="wipe(down)">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p:tgtEl>
                                          <p:spTgt spid="4"/>
                                        </p:tgtEl>
                                        <p:attrNameLst>
                                          <p:attrName>ppt_y</p:attrName>
                                        </p:attrNameLst>
                                      </p:cBhvr>
                                      <p:tavLst>
                                        <p:tav tm="0">
                                          <p:val>
                                            <p:strVal val="#ppt_y+#ppt_h*1.125000"/>
                                          </p:val>
                                        </p:tav>
                                        <p:tav tm="100000">
                                          <p:val>
                                            <p:strVal val="#ppt_y"/>
                                          </p:val>
                                        </p:tav>
                                      </p:tavLst>
                                    </p:anim>
                                    <p:animEffect transition="in" filter="wipe(up)">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64">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6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Rounded Rectangle"/>
          <p:cNvSpPr/>
          <p:nvPr/>
        </p:nvSpPr>
        <p:spPr>
          <a:xfrm>
            <a:off x="12334832" y="2607423"/>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673" name="Group"/>
          <p:cNvGrpSpPr/>
          <p:nvPr/>
        </p:nvGrpSpPr>
        <p:grpSpPr>
          <a:xfrm>
            <a:off x="300010" y="12315300"/>
            <a:ext cx="4601210" cy="995767"/>
            <a:chOff x="0" y="0"/>
            <a:chExt cx="4601208" cy="995765"/>
          </a:xfrm>
        </p:grpSpPr>
        <p:pic>
          <p:nvPicPr>
            <p:cNvPr id="66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6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7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7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7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76" name="Group"/>
          <p:cNvGrpSpPr/>
          <p:nvPr/>
        </p:nvGrpSpPr>
        <p:grpSpPr>
          <a:xfrm>
            <a:off x="23097931" y="13055998"/>
            <a:ext cx="2098870" cy="1540535"/>
            <a:chOff x="0" y="2516"/>
            <a:chExt cx="2098868" cy="1540533"/>
          </a:xfrm>
        </p:grpSpPr>
        <p:sp>
          <p:nvSpPr>
            <p:cNvPr id="674" name="21"/>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2</a:t>
              </a:r>
              <a:endParaRPr dirty="0">
                <a:latin typeface="Arial" panose="020B0604020202020204" pitchFamily="34" charset="0"/>
                <a:cs typeface="Arial" panose="020B0604020202020204" pitchFamily="34" charset="0"/>
              </a:endParaRPr>
            </a:p>
          </p:txBody>
        </p:sp>
        <p:pic>
          <p:nvPicPr>
            <p:cNvPr id="67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C9BEDE14-B845-9F48-A45E-D0689D56AF67}"/>
              </a:ext>
            </a:extLst>
          </p:cNvPr>
          <p:cNvGrpSpPr/>
          <p:nvPr/>
        </p:nvGrpSpPr>
        <p:grpSpPr>
          <a:xfrm>
            <a:off x="2790840" y="476491"/>
            <a:ext cx="18705375" cy="1366588"/>
            <a:chOff x="2790840" y="476491"/>
            <a:chExt cx="18705375" cy="1366588"/>
          </a:xfrm>
        </p:grpSpPr>
        <p:sp>
          <p:nvSpPr>
            <p:cNvPr id="677" name="Rounded Rectangle"/>
            <p:cNvSpPr/>
            <p:nvPr/>
          </p:nvSpPr>
          <p:spPr>
            <a:xfrm>
              <a:off x="2790840" y="476491"/>
              <a:ext cx="18705375" cy="1366588"/>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678" name="HOME QUARANTINE: STAY SAFE FOR PROBABLE INFECTED PERSON…"/>
            <p:cNvSpPr txBox="1"/>
            <p:nvPr/>
          </p:nvSpPr>
          <p:spPr>
            <a:xfrm>
              <a:off x="2928246" y="640835"/>
              <a:ext cx="18527508"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r>
                <a:rPr lang="hi-IN" sz="3200" b="0" dirty="0">
                  <a:solidFill>
                    <a:schemeClr val="tx1"/>
                  </a:solidFill>
                  <a:latin typeface="Mangal" pitchFamily="18" charset="0"/>
                  <a:cs typeface="Mangal" pitchFamily="18" charset="0"/>
                </a:rPr>
                <a:t>घर पर अलग-थलग होना/</a:t>
              </a:r>
              <a:r>
                <a:rPr lang="en-US" sz="3200" b="0" dirty="0">
                  <a:solidFill>
                    <a:schemeClr val="tx1"/>
                  </a:solidFill>
                  <a:latin typeface="Times New Roman" pitchFamily="18" charset="0"/>
                  <a:cs typeface="Times New Roman" pitchFamily="18" charset="0"/>
                </a:rPr>
                <a:t>Home Quarantine:</a:t>
              </a:r>
              <a:r>
                <a:rPr lang="hi-IN" sz="3200" b="0" dirty="0">
                  <a:solidFill>
                    <a:schemeClr val="tx1"/>
                  </a:solidFill>
                  <a:latin typeface="Mangal" pitchFamily="18" charset="0"/>
                  <a:cs typeface="Mangal" pitchFamily="18" charset="0"/>
                </a:rPr>
                <a:t> संक्रमण होने की संभावना वाले व्यक्ति के लिए सुरक्षित व्यवहार </a:t>
              </a:r>
            </a:p>
            <a:p>
              <a:r>
                <a:rPr lang="en-US" sz="3200" b="0" dirty="0">
                  <a:solidFill>
                    <a:schemeClr val="tx1"/>
                  </a:solidFill>
                  <a:latin typeface="Times New Roman" pitchFamily="18" charset="0"/>
                  <a:cs typeface="Times New Roman" pitchFamily="18" charset="0"/>
                </a:rPr>
                <a:t>COVID-19</a:t>
              </a:r>
              <a:r>
                <a:rPr lang="hi-IN" sz="3200" b="0" dirty="0">
                  <a:solidFill>
                    <a:schemeClr val="tx1"/>
                  </a:solidFill>
                  <a:latin typeface="Mangal" pitchFamily="18" charset="0"/>
                  <a:cs typeface="Mangal" pitchFamily="18" charset="0"/>
                </a:rPr>
                <a:t> संदिग्ध के लिए वर्जित गतिविधियां</a:t>
              </a:r>
            </a:p>
          </p:txBody>
        </p:sp>
      </p:grpSp>
      <p:grpSp>
        <p:nvGrpSpPr>
          <p:cNvPr id="8" name="Group 7">
            <a:extLst>
              <a:ext uri="{FF2B5EF4-FFF2-40B4-BE49-F238E27FC236}">
                <a16:creationId xmlns:a16="http://schemas.microsoft.com/office/drawing/2014/main" id="{B51BBA08-C535-A047-8BB1-2CC8A836DBAF}"/>
              </a:ext>
            </a:extLst>
          </p:cNvPr>
          <p:cNvGrpSpPr/>
          <p:nvPr/>
        </p:nvGrpSpPr>
        <p:grpSpPr>
          <a:xfrm>
            <a:off x="2790840" y="2460561"/>
            <a:ext cx="9161384" cy="2609030"/>
            <a:chOff x="2790840" y="2460561"/>
            <a:chExt cx="9161384" cy="2609030"/>
          </a:xfrm>
        </p:grpSpPr>
        <p:sp>
          <p:nvSpPr>
            <p:cNvPr id="679" name="Rounded Rectangle"/>
            <p:cNvSpPr/>
            <p:nvPr/>
          </p:nvSpPr>
          <p:spPr>
            <a:xfrm>
              <a:off x="2790840" y="2532435"/>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0" name="KEEP DISTANCE"/>
            <p:cNvSpPr txBox="1"/>
            <p:nvPr/>
          </p:nvSpPr>
          <p:spPr>
            <a:xfrm>
              <a:off x="3211942" y="2460561"/>
              <a:ext cx="1724832"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022350">
                <a:lnSpc>
                  <a:spcPct val="90000"/>
                </a:lnSpc>
                <a:spcBef>
                  <a:spcPts val="900"/>
                </a:spcBef>
                <a:defRPr cap="all" spc="-149"/>
              </a:lvl1pPr>
            </a:lstStyle>
            <a:p>
              <a:pPr lvl="0" defTabSz="825500">
                <a:lnSpc>
                  <a:spcPct val="100000"/>
                </a:lnSpc>
                <a:spcBef>
                  <a:spcPts val="0"/>
                </a:spcBef>
              </a:pPr>
              <a:r>
                <a:rPr lang="hi-IN" sz="4000" b="0" cap="none" spc="0" dirty="0">
                  <a:latin typeface="Kruti Dev 010" pitchFamily="2" charset="0"/>
                  <a:cs typeface="Arial" panose="020B0604020202020204" pitchFamily="34" charset="0"/>
                </a:rPr>
                <a:t>दूरी रखें </a:t>
              </a:r>
            </a:p>
          </p:txBody>
        </p:sp>
      </p:grpSp>
      <p:sp>
        <p:nvSpPr>
          <p:cNvPr id="681" name="Stay in a well ventilated specific room and away from other people in your home.  Restrict movement…"/>
          <p:cNvSpPr txBox="1"/>
          <p:nvPr/>
        </p:nvSpPr>
        <p:spPr>
          <a:xfrm>
            <a:off x="2899729" y="3106727"/>
            <a:ext cx="8943606" cy="2007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457200" indent="-457200" algn="l">
              <a:lnSpc>
                <a:spcPts val="4080"/>
              </a:lnSpc>
              <a:spcBef>
                <a:spcPts val="3200"/>
              </a:spcBef>
              <a:buFont typeface="Arial" pitchFamily="34" charset="0"/>
              <a:buChar char="•"/>
            </a:pPr>
            <a:r>
              <a:rPr lang="hi-IN" sz="2800" b="0" spc="-150" dirty="0">
                <a:latin typeface="Kruti Dev 010" pitchFamily="2" charset="0"/>
                <a:cs typeface="Arial" panose="020B0604020202020204" pitchFamily="34" charset="0"/>
              </a:rPr>
              <a:t>अच्छे हवादार कमरे में अलग रहें और घर के अन्य लोगों से दूर रहें। घर में</a:t>
            </a:r>
            <a:r>
              <a:rPr lang="en-US" sz="2800" b="0" spc="-150" dirty="0">
                <a:latin typeface="Kruti Dev 010" pitchFamily="2" charset="0"/>
                <a:cs typeface="Arial" panose="020B0604020202020204" pitchFamily="34" charset="0"/>
              </a:rPr>
              <a:t> </a:t>
            </a:r>
            <a:r>
              <a:rPr lang="hi-IN" sz="2800" b="0" spc="-150" dirty="0">
                <a:latin typeface="Kruti Dev 010" pitchFamily="2" charset="0"/>
                <a:cs typeface="Arial" panose="020B0604020202020204" pitchFamily="34" charset="0"/>
              </a:rPr>
              <a:t>घूमें फिरें नहीं।</a:t>
            </a:r>
          </a:p>
          <a:p>
            <a:pPr marL="457200" indent="-457200" algn="l">
              <a:lnSpc>
                <a:spcPts val="4080"/>
              </a:lnSpc>
              <a:spcBef>
                <a:spcPts val="3200"/>
              </a:spcBef>
              <a:buFont typeface="Arial" pitchFamily="34" charset="0"/>
              <a:buChar char="•"/>
            </a:pPr>
            <a:r>
              <a:rPr lang="hi-IN" sz="2800" b="0" spc="-150" dirty="0">
                <a:latin typeface="Kruti Dev 010" pitchFamily="2" charset="0"/>
                <a:cs typeface="Arial" panose="020B0604020202020204" pitchFamily="34" charset="0"/>
              </a:rPr>
              <a:t>यदि उपलब्ध है तो अलग स्नानघर व शौचालय का प्रयोग करें।</a:t>
            </a:r>
          </a:p>
        </p:txBody>
      </p:sp>
      <p:grpSp>
        <p:nvGrpSpPr>
          <p:cNvPr id="11" name="Group 10">
            <a:extLst>
              <a:ext uri="{FF2B5EF4-FFF2-40B4-BE49-F238E27FC236}">
                <a16:creationId xmlns:a16="http://schemas.microsoft.com/office/drawing/2014/main" id="{F61EB55B-05AB-E644-9791-21D29092DFF3}"/>
              </a:ext>
            </a:extLst>
          </p:cNvPr>
          <p:cNvGrpSpPr/>
          <p:nvPr/>
        </p:nvGrpSpPr>
        <p:grpSpPr>
          <a:xfrm>
            <a:off x="7573207" y="9127225"/>
            <a:ext cx="9161385" cy="2537156"/>
            <a:chOff x="12431776" y="2532435"/>
            <a:chExt cx="9161385" cy="2537156"/>
          </a:xfrm>
          <a:solidFill>
            <a:schemeClr val="accent1">
              <a:lumMod val="20000"/>
              <a:lumOff val="80000"/>
            </a:schemeClr>
          </a:solidFill>
        </p:grpSpPr>
        <p:sp>
          <p:nvSpPr>
            <p:cNvPr id="682" name="Rounded Rectangle"/>
            <p:cNvSpPr/>
            <p:nvPr/>
          </p:nvSpPr>
          <p:spPr>
            <a:xfrm>
              <a:off x="12431776" y="2532435"/>
              <a:ext cx="9161385" cy="2537156"/>
            </a:xfrm>
            <a:prstGeom prst="roundRect">
              <a:avLst>
                <a:gd name="adj" fmla="val 10559"/>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3" name="KEEP DISTANCE"/>
            <p:cNvSpPr txBox="1"/>
            <p:nvPr/>
          </p:nvSpPr>
          <p:spPr>
            <a:xfrm>
              <a:off x="12756035" y="2629270"/>
              <a:ext cx="2156039" cy="656590"/>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022350">
                <a:lnSpc>
                  <a:spcPct val="90000"/>
                </a:lnSpc>
                <a:spcBef>
                  <a:spcPts val="900"/>
                </a:spcBef>
                <a:defRPr cap="all" spc="-149">
                  <a:solidFill>
                    <a:srgbClr val="FFFFFF"/>
                  </a:solidFill>
                </a:defRPr>
              </a:lvl1pPr>
            </a:lstStyle>
            <a:p>
              <a:pPr lvl="0" defTabSz="825500">
                <a:lnSpc>
                  <a:spcPct val="100000"/>
                </a:lnSpc>
                <a:spcBef>
                  <a:spcPts val="0"/>
                </a:spcBef>
              </a:pPr>
              <a:r>
                <a:rPr lang="hi-IN" sz="3600" b="0" cap="none" spc="0" dirty="0">
                  <a:solidFill>
                    <a:srgbClr val="000000"/>
                  </a:solidFill>
                  <a:latin typeface="Kruti Dev 010" pitchFamily="2" charset="0"/>
                  <a:cs typeface="Arial" panose="020B0604020202020204" pitchFamily="34" charset="0"/>
                </a:rPr>
                <a:t>मास्क पहनें</a:t>
              </a:r>
            </a:p>
          </p:txBody>
        </p:sp>
      </p:grpSp>
      <p:sp>
        <p:nvSpPr>
          <p:cNvPr id="684" name="Stay in a well ventilated specific room and away from other people in your home.  Restrict movement…"/>
          <p:cNvSpPr txBox="1"/>
          <p:nvPr/>
        </p:nvSpPr>
        <p:spPr>
          <a:xfrm>
            <a:off x="7817140" y="9900656"/>
            <a:ext cx="8749718" cy="1508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457200" lvl="0" indent="-457200" algn="just">
              <a:lnSpc>
                <a:spcPts val="3840"/>
              </a:lnSpc>
              <a:spcBef>
                <a:spcPts val="3200"/>
              </a:spcBef>
              <a:buFont typeface="Arial" pitchFamily="34" charset="0"/>
              <a:buChar char="•"/>
            </a:pPr>
            <a:r>
              <a:rPr lang="hi-IN" sz="3200" b="0" dirty="0">
                <a:latin typeface="Kruti Dev 010" pitchFamily="2" charset="0"/>
                <a:cs typeface="Arial" panose="020B0604020202020204" pitchFamily="34" charset="0"/>
              </a:rPr>
              <a:t>जब आप दूसरे लोगों के पास या आप स्वास्थ्य देखभालकर्ता के पास जायें तो ठीक तरह से मास्क लगायें</a:t>
            </a:r>
          </a:p>
        </p:txBody>
      </p:sp>
      <p:grpSp>
        <p:nvGrpSpPr>
          <p:cNvPr id="9" name="Group 8">
            <a:extLst>
              <a:ext uri="{FF2B5EF4-FFF2-40B4-BE49-F238E27FC236}">
                <a16:creationId xmlns:a16="http://schemas.microsoft.com/office/drawing/2014/main" id="{19210198-2778-E34D-BC6A-224A6836DEF9}"/>
              </a:ext>
            </a:extLst>
          </p:cNvPr>
          <p:cNvGrpSpPr/>
          <p:nvPr/>
        </p:nvGrpSpPr>
        <p:grpSpPr>
          <a:xfrm>
            <a:off x="2587361" y="5758947"/>
            <a:ext cx="9364863" cy="2537156"/>
            <a:chOff x="2587361" y="5758947"/>
            <a:chExt cx="9364863" cy="2537156"/>
          </a:xfrm>
        </p:grpSpPr>
        <p:sp>
          <p:nvSpPr>
            <p:cNvPr id="685" name="Rounded Rectangle"/>
            <p:cNvSpPr/>
            <p:nvPr/>
          </p:nvSpPr>
          <p:spPr>
            <a:xfrm>
              <a:off x="2790840" y="5758947"/>
              <a:ext cx="9161384" cy="2537156"/>
            </a:xfrm>
            <a:prstGeom prst="roundRect">
              <a:avLst>
                <a:gd name="adj" fmla="val 1055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686" name="KEEP DISTANCE"/>
            <p:cNvSpPr txBox="1"/>
            <p:nvPr/>
          </p:nvSpPr>
          <p:spPr>
            <a:xfrm>
              <a:off x="2587361" y="5805825"/>
              <a:ext cx="8394255"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stStyle>
            <a:p>
              <a:pPr lvl="0" algn="ctr"/>
              <a:r>
                <a:rPr lang="hi-IN" sz="4000" b="0" dirty="0">
                  <a:latin typeface="Kruti Dev 010" pitchFamily="2" charset="0"/>
                  <a:cs typeface="Arial" panose="020B0604020202020204" pitchFamily="34" charset="0"/>
                </a:rPr>
                <a:t>स्वास्थ्य देखभाल लें और सूचित करें</a:t>
              </a:r>
            </a:p>
          </p:txBody>
        </p:sp>
      </p:grpSp>
      <p:sp>
        <p:nvSpPr>
          <p:cNvPr id="687" name="Stay in a well ventilated specific room and away from other people in your home.  Restrict movement…"/>
          <p:cNvSpPr txBox="1"/>
          <p:nvPr/>
        </p:nvSpPr>
        <p:spPr>
          <a:xfrm>
            <a:off x="2899729" y="6532889"/>
            <a:ext cx="8943606" cy="15081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457200" lvl="0" indent="-457200" algn="l">
              <a:lnSpc>
                <a:spcPts val="3840"/>
              </a:lnSpc>
              <a:spcBef>
                <a:spcPts val="3200"/>
              </a:spcBef>
              <a:buFont typeface="Arial" pitchFamily="34" charset="0"/>
              <a:buChar char="•"/>
            </a:pPr>
            <a:r>
              <a:rPr lang="hi-IN" sz="3200" b="0" spc="-150" dirty="0">
                <a:latin typeface="Kruti Dev 010" pitchFamily="2" charset="0"/>
                <a:cs typeface="Arial" panose="020B0604020202020204" pitchFamily="34" charset="0"/>
              </a:rPr>
              <a:t>यदि बुखार या खांसी या सांस लेने में परेशानी हो और संदिग्ध सम्पर्क हुआ हो तो मास्क पहनें और नज़दीकी स्वास्थ्य इकाई</a:t>
            </a:r>
            <a:r>
              <a:rPr lang="en-US" sz="3200" b="0" spc="-150" dirty="0">
                <a:latin typeface="Kruti Dev 010" pitchFamily="2" charset="0"/>
                <a:cs typeface="Arial" panose="020B0604020202020204" pitchFamily="34" charset="0"/>
              </a:rPr>
              <a:t>  </a:t>
            </a:r>
            <a:r>
              <a:rPr lang="en-US" sz="3200" b="0" spc="-150" dirty="0">
                <a:latin typeface="Times New Roman" pitchFamily="18" charset="0"/>
                <a:cs typeface="Times New Roman" pitchFamily="18" charset="0"/>
              </a:rPr>
              <a:t>/ASHA/ANM</a:t>
            </a:r>
            <a:r>
              <a:rPr lang="hi-IN" sz="3200" b="0" spc="-150" dirty="0">
                <a:latin typeface="Kruti Dev 010" pitchFamily="2" charset="0"/>
                <a:cs typeface="Arial" panose="020B0604020202020204" pitchFamily="34" charset="0"/>
              </a:rPr>
              <a:t> को तुरन्त सूचित करें।</a:t>
            </a:r>
          </a:p>
        </p:txBody>
      </p:sp>
      <p:sp>
        <p:nvSpPr>
          <p:cNvPr id="688" name="Rounded Rectangle"/>
          <p:cNvSpPr/>
          <p:nvPr/>
        </p:nvSpPr>
        <p:spPr>
          <a:xfrm>
            <a:off x="12431776" y="5758947"/>
            <a:ext cx="9161385" cy="2537156"/>
          </a:xfrm>
          <a:prstGeom prst="roundRect">
            <a:avLst>
              <a:gd name="adj" fmla="val 10559"/>
            </a:avLst>
          </a:prstGeom>
          <a:solidFill>
            <a:srgbClr val="FFC000"/>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689" name="Stay in a well ventilated specific room and away from other people in your home.  Restrict movement…"/>
          <p:cNvSpPr txBox="1"/>
          <p:nvPr/>
        </p:nvSpPr>
        <p:spPr>
          <a:xfrm>
            <a:off x="12540665" y="6524908"/>
            <a:ext cx="8943606" cy="1513233"/>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59" tIns="22859" rIns="22859" bIns="22859" anchor="ctr">
            <a:spAutoFit/>
          </a:bodyPr>
          <a:lstStyle/>
          <a:p>
            <a:pPr marL="457200" lvl="0" indent="-457200" algn="l">
              <a:lnSpc>
                <a:spcPts val="3840"/>
              </a:lnSpc>
              <a:spcBef>
                <a:spcPts val="3200"/>
              </a:spcBef>
              <a:buFont typeface="Arial" pitchFamily="34" charset="0"/>
              <a:buChar char="•"/>
            </a:pPr>
            <a:r>
              <a:rPr lang="hi-IN" sz="3200" b="0" spc="-150" dirty="0">
                <a:latin typeface="Kruti Dev 010" pitchFamily="2" charset="0"/>
                <a:cs typeface="Arial" panose="020B0604020202020204" pitchFamily="34" charset="0"/>
              </a:rPr>
              <a:t>काम पर, स्कूल और सार्वजनिक स्थानों जैसे बाज़ार, सिनेमा आदि नहीं जायें।</a:t>
            </a:r>
          </a:p>
          <a:p>
            <a:pPr marL="457200" lvl="0" indent="-457200" algn="l">
              <a:buFont typeface="Arial" pitchFamily="34" charset="0"/>
              <a:buChar char="•"/>
            </a:pPr>
            <a:r>
              <a:rPr lang="hi-IN" sz="3200" b="0" spc="-150" dirty="0">
                <a:latin typeface="Kruti Dev 010" pitchFamily="2" charset="0"/>
                <a:cs typeface="Arial" panose="020B0604020202020204" pitchFamily="34" charset="0"/>
              </a:rPr>
              <a:t>सार्वजनिक यात्रा के साधनों का उपयोग नहीं करें। </a:t>
            </a:r>
          </a:p>
        </p:txBody>
      </p:sp>
      <p:sp>
        <p:nvSpPr>
          <p:cNvPr id="693" name="KEEP DISTANCE"/>
          <p:cNvSpPr txBox="1"/>
          <p:nvPr/>
        </p:nvSpPr>
        <p:spPr>
          <a:xfrm>
            <a:off x="12580985" y="5831120"/>
            <a:ext cx="658674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FFFFFF"/>
                </a:solidFill>
              </a:defRPr>
            </a:lvl1pPr>
          </a:lstStyle>
          <a:p>
            <a:pPr lvl="0"/>
            <a:r>
              <a:rPr lang="hi-IN" sz="4000" b="0" dirty="0">
                <a:solidFill>
                  <a:srgbClr val="000000"/>
                </a:solidFill>
                <a:latin typeface="Kruti Dev 010" pitchFamily="2" charset="0"/>
                <a:cs typeface="Arial" panose="020B0604020202020204" pitchFamily="34" charset="0"/>
              </a:rPr>
              <a:t>सार्वजनिक जगहों पर जाने से बचें</a:t>
            </a:r>
          </a:p>
        </p:txBody>
      </p:sp>
      <p:sp>
        <p:nvSpPr>
          <p:cNvPr id="691" name="Stay in a well ventilated specific room and away from other people in your home.  Restrict movement…"/>
          <p:cNvSpPr txBox="1"/>
          <p:nvPr/>
        </p:nvSpPr>
        <p:spPr>
          <a:xfrm>
            <a:off x="12718397" y="3518652"/>
            <a:ext cx="8394254" cy="10207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59" tIns="22859" rIns="22859" bIns="22859" anchor="ctr">
            <a:spAutoFit/>
          </a:bodyPr>
          <a:lstStyle/>
          <a:p>
            <a:pPr marL="457200" lvl="0" indent="-457200" algn="just">
              <a:lnSpc>
                <a:spcPts val="3840"/>
              </a:lnSpc>
              <a:spcBef>
                <a:spcPts val="3200"/>
              </a:spcBef>
              <a:buFont typeface="Arial" pitchFamily="34" charset="0"/>
              <a:buChar char="•"/>
            </a:pPr>
            <a:r>
              <a:rPr lang="hi-IN" sz="3200" b="0" dirty="0">
                <a:latin typeface="Kruti Dev 010" pitchFamily="2" charset="0"/>
                <a:cs typeface="Arial" panose="020B0604020202020204" pitchFamily="34" charset="0"/>
              </a:rPr>
              <a:t>क्योंकि यदि आप संक्रमित हैं तो आपसे दूसरों को भी संक्रमण हो सकता है।</a:t>
            </a:r>
          </a:p>
        </p:txBody>
      </p:sp>
      <p:sp>
        <p:nvSpPr>
          <p:cNvPr id="34" name="KEEP DISTANCE">
            <a:extLst>
              <a:ext uri="{FF2B5EF4-FFF2-40B4-BE49-F238E27FC236}">
                <a16:creationId xmlns:a16="http://schemas.microsoft.com/office/drawing/2014/main" id="{9ABA24DD-4F00-A541-92BF-5A53AAD7DEAA}"/>
              </a:ext>
            </a:extLst>
          </p:cNvPr>
          <p:cNvSpPr txBox="1"/>
          <p:nvPr/>
        </p:nvSpPr>
        <p:spPr>
          <a:xfrm>
            <a:off x="11843335" y="2801884"/>
            <a:ext cx="8394254"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stStyle>
          <a:p>
            <a:pPr lvl="0" algn="ctr"/>
            <a:r>
              <a:rPr lang="hi-IN" sz="4000" b="0" dirty="0">
                <a:latin typeface="Kruti Dev 010" pitchFamily="2" charset="0"/>
                <a:cs typeface="Arial" panose="020B0604020202020204" pitchFamily="34" charset="0"/>
              </a:rPr>
              <a:t>घर पर मेहमानों को बुलाने से बचें</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81"/>
                                        </p:tgtEl>
                                        <p:attrNameLst>
                                          <p:attrName>style.visibility</p:attrName>
                                        </p:attrNameLst>
                                      </p:cBhvr>
                                      <p:to>
                                        <p:strVal val="visible"/>
                                      </p:to>
                                    </p:set>
                                    <p:animEffect transition="in" filter="dissolve">
                                      <p:cBhvr>
                                        <p:cTn id="16" dur="500"/>
                                        <p:tgtEl>
                                          <p:spTgt spid="68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91"/>
                                        </p:tgtEl>
                                        <p:attrNameLst>
                                          <p:attrName>style.visibility</p:attrName>
                                        </p:attrNameLst>
                                      </p:cBhvr>
                                      <p:to>
                                        <p:strVal val="visible"/>
                                      </p:to>
                                    </p:set>
                                    <p:animEffect transition="in" filter="dissolve">
                                      <p:cBhvr>
                                        <p:cTn id="27" dur="500"/>
                                        <p:tgtEl>
                                          <p:spTgt spid="69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87"/>
                                        </p:tgtEl>
                                        <p:attrNameLst>
                                          <p:attrName>style.visibility</p:attrName>
                                        </p:attrNameLst>
                                      </p:cBhvr>
                                      <p:to>
                                        <p:strVal val="visible"/>
                                      </p:to>
                                    </p:set>
                                    <p:animEffect transition="in" filter="dissolve">
                                      <p:cBhvr>
                                        <p:cTn id="36" dur="500"/>
                                        <p:tgtEl>
                                          <p:spTgt spid="68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89"/>
                                        </p:tgtEl>
                                        <p:attrNameLst>
                                          <p:attrName>style.visibility</p:attrName>
                                        </p:attrNameLst>
                                      </p:cBhvr>
                                      <p:to>
                                        <p:strVal val="visible"/>
                                      </p:to>
                                    </p:set>
                                    <p:animEffect transition="in" filter="dissolve">
                                      <p:cBhvr>
                                        <p:cTn id="47" dur="500"/>
                                        <p:tgtEl>
                                          <p:spTgt spid="68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84"/>
                                        </p:tgtEl>
                                        <p:attrNameLst>
                                          <p:attrName>style.visibility</p:attrName>
                                        </p:attrNameLst>
                                      </p:cBhvr>
                                      <p:to>
                                        <p:strVal val="visible"/>
                                      </p:to>
                                    </p:set>
                                    <p:animEffect transition="in" filter="dissolve">
                                      <p:cBhvr>
                                        <p:cTn id="56"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 grpId="0" animBg="1"/>
      <p:bldP spid="681" grpId="0" animBg="1"/>
      <p:bldP spid="684" grpId="0" animBg="1"/>
      <p:bldP spid="687" grpId="0" animBg="1"/>
      <p:bldP spid="688" grpId="0" animBg="1"/>
      <p:bldP spid="689" grpId="0" animBg="1"/>
      <p:bldP spid="693" grpId="0" animBg="1"/>
      <p:bldP spid="691"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0" name="Group"/>
          <p:cNvGrpSpPr/>
          <p:nvPr/>
        </p:nvGrpSpPr>
        <p:grpSpPr>
          <a:xfrm>
            <a:off x="300010" y="12315300"/>
            <a:ext cx="4601210" cy="995767"/>
            <a:chOff x="0" y="0"/>
            <a:chExt cx="4601208" cy="995765"/>
          </a:xfrm>
        </p:grpSpPr>
        <p:pic>
          <p:nvPicPr>
            <p:cNvPr id="695"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696"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69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69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699"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03" name="Group"/>
          <p:cNvGrpSpPr/>
          <p:nvPr/>
        </p:nvGrpSpPr>
        <p:grpSpPr>
          <a:xfrm>
            <a:off x="23097931" y="13055999"/>
            <a:ext cx="2098868" cy="1540535"/>
            <a:chOff x="0" y="2515"/>
            <a:chExt cx="2098867" cy="1540534"/>
          </a:xfrm>
        </p:grpSpPr>
        <p:sp>
          <p:nvSpPr>
            <p:cNvPr id="701" name="23"/>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23</a:t>
              </a:r>
              <a:endParaRPr b="0" dirty="0">
                <a:latin typeface="Arial" panose="020B0604020202020204" pitchFamily="34" charset="0"/>
                <a:cs typeface="Arial" panose="020B0604020202020204" pitchFamily="34" charset="0"/>
              </a:endParaRPr>
            </a:p>
          </p:txBody>
        </p:sp>
        <p:pic>
          <p:nvPicPr>
            <p:cNvPr id="702" name="Image" descr="Image"/>
            <p:cNvPicPr>
              <a:picLocks noChangeAspect="1"/>
            </p:cNvPicPr>
            <p:nvPr/>
          </p:nvPicPr>
          <p:blipFill>
            <a:blip r:embed="rId5"/>
            <a:stretch>
              <a:fillRect/>
            </a:stretch>
          </p:blipFill>
          <p:spPr>
            <a:xfrm>
              <a:off x="0" y="2515"/>
              <a:ext cx="554528" cy="541069"/>
            </a:xfrm>
            <a:prstGeom prst="rect">
              <a:avLst/>
            </a:prstGeom>
            <a:ln w="12700" cap="flat">
              <a:noFill/>
              <a:miter lim="400000"/>
            </a:ln>
            <a:effectLst/>
          </p:spPr>
        </p:pic>
      </p:grpSp>
      <p:sp>
        <p:nvSpPr>
          <p:cNvPr id="707" name="Rounded Rectangle"/>
          <p:cNvSpPr/>
          <p:nvPr/>
        </p:nvSpPr>
        <p:spPr>
          <a:xfrm>
            <a:off x="721548" y="2597076"/>
            <a:ext cx="11087834" cy="9592666"/>
          </a:xfrm>
          <a:prstGeom prst="roundRect">
            <a:avLst>
              <a:gd name="adj" fmla="val 2249"/>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8" name="Support: Assigned family member to take care of infected person helping them follow  doctor’s instructions for medication(s) and care.…"/>
          <p:cNvSpPr txBox="1"/>
          <p:nvPr/>
        </p:nvSpPr>
        <p:spPr>
          <a:xfrm>
            <a:off x="944881" y="3490869"/>
            <a:ext cx="9837420" cy="7745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0" indent="-571500" algn="l">
              <a:lnSpc>
                <a:spcPts val="3840"/>
              </a:lnSpc>
              <a:spcBef>
                <a:spcPts val="3200"/>
              </a:spcBef>
              <a:buFont typeface="Arial" pitchFamily="34" charset="0"/>
              <a:buChar char="•"/>
            </a:pPr>
            <a:r>
              <a:rPr lang="hi-IN" sz="3200" b="0" spc="-150" dirty="0">
                <a:solidFill>
                  <a:schemeClr val="tx1"/>
                </a:solidFill>
                <a:latin typeface="Kruti Dev 010" pitchFamily="2" charset="0"/>
                <a:cs typeface="Arial" panose="020B0604020202020204" pitchFamily="34" charset="0"/>
              </a:rPr>
              <a:t>सहयोगः अलग किये गये व्यक्ति की देखभाल के लिए निर्धारित व्यक्ति डॉक्टर के निर्देश अनुसार मरीज़ की चिकित्सा मदद और देखभाल करना सुनिश्चित करे।</a:t>
            </a:r>
            <a:endParaRPr lang="en-US" sz="3200" b="0" spc="-150" dirty="0">
              <a:solidFill>
                <a:schemeClr val="tx1"/>
              </a:solidFill>
              <a:latin typeface="Kruti Dev 010" pitchFamily="2" charset="0"/>
              <a:cs typeface="Arial" panose="020B0604020202020204" pitchFamily="34" charset="0"/>
            </a:endParaRPr>
          </a:p>
          <a:p>
            <a:pPr marL="571500" lvl="0" indent="-571500" algn="l">
              <a:lnSpc>
                <a:spcPts val="3840"/>
              </a:lnSpc>
              <a:spcBef>
                <a:spcPts val="3200"/>
              </a:spcBef>
              <a:buFont typeface="Arial" pitchFamily="34" charset="0"/>
              <a:buChar char="•"/>
            </a:pPr>
            <a:r>
              <a:rPr lang="hi-IN" sz="3200" b="0" spc="-150" dirty="0">
                <a:solidFill>
                  <a:schemeClr val="tx1"/>
                </a:solidFill>
                <a:latin typeface="Kruti Dev 010" pitchFamily="2" charset="0"/>
                <a:cs typeface="Arial" panose="020B0604020202020204" pitchFamily="34" charset="0"/>
              </a:rPr>
              <a:t>हाथ धोयें: साबुन और पानी से कम से कम 40 सेकण्ड तक हाथ धोयें या यदि साबुन और पानी उपलब्ध नहीं है तो 70 प्रतिशत एल्कोहल आधारित सेनीटाइज़र से अपने हाथ साफ करें। बार-बार हाथ धोयें विशेषकर कुछ छूने के बाद ज़रूर हाथ धोयें।</a:t>
            </a:r>
            <a:endParaRPr lang="en-US" sz="3200" b="0" spc="-150" dirty="0">
              <a:solidFill>
                <a:schemeClr val="tx1"/>
              </a:solidFill>
              <a:latin typeface="Kruti Dev 010" pitchFamily="2" charset="0"/>
              <a:cs typeface="Arial" panose="020B0604020202020204" pitchFamily="34" charset="0"/>
            </a:endParaRPr>
          </a:p>
          <a:p>
            <a:pPr marL="571500" lvl="0" indent="-571500" algn="l">
              <a:lnSpc>
                <a:spcPts val="3840"/>
              </a:lnSpc>
              <a:spcBef>
                <a:spcPts val="3200"/>
              </a:spcBef>
              <a:buFont typeface="Arial" pitchFamily="34" charset="0"/>
              <a:buChar char="•"/>
            </a:pPr>
            <a:r>
              <a:rPr lang="hi-IN" sz="3200" b="0" spc="-150" dirty="0">
                <a:solidFill>
                  <a:schemeClr val="tx1"/>
                </a:solidFill>
                <a:latin typeface="Kruti Dev 010" pitchFamily="2" charset="0"/>
                <a:cs typeface="Arial" panose="020B0604020202020204" pitchFamily="34" charset="0"/>
              </a:rPr>
              <a:t>साफ और विसंक्रमित करनाः ज्यादा छुई जाने वाली सतहें जैसे कि काउंटर, टेबल, दरवाज़े पर लगी घंटी, स्नानघर में लगी सामग्री, शौचालय, फोन, की-बोर्ड, पलंग के पास रखी जाने वाली टेबल को रोज़ साफ विसंक्रमित करें। यदि किसी सतह पर खून, मल, या मानव शरीर का कोई भी तरल हो उसे भी साफ व विसंक्रमित करें। साफ करने के लिए व्लीचिंग पाउडर सॉलूशन का उपयोग करें।</a:t>
            </a:r>
            <a:endParaRPr lang="en-US" sz="3200" b="0" spc="-150" dirty="0">
              <a:solidFill>
                <a:schemeClr val="tx1"/>
              </a:solidFill>
              <a:latin typeface="Kruti Dev 010" pitchFamily="2" charset="0"/>
              <a:cs typeface="Arial" panose="020B0604020202020204" pitchFamily="34" charset="0"/>
            </a:endParaRPr>
          </a:p>
        </p:txBody>
      </p:sp>
      <p:sp>
        <p:nvSpPr>
          <p:cNvPr id="706" name="Rounded Rectangle"/>
          <p:cNvSpPr/>
          <p:nvPr/>
        </p:nvSpPr>
        <p:spPr>
          <a:xfrm>
            <a:off x="12493160" y="2471516"/>
            <a:ext cx="11452491" cy="9592666"/>
          </a:xfrm>
          <a:prstGeom prst="roundRect">
            <a:avLst>
              <a:gd name="adj" fmla="val 224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09" name="Wash laundry thoroughly.…"/>
          <p:cNvSpPr txBox="1"/>
          <p:nvPr/>
        </p:nvSpPr>
        <p:spPr>
          <a:xfrm>
            <a:off x="12971120" y="3021956"/>
            <a:ext cx="10307980" cy="7921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कपड़ों को अच्छी तरह धोयें</a:t>
            </a:r>
            <a:endParaRPr lang="en-US" sz="2800" b="0" spc="-150" dirty="0">
              <a:latin typeface="Kruti Dev 010" pitchFamily="2" charset="0"/>
              <a:cs typeface="Arial" panose="020B0604020202020204" pitchFamily="34" charset="0"/>
            </a:endParaRPr>
          </a:p>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जिन कपड़ों/बिस्तरों पर रक्त, मल या शरीर के अन्य तरल लगे हों उन्हें तुरन्त हटा दें और धो लें।</a:t>
            </a:r>
            <a:endParaRPr lang="en-US" sz="2800" b="0" spc="-150" dirty="0">
              <a:latin typeface="Kruti Dev 010" pitchFamily="2" charset="0"/>
              <a:cs typeface="Arial" panose="020B0604020202020204" pitchFamily="34" charset="0"/>
            </a:endParaRPr>
          </a:p>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कपड़ों को गर्म पानी और साबुन से धोयें और विसंक्रमित करें, धूप में सुखाऐं।</a:t>
            </a:r>
            <a:endParaRPr lang="en-US" sz="2800" b="0" spc="-150" dirty="0">
              <a:latin typeface="Kruti Dev 010" pitchFamily="2" charset="0"/>
              <a:cs typeface="Arial" panose="020B0604020202020204" pitchFamily="34" charset="0"/>
            </a:endParaRPr>
          </a:p>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वॉशिंग </a:t>
            </a:r>
            <a:r>
              <a:rPr lang="en-GB" sz="2800" b="0" spc="-150" dirty="0">
                <a:latin typeface="Kruti Dev 010" pitchFamily="2" charset="0"/>
                <a:cs typeface="Arial" panose="020B0604020202020204" pitchFamily="34" charset="0"/>
              </a:rPr>
              <a:t> </a:t>
            </a:r>
            <a:r>
              <a:rPr lang="hi-IN" sz="2800" b="0" spc="-150" dirty="0">
                <a:latin typeface="Kruti Dev 010" pitchFamily="2" charset="0"/>
                <a:cs typeface="Arial" panose="020B0604020202020204" pitchFamily="34" charset="0"/>
              </a:rPr>
              <a:t>मशीनः कीटाणुनाशक, साबुन, गर्म पानी का प्रयोग करें, धूप में सुखाऐं।</a:t>
            </a:r>
            <a:endParaRPr lang="en-US" sz="2800" b="0" spc="-150" dirty="0">
              <a:latin typeface="Kruti Dev 010" pitchFamily="2" charset="0"/>
              <a:cs typeface="Arial" panose="020B0604020202020204" pitchFamily="34" charset="0"/>
            </a:endParaRPr>
          </a:p>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बड़े ड्रम में कपड़ों को गर्म पानी और साबुन में डालकर एक लकड़ी की सहायता से हिलाया जा सकता है। पानी के छींटे उछालने से बचें।</a:t>
            </a:r>
            <a:r>
              <a:rPr lang="en-GB" sz="2800" b="0" spc="-150" dirty="0">
                <a:latin typeface="Kruti Dev 010" pitchFamily="2" charset="0"/>
                <a:cs typeface="Arial" panose="020B0604020202020204" pitchFamily="34" charset="0"/>
              </a:rPr>
              <a:t> </a:t>
            </a:r>
            <a:r>
              <a:rPr lang="hi-IN" sz="2800" b="0" spc="-150" dirty="0">
                <a:latin typeface="Mangal" pitchFamily="18" charset="0"/>
                <a:cs typeface="Mangal" pitchFamily="18" charset="0"/>
              </a:rPr>
              <a:t>0</a:t>
            </a:r>
            <a:r>
              <a:rPr lang="en-GB" sz="2800" b="0" spc="-150" dirty="0">
                <a:latin typeface="Mangal" pitchFamily="18" charset="0"/>
                <a:cs typeface="Mangal" pitchFamily="18" charset="0"/>
              </a:rPr>
              <a:t>.05%</a:t>
            </a:r>
            <a:r>
              <a:rPr lang="hi-IN" sz="2800" b="0" spc="-150" dirty="0">
                <a:latin typeface="Mangal" pitchFamily="18" charset="0"/>
                <a:cs typeface="Mangal" pitchFamily="18" charset="0"/>
              </a:rPr>
              <a:t> </a:t>
            </a:r>
            <a:r>
              <a:rPr lang="hi-IN" sz="2800" b="0" spc="-150" dirty="0">
                <a:latin typeface="Kruti Dev 010" pitchFamily="2" charset="0"/>
                <a:cs typeface="Arial" panose="020B0604020202020204" pitchFamily="34" charset="0"/>
              </a:rPr>
              <a:t>क्लोरीन में करीब 30 मिनट कपड़ों को भिगोयें। अन्त में साफ पानी से खंगालें और अच्छी तरह से धूप में सुखाऐं।</a:t>
            </a:r>
            <a:endParaRPr lang="en-US" sz="2800" b="0" spc="-150" dirty="0">
              <a:latin typeface="Kruti Dev 010" pitchFamily="2" charset="0"/>
              <a:cs typeface="Arial" panose="020B0604020202020204" pitchFamily="34" charset="0"/>
            </a:endParaRPr>
          </a:p>
          <a:p>
            <a:pPr marL="457200" lvl="0" indent="-457200" algn="l">
              <a:lnSpc>
                <a:spcPts val="3360"/>
              </a:lnSpc>
              <a:spcBef>
                <a:spcPts val="2800"/>
              </a:spcBef>
              <a:buFont typeface="Arial" pitchFamily="34" charset="0"/>
              <a:buChar char="•"/>
            </a:pPr>
            <a:r>
              <a:rPr lang="hi-IN" sz="2800" b="0" spc="-150" dirty="0">
                <a:latin typeface="Kruti Dev 010" pitchFamily="2" charset="0"/>
                <a:cs typeface="Arial" panose="020B0604020202020204" pitchFamily="34" charset="0"/>
              </a:rPr>
              <a:t>उपयोग किये गये दस्ताने, मास्क और अन्य चीजें निपटान करने के लिए ढक्कन वाले डस्टबिन में रखें।</a:t>
            </a:r>
            <a:endParaRPr lang="en-US" sz="2800" b="0" spc="-150" dirty="0">
              <a:latin typeface="Kruti Dev 010" pitchFamily="2" charset="0"/>
              <a:cs typeface="Arial" panose="020B0604020202020204" pitchFamily="34" charset="0"/>
            </a:endParaRPr>
          </a:p>
          <a:p>
            <a:pPr lvl="0" algn="l">
              <a:lnSpc>
                <a:spcPts val="3360"/>
              </a:lnSpc>
              <a:spcBef>
                <a:spcPts val="2800"/>
              </a:spcBef>
            </a:pPr>
            <a:r>
              <a:rPr lang="hi-IN" sz="2800" b="0" spc="-150" dirty="0">
                <a:latin typeface="Kruti Dev 010" pitchFamily="2" charset="0"/>
                <a:cs typeface="Arial" panose="020B0604020202020204" pitchFamily="34" charset="0"/>
              </a:rPr>
              <a:t>नोटः संक्रमित व्यक्ति चलने फिरने की स्थिति में हो सकता है या बिस्तर पर भी।</a:t>
            </a:r>
            <a:endParaRPr lang="en-US" sz="2800" b="0" spc="-150" dirty="0">
              <a:latin typeface="Kruti Dev 010" pitchFamily="2" charset="0"/>
              <a:cs typeface="Arial" panose="020B0604020202020204" pitchFamily="34" charset="0"/>
            </a:endParaRPr>
          </a:p>
        </p:txBody>
      </p:sp>
      <p:pic>
        <p:nvPicPr>
          <p:cNvPr id="710"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6558" y="9416378"/>
            <a:ext cx="3397526" cy="4263884"/>
          </a:xfrm>
          <a:prstGeom prst="rect">
            <a:avLst/>
          </a:prstGeom>
          <a:ln w="12700">
            <a:miter lim="400000"/>
          </a:ln>
        </p:spPr>
      </p:pic>
      <p:grpSp>
        <p:nvGrpSpPr>
          <p:cNvPr id="5" name="Group 4">
            <a:extLst>
              <a:ext uri="{FF2B5EF4-FFF2-40B4-BE49-F238E27FC236}">
                <a16:creationId xmlns:a16="http://schemas.microsoft.com/office/drawing/2014/main" id="{25538A93-82AD-8C4B-A054-982AD41BFFF7}"/>
              </a:ext>
            </a:extLst>
          </p:cNvPr>
          <p:cNvGrpSpPr/>
          <p:nvPr/>
        </p:nvGrpSpPr>
        <p:grpSpPr>
          <a:xfrm>
            <a:off x="292412" y="410632"/>
            <a:ext cx="20730077" cy="2060886"/>
            <a:chOff x="292412" y="410632"/>
            <a:chExt cx="20730077" cy="2060886"/>
          </a:xfrm>
        </p:grpSpPr>
        <p:grpSp>
          <p:nvGrpSpPr>
            <p:cNvPr id="2" name="Group 1">
              <a:extLst>
                <a:ext uri="{FF2B5EF4-FFF2-40B4-BE49-F238E27FC236}">
                  <a16:creationId xmlns:a16="http://schemas.microsoft.com/office/drawing/2014/main" id="{775F756A-67A5-8240-94EF-9DB63AFD24DF}"/>
                </a:ext>
              </a:extLst>
            </p:cNvPr>
            <p:cNvGrpSpPr/>
            <p:nvPr/>
          </p:nvGrpSpPr>
          <p:grpSpPr>
            <a:xfrm>
              <a:off x="3361511" y="476491"/>
              <a:ext cx="17660978" cy="1538250"/>
              <a:chOff x="3361511" y="476491"/>
              <a:chExt cx="17660978" cy="1538250"/>
            </a:xfrm>
          </p:grpSpPr>
          <p:sp>
            <p:nvSpPr>
              <p:cNvPr id="704" name="Rounded Rectangle"/>
              <p:cNvSpPr/>
              <p:nvPr/>
            </p:nvSpPr>
            <p:spPr>
              <a:xfrm>
                <a:off x="3361511" y="476491"/>
                <a:ext cx="17660978" cy="1538250"/>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05" name="HOME CARE: KEEP ENVIRONMENT SAFE…"/>
              <p:cNvSpPr txBox="1"/>
              <p:nvPr/>
            </p:nvSpPr>
            <p:spPr>
              <a:xfrm>
                <a:off x="4029508" y="575270"/>
                <a:ext cx="16324982"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p>
                <a:r>
                  <a:rPr lang="hi-IN" sz="4400" b="0" dirty="0">
                    <a:solidFill>
                      <a:schemeClr val="accent1">
                        <a:lumMod val="75000"/>
                      </a:schemeClr>
                    </a:solidFill>
                    <a:latin typeface="Kruti Dev 010" pitchFamily="2" charset="0"/>
                    <a:cs typeface="Arial" panose="020B0604020202020204" pitchFamily="34" charset="0"/>
                  </a:rPr>
                  <a:t>घर पर देखभालः सुरक्षित वातावरण रखें </a:t>
                </a:r>
                <a:br>
                  <a:rPr lang="en-US" sz="4400" b="0" dirty="0">
                    <a:solidFill>
                      <a:schemeClr val="accent1">
                        <a:lumMod val="75000"/>
                      </a:schemeClr>
                    </a:solidFill>
                    <a:latin typeface="Kruti Dev 010" pitchFamily="2" charset="0"/>
                    <a:cs typeface="Arial" panose="020B0604020202020204" pitchFamily="34" charset="0"/>
                  </a:rPr>
                </a:br>
                <a:r>
                  <a:rPr lang="hi-IN" sz="3600" b="0" dirty="0">
                    <a:solidFill>
                      <a:schemeClr val="accent1">
                        <a:lumMod val="75000"/>
                      </a:schemeClr>
                    </a:solidFill>
                    <a:latin typeface="Kruti Dev 010" pitchFamily="2" charset="0"/>
                    <a:cs typeface="Arial" panose="020B0604020202020204" pitchFamily="34" charset="0"/>
                  </a:rPr>
                  <a:t>जिन परिवारों में संदिग्ध मामला है उन परिवारों द्वारा बरती जाने वाली आवश्यक सावधानियां</a:t>
                </a:r>
                <a:endParaRPr lang="en-US" sz="3600" b="0" dirty="0">
                  <a:solidFill>
                    <a:schemeClr val="accent1">
                      <a:lumMod val="75000"/>
                    </a:schemeClr>
                  </a:solidFill>
                  <a:latin typeface="Kruti Dev 010" pitchFamily="2" charset="0"/>
                  <a:cs typeface="Arial" panose="020B0604020202020204" pitchFamily="34" charset="0"/>
                </a:endParaRPr>
              </a:p>
            </p:txBody>
          </p:sp>
        </p:grpSp>
        <p:pic>
          <p:nvPicPr>
            <p:cNvPr id="711" name="Image" descr="Image"/>
            <p:cNvPicPr>
              <a:picLocks noChangeAspect="1"/>
            </p:cNvPicPr>
            <p:nvPr/>
          </p:nvPicPr>
          <p:blipFill>
            <a:blip r:embed="rId7"/>
            <a:stretch>
              <a:fillRect/>
            </a:stretch>
          </p:blipFill>
          <p:spPr>
            <a:xfrm>
              <a:off x="292412" y="410632"/>
              <a:ext cx="3210488" cy="2060886"/>
            </a:xfrm>
            <a:prstGeom prst="rect">
              <a:avLst/>
            </a:prstGeom>
            <a:ln w="12700">
              <a:miter lim="400000"/>
            </a:ln>
          </p:spPr>
        </p:pic>
      </p:gr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7"/>
                                        </p:tgtEl>
                                        <p:attrNameLst>
                                          <p:attrName>style.visibility</p:attrName>
                                        </p:attrNameLst>
                                      </p:cBhvr>
                                      <p:to>
                                        <p:strVal val="visible"/>
                                      </p:to>
                                    </p:set>
                                    <p:animEffect transition="in" filter="fade">
                                      <p:cBhvr>
                                        <p:cTn id="12" dur="500"/>
                                        <p:tgtEl>
                                          <p:spTgt spid="7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8">
                                            <p:bg/>
                                          </p:spTgt>
                                        </p:tgtEl>
                                        <p:attrNameLst>
                                          <p:attrName>style.visibility</p:attrName>
                                        </p:attrNameLst>
                                      </p:cBhvr>
                                      <p:to>
                                        <p:strVal val="visible"/>
                                      </p:to>
                                    </p:set>
                                    <p:animEffect transition="in" filter="fade">
                                      <p:cBhvr>
                                        <p:cTn id="17" dur="1000"/>
                                        <p:tgtEl>
                                          <p:spTgt spid="70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8">
                                            <p:txEl>
                                              <p:pRg st="0" end="0"/>
                                            </p:txEl>
                                          </p:spTgt>
                                        </p:tgtEl>
                                        <p:attrNameLst>
                                          <p:attrName>style.visibility</p:attrName>
                                        </p:attrNameLst>
                                      </p:cBhvr>
                                      <p:to>
                                        <p:strVal val="visible"/>
                                      </p:to>
                                    </p:set>
                                    <p:animEffect transition="in" filter="fade">
                                      <p:cBhvr>
                                        <p:cTn id="22" dur="1000"/>
                                        <p:tgtEl>
                                          <p:spTgt spid="70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08">
                                            <p:txEl>
                                              <p:pRg st="1" end="1"/>
                                            </p:txEl>
                                          </p:spTgt>
                                        </p:tgtEl>
                                        <p:attrNameLst>
                                          <p:attrName>style.visibility</p:attrName>
                                        </p:attrNameLst>
                                      </p:cBhvr>
                                      <p:to>
                                        <p:strVal val="visible"/>
                                      </p:to>
                                    </p:set>
                                    <p:animEffect transition="in" filter="fade">
                                      <p:cBhvr>
                                        <p:cTn id="27" dur="1000"/>
                                        <p:tgtEl>
                                          <p:spTgt spid="70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8">
                                            <p:txEl>
                                              <p:pRg st="2" end="2"/>
                                            </p:txEl>
                                          </p:spTgt>
                                        </p:tgtEl>
                                        <p:attrNameLst>
                                          <p:attrName>style.visibility</p:attrName>
                                        </p:attrNameLst>
                                      </p:cBhvr>
                                      <p:to>
                                        <p:strVal val="visible"/>
                                      </p:to>
                                    </p:set>
                                    <p:animEffect transition="in" filter="fade">
                                      <p:cBhvr>
                                        <p:cTn id="32" dur="1000"/>
                                        <p:tgtEl>
                                          <p:spTgt spid="708">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10"/>
                                        </p:tgtEl>
                                        <p:attrNameLst>
                                          <p:attrName>style.visibility</p:attrName>
                                        </p:attrNameLst>
                                      </p:cBhvr>
                                      <p:to>
                                        <p:strVal val="visible"/>
                                      </p:to>
                                    </p:set>
                                    <p:animEffect transition="in" filter="fade">
                                      <p:cBhvr>
                                        <p:cTn id="35" dur="500"/>
                                        <p:tgtEl>
                                          <p:spTgt spid="7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6"/>
                                        </p:tgtEl>
                                        <p:attrNameLst>
                                          <p:attrName>style.visibility</p:attrName>
                                        </p:attrNameLst>
                                      </p:cBhvr>
                                      <p:to>
                                        <p:strVal val="visible"/>
                                      </p:to>
                                    </p:set>
                                    <p:animEffect transition="in" filter="fade">
                                      <p:cBhvr>
                                        <p:cTn id="40" dur="500"/>
                                        <p:tgtEl>
                                          <p:spTgt spid="70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09">
                                            <p:bg/>
                                          </p:spTgt>
                                        </p:tgtEl>
                                        <p:attrNameLst>
                                          <p:attrName>style.visibility</p:attrName>
                                        </p:attrNameLst>
                                      </p:cBhvr>
                                      <p:to>
                                        <p:strVal val="visible"/>
                                      </p:to>
                                    </p:set>
                                    <p:animEffect transition="in" filter="fade">
                                      <p:cBhvr>
                                        <p:cTn id="45" dur="500"/>
                                        <p:tgtEl>
                                          <p:spTgt spid="709">
                                            <p:bg/>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09">
                                            <p:txEl>
                                              <p:pRg st="0" end="0"/>
                                            </p:txEl>
                                          </p:spTgt>
                                        </p:tgtEl>
                                        <p:attrNameLst>
                                          <p:attrName>style.visibility</p:attrName>
                                        </p:attrNameLst>
                                      </p:cBhvr>
                                      <p:to>
                                        <p:strVal val="visible"/>
                                      </p:to>
                                    </p:set>
                                    <p:animEffect transition="in" filter="fade">
                                      <p:cBhvr>
                                        <p:cTn id="50" dur="500"/>
                                        <p:tgtEl>
                                          <p:spTgt spid="70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9">
                                            <p:txEl>
                                              <p:pRg st="1" end="1"/>
                                            </p:txEl>
                                          </p:spTgt>
                                        </p:tgtEl>
                                        <p:attrNameLst>
                                          <p:attrName>style.visibility</p:attrName>
                                        </p:attrNameLst>
                                      </p:cBhvr>
                                      <p:to>
                                        <p:strVal val="visible"/>
                                      </p:to>
                                    </p:set>
                                    <p:animEffect transition="in" filter="fade">
                                      <p:cBhvr>
                                        <p:cTn id="55" dur="500"/>
                                        <p:tgtEl>
                                          <p:spTgt spid="709">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09">
                                            <p:txEl>
                                              <p:pRg st="2" end="2"/>
                                            </p:txEl>
                                          </p:spTgt>
                                        </p:tgtEl>
                                        <p:attrNameLst>
                                          <p:attrName>style.visibility</p:attrName>
                                        </p:attrNameLst>
                                      </p:cBhvr>
                                      <p:to>
                                        <p:strVal val="visible"/>
                                      </p:to>
                                    </p:set>
                                    <p:animEffect transition="in" filter="fade">
                                      <p:cBhvr>
                                        <p:cTn id="60" dur="500"/>
                                        <p:tgtEl>
                                          <p:spTgt spid="709">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09">
                                            <p:txEl>
                                              <p:pRg st="3" end="3"/>
                                            </p:txEl>
                                          </p:spTgt>
                                        </p:tgtEl>
                                        <p:attrNameLst>
                                          <p:attrName>style.visibility</p:attrName>
                                        </p:attrNameLst>
                                      </p:cBhvr>
                                      <p:to>
                                        <p:strVal val="visible"/>
                                      </p:to>
                                    </p:set>
                                    <p:animEffect transition="in" filter="fade">
                                      <p:cBhvr>
                                        <p:cTn id="65" dur="500"/>
                                        <p:tgtEl>
                                          <p:spTgt spid="709">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09">
                                            <p:txEl>
                                              <p:pRg st="4" end="4"/>
                                            </p:txEl>
                                          </p:spTgt>
                                        </p:tgtEl>
                                        <p:attrNameLst>
                                          <p:attrName>style.visibility</p:attrName>
                                        </p:attrNameLst>
                                      </p:cBhvr>
                                      <p:to>
                                        <p:strVal val="visible"/>
                                      </p:to>
                                    </p:set>
                                    <p:animEffect transition="in" filter="fade">
                                      <p:cBhvr>
                                        <p:cTn id="70" dur="500"/>
                                        <p:tgtEl>
                                          <p:spTgt spid="709">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09">
                                            <p:txEl>
                                              <p:pRg st="5" end="5"/>
                                            </p:txEl>
                                          </p:spTgt>
                                        </p:tgtEl>
                                        <p:attrNameLst>
                                          <p:attrName>style.visibility</p:attrName>
                                        </p:attrNameLst>
                                      </p:cBhvr>
                                      <p:to>
                                        <p:strVal val="visible"/>
                                      </p:to>
                                    </p:set>
                                    <p:animEffect transition="in" filter="fade">
                                      <p:cBhvr>
                                        <p:cTn id="75" dur="500"/>
                                        <p:tgtEl>
                                          <p:spTgt spid="709">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09">
                                            <p:txEl>
                                              <p:pRg st="6" end="6"/>
                                            </p:txEl>
                                          </p:spTgt>
                                        </p:tgtEl>
                                        <p:attrNameLst>
                                          <p:attrName>style.visibility</p:attrName>
                                        </p:attrNameLst>
                                      </p:cBhvr>
                                      <p:to>
                                        <p:strVal val="visible"/>
                                      </p:to>
                                    </p:set>
                                    <p:animEffect transition="in" filter="fade">
                                      <p:cBhvr>
                                        <p:cTn id="80" dur="500"/>
                                        <p:tgtEl>
                                          <p:spTgt spid="7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0" animBg="1"/>
      <p:bldP spid="708" grpId="0" uiExpand="1" build="p" animBg="1"/>
      <p:bldP spid="706" grpId="0" animBg="1"/>
      <p:bldP spid="709" grpId="0" uiExpand="1" build="p" bldLvl="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0" name="Group"/>
          <p:cNvGrpSpPr/>
          <p:nvPr/>
        </p:nvGrpSpPr>
        <p:grpSpPr>
          <a:xfrm>
            <a:off x="300010" y="12315300"/>
            <a:ext cx="4601210" cy="995767"/>
            <a:chOff x="0" y="0"/>
            <a:chExt cx="4601208" cy="995765"/>
          </a:xfrm>
        </p:grpSpPr>
        <p:pic>
          <p:nvPicPr>
            <p:cNvPr id="71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1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1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1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1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25" name="Group"/>
          <p:cNvGrpSpPr/>
          <p:nvPr/>
        </p:nvGrpSpPr>
        <p:grpSpPr>
          <a:xfrm>
            <a:off x="23097931" y="13055999"/>
            <a:ext cx="2098870" cy="1540537"/>
            <a:chOff x="0" y="2515"/>
            <a:chExt cx="2098868" cy="1540536"/>
          </a:xfrm>
        </p:grpSpPr>
        <p:sp>
          <p:nvSpPr>
            <p:cNvPr id="723" name="22"/>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lang="en-US" b="0" dirty="0">
                  <a:latin typeface="Arial" panose="020B0604020202020204" pitchFamily="34" charset="0"/>
                  <a:cs typeface="Arial" panose="020B0604020202020204" pitchFamily="34" charset="0"/>
                </a:rPr>
                <a:t>24</a:t>
              </a:r>
            </a:p>
            <a:p>
              <a:pPr>
                <a:defRPr b="0">
                  <a:solidFill>
                    <a:srgbClr val="FFFFFF"/>
                  </a:solidFill>
                </a:defRPr>
              </a:pPr>
              <a:endParaRPr b="0" dirty="0">
                <a:latin typeface="Arial" panose="020B0604020202020204" pitchFamily="34" charset="0"/>
                <a:cs typeface="Arial" panose="020B0604020202020204" pitchFamily="34" charset="0"/>
              </a:endParaRPr>
            </a:p>
          </p:txBody>
        </p:sp>
        <p:pic>
          <p:nvPicPr>
            <p:cNvPr id="724"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714" name="Rounded Rectangle"/>
          <p:cNvSpPr/>
          <p:nvPr/>
        </p:nvSpPr>
        <p:spPr>
          <a:xfrm>
            <a:off x="3570889" y="2210135"/>
            <a:ext cx="17144600" cy="9816195"/>
          </a:xfrm>
          <a:prstGeom prst="roundRect">
            <a:avLst>
              <a:gd name="adj" fmla="val 2198"/>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latin typeface="Arial" panose="020B0604020202020204" pitchFamily="34" charset="0"/>
              <a:cs typeface="Arial" panose="020B0604020202020204" pitchFamily="34" charset="0"/>
            </a:endParaRPr>
          </a:p>
        </p:txBody>
      </p:sp>
      <p:sp>
        <p:nvSpPr>
          <p:cNvPr id="726" name="Household members should stay in another room or be separated from the patient as much as possible.…"/>
          <p:cNvSpPr txBox="1"/>
          <p:nvPr/>
        </p:nvSpPr>
        <p:spPr>
          <a:xfrm>
            <a:off x="4101157" y="2482026"/>
            <a:ext cx="15739109" cy="92724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घर के सदस्यों को अलग कमरे में रहना चाहिए या जितना ज्यादा सम्भव हो अलग रखे गये व्यक्ति से दूर रहना चाहिए।</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यदि उपलब्ध है तो घर के सदस्यों द्वारा अलग सोने का अलग कमरा और स्नानघर इस्तेमाल किया जाना चाहिए।</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घर के सामान जैसे कि खाना, ग्लास, कप, खाने के बर्तन, बिस्तर, या अन्य सामग्री मरीज़ के साथ साझा करने से बचें।</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साबुन और पानी से कम से कम 40 सेकण्ड तक हाथ धोयें या यदि साबुन और पानी उपलब्ध नहीं है तो 70 प्रतिशत एल्कोहल आधारित सेनीटाइज़र से अपने हाथ साफ करें।</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संक्रमित व्यक्ति के साथ सम्पर्क में होने पर हमेशा तीन परतों वाला मास्क पहनें। बस एक बार इस्तेमाल के लिए बने मास्क/</a:t>
            </a:r>
            <a:r>
              <a:rPr lang="en-US" sz="3200" b="0" spc="-150" dirty="0">
                <a:latin typeface="Times New Roman" pitchFamily="18" charset="0"/>
                <a:cs typeface="Times New Roman" pitchFamily="18" charset="0"/>
              </a:rPr>
              <a:t>Disposable Mask</a:t>
            </a:r>
            <a:r>
              <a:rPr lang="en-US" sz="3600" b="0" spc="-150" dirty="0">
                <a:latin typeface="Times New Roman" pitchFamily="18" charset="0"/>
                <a:cs typeface="Times New Roman" pitchFamily="18" charset="0"/>
              </a:rPr>
              <a:t> </a:t>
            </a:r>
            <a:r>
              <a:rPr lang="hi-IN" sz="3200" b="0" spc="-150" dirty="0">
                <a:latin typeface="Mangal" pitchFamily="18" charset="0"/>
                <a:cs typeface="Mangal" pitchFamily="18" charset="0"/>
              </a:rPr>
              <a:t>का उपयोग दोबारा न करें।</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उपयोग किये जा चुके मास्क को संक्रमित माना जाना चाहिए। घरेलू ब्लीच सोल्युशन में खंगालकर और फिर इसको ढक्कनदार कूड़ेदान में फेंक दें।</a:t>
            </a:r>
          </a:p>
          <a:p>
            <a:pPr marL="457200" lvl="0" indent="-457200" algn="l">
              <a:lnSpc>
                <a:spcPts val="4320"/>
              </a:lnSpc>
              <a:spcBef>
                <a:spcPts val="2600"/>
              </a:spcBef>
              <a:buFont typeface="Arial" pitchFamily="34" charset="0"/>
              <a:buChar char="•"/>
            </a:pPr>
            <a:r>
              <a:rPr lang="hi-IN" sz="3200" b="0" spc="-150" dirty="0">
                <a:latin typeface="Mangal" pitchFamily="18" charset="0"/>
                <a:cs typeface="Mangal" pitchFamily="18" charset="0"/>
              </a:rPr>
              <a:t>छोटे बच्चों को मास्क से न खेलने दें।</a:t>
            </a:r>
          </a:p>
        </p:txBody>
      </p:sp>
      <p:pic>
        <p:nvPicPr>
          <p:cNvPr id="727" name="Image" descr="Image"/>
          <p:cNvPicPr>
            <a:picLocks noChangeAspect="1"/>
          </p:cNvPicPr>
          <p:nvPr/>
        </p:nvPicPr>
        <p:blipFill>
          <a:blip r:embed="rId7"/>
          <a:stretch>
            <a:fillRect/>
          </a:stretch>
        </p:blipFill>
        <p:spPr>
          <a:xfrm>
            <a:off x="14151" y="9144000"/>
            <a:ext cx="3145571" cy="2747360"/>
          </a:xfrm>
          <a:prstGeom prst="rect">
            <a:avLst/>
          </a:prstGeom>
          <a:ln w="12700">
            <a:miter lim="400000"/>
          </a:ln>
        </p:spPr>
      </p:pic>
      <p:grpSp>
        <p:nvGrpSpPr>
          <p:cNvPr id="3" name="Group 2">
            <a:extLst>
              <a:ext uri="{FF2B5EF4-FFF2-40B4-BE49-F238E27FC236}">
                <a16:creationId xmlns:a16="http://schemas.microsoft.com/office/drawing/2014/main" id="{D9B61B84-876A-4941-82AC-8481B607D747}"/>
              </a:ext>
            </a:extLst>
          </p:cNvPr>
          <p:cNvGrpSpPr/>
          <p:nvPr/>
        </p:nvGrpSpPr>
        <p:grpSpPr>
          <a:xfrm>
            <a:off x="4720885" y="4758"/>
            <a:ext cx="19663996" cy="3888817"/>
            <a:chOff x="4720885" y="4758"/>
            <a:chExt cx="19663996" cy="3888817"/>
          </a:xfrm>
        </p:grpSpPr>
        <p:grpSp>
          <p:nvGrpSpPr>
            <p:cNvPr id="2" name="Group 1">
              <a:extLst>
                <a:ext uri="{FF2B5EF4-FFF2-40B4-BE49-F238E27FC236}">
                  <a16:creationId xmlns:a16="http://schemas.microsoft.com/office/drawing/2014/main" id="{B9CA9C52-DCAA-454D-B30C-40C51A48B0F8}"/>
                </a:ext>
              </a:extLst>
            </p:cNvPr>
            <p:cNvGrpSpPr/>
            <p:nvPr/>
          </p:nvGrpSpPr>
          <p:grpSpPr>
            <a:xfrm>
              <a:off x="4720885" y="476490"/>
              <a:ext cx="14844608" cy="1352310"/>
              <a:chOff x="4720885" y="476490"/>
              <a:chExt cx="14844608" cy="1352310"/>
            </a:xfrm>
          </p:grpSpPr>
          <p:sp>
            <p:nvSpPr>
              <p:cNvPr id="721" name="Rounded Rectangle"/>
              <p:cNvSpPr/>
              <p:nvPr/>
            </p:nvSpPr>
            <p:spPr>
              <a:xfrm>
                <a:off x="4720885" y="476490"/>
                <a:ext cx="14844608" cy="1352310"/>
              </a:xfrm>
              <a:prstGeom prst="roundRect">
                <a:avLst>
                  <a:gd name="adj" fmla="val 24368"/>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22" name="HOME QUARANTINE: STAY SAFE FOR FAMILY MEMBERS"/>
              <p:cNvSpPr txBox="1"/>
              <p:nvPr/>
            </p:nvSpPr>
            <p:spPr>
              <a:xfrm>
                <a:off x="5515012" y="841494"/>
                <a:ext cx="13353977" cy="6946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nSpc>
                    <a:spcPct val="110000"/>
                  </a:lnSpc>
                  <a:defRPr sz="3600" cap="all" spc="96">
                    <a:solidFill>
                      <a:srgbClr val="002135"/>
                    </a:solidFill>
                  </a:defRPr>
                </a:lvl1pPr>
              </a:lstStyle>
              <a:p>
                <a:r>
                  <a:rPr lang="hi-IN" b="0" dirty="0">
                    <a:solidFill>
                      <a:schemeClr val="tx1"/>
                    </a:solidFill>
                    <a:latin typeface="Kruti Dev 010" pitchFamily="2" charset="0"/>
                    <a:cs typeface="Arial" panose="020B0604020202020204" pitchFamily="34" charset="0"/>
                  </a:rPr>
                  <a:t>घर पर अलग होना/</a:t>
                </a:r>
                <a:r>
                  <a:rPr lang="en-US" b="0" dirty="0">
                    <a:solidFill>
                      <a:schemeClr val="tx1"/>
                    </a:solidFill>
                    <a:latin typeface="Times New Roman" pitchFamily="18" charset="0"/>
                    <a:cs typeface="Times New Roman" pitchFamily="18" charset="0"/>
                  </a:rPr>
                  <a:t>Home Quarantine</a:t>
                </a:r>
                <a:r>
                  <a:rPr lang="en-US" b="0" dirty="0">
                    <a:solidFill>
                      <a:schemeClr val="tx1"/>
                    </a:solidFill>
                    <a:latin typeface="Kruti Dev 010" pitchFamily="2" charset="0"/>
                    <a:cs typeface="Arial" panose="020B0604020202020204" pitchFamily="34" charset="0"/>
                  </a:rPr>
                  <a:t>% </a:t>
                </a:r>
                <a:r>
                  <a:rPr lang="hi-IN" b="0" dirty="0">
                    <a:solidFill>
                      <a:schemeClr val="tx1"/>
                    </a:solidFill>
                    <a:latin typeface="Kruti Dev 010" pitchFamily="2" charset="0"/>
                    <a:cs typeface="Arial" panose="020B0604020202020204" pitchFamily="34" charset="0"/>
                  </a:rPr>
                  <a:t> परिवार सदस्यों की सुरक्षा</a:t>
                </a:r>
                <a:endParaRPr lang="en-US" b="0" dirty="0">
                  <a:solidFill>
                    <a:schemeClr val="tx1"/>
                  </a:solidFill>
                  <a:latin typeface="Kruti Dev 010" pitchFamily="2" charset="0"/>
                  <a:cs typeface="Arial" panose="020B0604020202020204" pitchFamily="34" charset="0"/>
                </a:endParaRPr>
              </a:p>
            </p:txBody>
          </p:sp>
        </p:grpSp>
        <p:pic>
          <p:nvPicPr>
            <p:cNvPr id="728" name="Image" descr="Image"/>
            <p:cNvPicPr>
              <a:picLocks noChangeAspect="1"/>
            </p:cNvPicPr>
            <p:nvPr/>
          </p:nvPicPr>
          <p:blipFill>
            <a:blip r:embed="rId8"/>
            <a:stretch>
              <a:fillRect/>
            </a:stretch>
          </p:blipFill>
          <p:spPr>
            <a:xfrm>
              <a:off x="20037838" y="4758"/>
              <a:ext cx="4347043" cy="3888817"/>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
                                        </p:tgtEl>
                                        <p:attrNameLst>
                                          <p:attrName>style.visibility</p:attrName>
                                        </p:attrNameLst>
                                      </p:cBhvr>
                                      <p:to>
                                        <p:strVal val="visible"/>
                                      </p:to>
                                    </p:set>
                                    <p:animEffect transition="in" filter="fade">
                                      <p:cBhvr>
                                        <p:cTn id="12" dur="500"/>
                                        <p:tgtEl>
                                          <p:spTgt spid="7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6">
                                            <p:bg/>
                                          </p:spTgt>
                                        </p:tgtEl>
                                        <p:attrNameLst>
                                          <p:attrName>style.visibility</p:attrName>
                                        </p:attrNameLst>
                                      </p:cBhvr>
                                      <p:to>
                                        <p:strVal val="visible"/>
                                      </p:to>
                                    </p:set>
                                    <p:animEffect transition="in" filter="fade">
                                      <p:cBhvr>
                                        <p:cTn id="17" dur="500"/>
                                        <p:tgtEl>
                                          <p:spTgt spid="72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6">
                                            <p:txEl>
                                              <p:pRg st="0" end="0"/>
                                            </p:txEl>
                                          </p:spTgt>
                                        </p:tgtEl>
                                        <p:attrNameLst>
                                          <p:attrName>style.visibility</p:attrName>
                                        </p:attrNameLst>
                                      </p:cBhvr>
                                      <p:to>
                                        <p:strVal val="visible"/>
                                      </p:to>
                                    </p:set>
                                    <p:animEffect transition="in" filter="fade">
                                      <p:cBhvr>
                                        <p:cTn id="22" dur="500"/>
                                        <p:tgtEl>
                                          <p:spTgt spid="72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6">
                                            <p:txEl>
                                              <p:pRg st="1" end="1"/>
                                            </p:txEl>
                                          </p:spTgt>
                                        </p:tgtEl>
                                        <p:attrNameLst>
                                          <p:attrName>style.visibility</p:attrName>
                                        </p:attrNameLst>
                                      </p:cBhvr>
                                      <p:to>
                                        <p:strVal val="visible"/>
                                      </p:to>
                                    </p:set>
                                    <p:animEffect transition="in" filter="fade">
                                      <p:cBhvr>
                                        <p:cTn id="27" dur="500"/>
                                        <p:tgtEl>
                                          <p:spTgt spid="72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6">
                                            <p:txEl>
                                              <p:pRg st="2" end="2"/>
                                            </p:txEl>
                                          </p:spTgt>
                                        </p:tgtEl>
                                        <p:attrNameLst>
                                          <p:attrName>style.visibility</p:attrName>
                                        </p:attrNameLst>
                                      </p:cBhvr>
                                      <p:to>
                                        <p:strVal val="visible"/>
                                      </p:to>
                                    </p:set>
                                    <p:animEffect transition="in" filter="fade">
                                      <p:cBhvr>
                                        <p:cTn id="32" dur="500"/>
                                        <p:tgtEl>
                                          <p:spTgt spid="72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6">
                                            <p:txEl>
                                              <p:pRg st="3" end="3"/>
                                            </p:txEl>
                                          </p:spTgt>
                                        </p:tgtEl>
                                        <p:attrNameLst>
                                          <p:attrName>style.visibility</p:attrName>
                                        </p:attrNameLst>
                                      </p:cBhvr>
                                      <p:to>
                                        <p:strVal val="visible"/>
                                      </p:to>
                                    </p:set>
                                    <p:animEffect transition="in" filter="fade">
                                      <p:cBhvr>
                                        <p:cTn id="37" dur="500"/>
                                        <p:tgtEl>
                                          <p:spTgt spid="72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26">
                                            <p:txEl>
                                              <p:pRg st="4" end="4"/>
                                            </p:txEl>
                                          </p:spTgt>
                                        </p:tgtEl>
                                        <p:attrNameLst>
                                          <p:attrName>style.visibility</p:attrName>
                                        </p:attrNameLst>
                                      </p:cBhvr>
                                      <p:to>
                                        <p:strVal val="visible"/>
                                      </p:to>
                                    </p:set>
                                    <p:animEffect transition="in" filter="fade">
                                      <p:cBhvr>
                                        <p:cTn id="42" dur="500"/>
                                        <p:tgtEl>
                                          <p:spTgt spid="72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26">
                                            <p:txEl>
                                              <p:pRg st="5" end="5"/>
                                            </p:txEl>
                                          </p:spTgt>
                                        </p:tgtEl>
                                        <p:attrNameLst>
                                          <p:attrName>style.visibility</p:attrName>
                                        </p:attrNameLst>
                                      </p:cBhvr>
                                      <p:to>
                                        <p:strVal val="visible"/>
                                      </p:to>
                                    </p:set>
                                    <p:animEffect transition="in" filter="fade">
                                      <p:cBhvr>
                                        <p:cTn id="47" dur="500"/>
                                        <p:tgtEl>
                                          <p:spTgt spid="72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26">
                                            <p:txEl>
                                              <p:pRg st="6" end="6"/>
                                            </p:txEl>
                                          </p:spTgt>
                                        </p:tgtEl>
                                        <p:attrNameLst>
                                          <p:attrName>style.visibility</p:attrName>
                                        </p:attrNameLst>
                                      </p:cBhvr>
                                      <p:to>
                                        <p:strVal val="visible"/>
                                      </p:to>
                                    </p:set>
                                    <p:animEffect transition="in" filter="fade">
                                      <p:cBhvr>
                                        <p:cTn id="52" dur="500"/>
                                        <p:tgtEl>
                                          <p:spTgt spid="72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27"/>
                                        </p:tgtEl>
                                        <p:attrNameLst>
                                          <p:attrName>style.visibility</p:attrName>
                                        </p:attrNameLst>
                                      </p:cBhvr>
                                      <p:to>
                                        <p:strVal val="visible"/>
                                      </p:to>
                                    </p:set>
                                    <p:animEffect transition="in" filter="fade">
                                      <p:cBhvr>
                                        <p:cTn id="55" dur="500"/>
                                        <p:tgtEl>
                                          <p:spTgt spid="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26" grpId="0" uiExpand="1" build="p" bldLvl="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3" name="Group"/>
          <p:cNvGrpSpPr/>
          <p:nvPr/>
        </p:nvGrpSpPr>
        <p:grpSpPr>
          <a:xfrm>
            <a:off x="300010" y="12315300"/>
            <a:ext cx="4601210" cy="995767"/>
            <a:chOff x="0" y="0"/>
            <a:chExt cx="4601208" cy="995765"/>
          </a:xfrm>
        </p:grpSpPr>
        <p:pic>
          <p:nvPicPr>
            <p:cNvPr id="73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3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4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4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4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46" name="Group"/>
          <p:cNvGrpSpPr/>
          <p:nvPr/>
        </p:nvGrpSpPr>
        <p:grpSpPr>
          <a:xfrm>
            <a:off x="23097931" y="13055998"/>
            <a:ext cx="2098870" cy="1540535"/>
            <a:chOff x="0" y="2516"/>
            <a:chExt cx="2098868" cy="1540533"/>
          </a:xfrm>
        </p:grpSpPr>
        <p:sp>
          <p:nvSpPr>
            <p:cNvPr id="744" name="24"/>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25</a:t>
              </a:r>
              <a:endParaRPr dirty="0">
                <a:latin typeface="Arial" panose="020B0604020202020204" pitchFamily="34" charset="0"/>
                <a:cs typeface="Arial" panose="020B0604020202020204" pitchFamily="34" charset="0"/>
              </a:endParaRPr>
            </a:p>
          </p:txBody>
        </p:sp>
        <p:pic>
          <p:nvPicPr>
            <p:cNvPr id="74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E263B65D-E38F-9C45-8E6A-AFFF7B1CC8F6}"/>
              </a:ext>
            </a:extLst>
          </p:cNvPr>
          <p:cNvGrpSpPr/>
          <p:nvPr/>
        </p:nvGrpSpPr>
        <p:grpSpPr>
          <a:xfrm>
            <a:off x="-25400" y="1227391"/>
            <a:ext cx="24434800" cy="4245174"/>
            <a:chOff x="-25400" y="1227391"/>
            <a:chExt cx="24434800" cy="4245174"/>
          </a:xfrm>
        </p:grpSpPr>
        <p:sp>
          <p:nvSpPr>
            <p:cNvPr id="747"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48" name="SESSION 5"/>
            <p:cNvSpPr txBox="1"/>
            <p:nvPr/>
          </p:nvSpPr>
          <p:spPr>
            <a:xfrm>
              <a:off x="10331715" y="1800562"/>
              <a:ext cx="3720570" cy="24109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lang="en-US" sz="15000" b="0" dirty="0">
                  <a:latin typeface="Kruti Dev 010" pitchFamily="2" charset="0"/>
                  <a:cs typeface="Arial" panose="020B0604020202020204" pitchFamily="34" charset="0"/>
                </a:rPr>
                <a:t>l= 5</a:t>
              </a:r>
              <a:endParaRPr lang="en-US" sz="15000" b="0" dirty="0">
                <a:latin typeface="Arial" panose="020B0604020202020204" pitchFamily="34" charset="0"/>
                <a:cs typeface="Arial" panose="020B0604020202020204" pitchFamily="34" charset="0"/>
              </a:endParaRPr>
            </a:p>
          </p:txBody>
        </p:sp>
        <p:sp>
          <p:nvSpPr>
            <p:cNvPr id="749" name="STIGMA AND DISCRIMINATION"/>
            <p:cNvSpPr txBox="1"/>
            <p:nvPr/>
          </p:nvSpPr>
          <p:spPr>
            <a:xfrm>
              <a:off x="8740733" y="3874614"/>
              <a:ext cx="69025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r>
                <a:rPr lang="en-US" sz="4000" dirty="0" err="1">
                  <a:latin typeface="Kruti Dev 010" pitchFamily="2" charset="0"/>
                </a:rPr>
                <a:t>cfg"dkj@ykaNu@dyad</a:t>
              </a:r>
              <a:r>
                <a:rPr lang="en-US" sz="4000" dirty="0">
                  <a:latin typeface="Kruti Dev 010" pitchFamily="2" charset="0"/>
                </a:rPr>
                <a:t> </a:t>
              </a:r>
              <a:r>
                <a:rPr lang="en-US" sz="4000" dirty="0" err="1">
                  <a:latin typeface="Kruti Dev 010" pitchFamily="2" charset="0"/>
                </a:rPr>
                <a:t>vkSj</a:t>
              </a:r>
              <a:r>
                <a:rPr lang="en-US" sz="4000" dirty="0">
                  <a:latin typeface="Kruti Dev 010" pitchFamily="2" charset="0"/>
                </a:rPr>
                <a:t> </a:t>
              </a:r>
              <a:r>
                <a:rPr lang="en-US" sz="4000" dirty="0" err="1">
                  <a:latin typeface="Kruti Dev 010" pitchFamily="2" charset="0"/>
                </a:rPr>
                <a:t>HksnHkko</a:t>
              </a:r>
              <a:endParaRPr lang="en-US" sz="4000" dirty="0"/>
            </a:p>
          </p:txBody>
        </p:sp>
        <p:sp>
          <p:nvSpPr>
            <p:cNvPr id="750" name="Line"/>
            <p:cNvSpPr/>
            <p:nvPr/>
          </p:nvSpPr>
          <p:spPr>
            <a:xfrm>
              <a:off x="8835205" y="3830461"/>
              <a:ext cx="6713589" cy="1"/>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3354EB87-A818-D648-9737-7F7CE3BA7FA3}"/>
              </a:ext>
            </a:extLst>
          </p:cNvPr>
          <p:cNvGrpSpPr/>
          <p:nvPr/>
        </p:nvGrpSpPr>
        <p:grpSpPr>
          <a:xfrm>
            <a:off x="6210377" y="5625528"/>
            <a:ext cx="5855086" cy="6249567"/>
            <a:chOff x="6210377" y="5625528"/>
            <a:chExt cx="5855086" cy="6249567"/>
          </a:xfrm>
          <a:solidFill>
            <a:schemeClr val="accent1">
              <a:lumMod val="20000"/>
              <a:lumOff val="80000"/>
            </a:schemeClr>
          </a:solidFill>
        </p:grpSpPr>
        <p:sp>
          <p:nvSpPr>
            <p:cNvPr id="731" name="Rounded Rectangle"/>
            <p:cNvSpPr/>
            <p:nvPr/>
          </p:nvSpPr>
          <p:spPr>
            <a:xfrm>
              <a:off x="6210377" y="9768392"/>
              <a:ext cx="5855086"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5"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2" name="WHY IS THERE…"/>
            <p:cNvSpPr txBox="1"/>
            <p:nvPr/>
          </p:nvSpPr>
          <p:spPr>
            <a:xfrm>
              <a:off x="6940525" y="10154895"/>
              <a:ext cx="4679165" cy="1333698"/>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a:latin typeface="Gotham Bold"/>
                  <a:ea typeface="Gotham Bold"/>
                  <a:cs typeface="Gotham Bold"/>
                  <a:sym typeface="Gotham Bold"/>
                </a:defRPr>
              </a:pPr>
              <a:r>
                <a:rPr lang="hi-IN" sz="4000" b="0" dirty="0">
                  <a:latin typeface="Mangal" pitchFamily="18" charset="0"/>
                  <a:cs typeface="Mangal" pitchFamily="18" charset="0"/>
                  <a:sym typeface="Gotham Bold"/>
                </a:rPr>
                <a:t> यहां बहिष्कार/लांछन/</a:t>
              </a:r>
              <a:br>
                <a:rPr lang="hi-IN" sz="4000" b="0" dirty="0">
                  <a:latin typeface="Mangal" pitchFamily="18" charset="0"/>
                  <a:cs typeface="Mangal" pitchFamily="18" charset="0"/>
                  <a:sym typeface="Gotham Bold"/>
                </a:rPr>
              </a:br>
              <a:r>
                <a:rPr lang="hi-IN" sz="4000" b="0" dirty="0">
                  <a:latin typeface="Mangal" pitchFamily="18" charset="0"/>
                  <a:cs typeface="Mangal" pitchFamily="18" charset="0"/>
                  <a:sym typeface="Gotham Bold"/>
                </a:rPr>
                <a:t>कलंक क्यों है?</a:t>
              </a:r>
            </a:p>
          </p:txBody>
        </p:sp>
        <p:pic>
          <p:nvPicPr>
            <p:cNvPr id="755" name="Image" descr="Image"/>
            <p:cNvPicPr>
              <a:picLocks noChangeAspect="1"/>
            </p:cNvPicPr>
            <p:nvPr/>
          </p:nvPicPr>
          <p:blipFill>
            <a:blip r:embed="rId7"/>
            <a:stretch>
              <a:fillRect/>
            </a:stretch>
          </p:blipFill>
          <p:spPr>
            <a:xfrm>
              <a:off x="7800120" y="5625528"/>
              <a:ext cx="3892969" cy="2778850"/>
            </a:xfrm>
            <a:prstGeom prst="rect">
              <a:avLst/>
            </a:prstGeom>
            <a:grpFill/>
            <a:ln w="12700">
              <a:miter lim="400000"/>
            </a:ln>
          </p:spPr>
        </p:pic>
      </p:grpSp>
      <p:grpSp>
        <p:nvGrpSpPr>
          <p:cNvPr id="3" name="Group 2">
            <a:extLst>
              <a:ext uri="{FF2B5EF4-FFF2-40B4-BE49-F238E27FC236}">
                <a16:creationId xmlns:a16="http://schemas.microsoft.com/office/drawing/2014/main" id="{9682BE3B-E73E-C048-A62C-48D376905964}"/>
              </a:ext>
            </a:extLst>
          </p:cNvPr>
          <p:cNvGrpSpPr/>
          <p:nvPr/>
        </p:nvGrpSpPr>
        <p:grpSpPr>
          <a:xfrm>
            <a:off x="102217" y="5452553"/>
            <a:ext cx="5896490" cy="6438733"/>
            <a:chOff x="102217" y="5452553"/>
            <a:chExt cx="5896490" cy="6438733"/>
          </a:xfrm>
        </p:grpSpPr>
        <p:sp>
          <p:nvSpPr>
            <p:cNvPr id="730"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4"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1" name="WHAT IS…"/>
            <p:cNvSpPr txBox="1"/>
            <p:nvPr/>
          </p:nvSpPr>
          <p:spPr>
            <a:xfrm>
              <a:off x="1327369" y="10154895"/>
              <a:ext cx="340477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a:latin typeface="Gotham Bold"/>
                  <a:ea typeface="Gotham Bold"/>
                  <a:cs typeface="Gotham Bold"/>
                  <a:sym typeface="Gotham Bold"/>
                </a:defRPr>
              </a:pPr>
              <a:r>
                <a:rPr lang="hi-IN" sz="4000" b="0" dirty="0">
                  <a:latin typeface="Mangal" pitchFamily="18" charset="0"/>
                  <a:cs typeface="Mangal" pitchFamily="18" charset="0"/>
                  <a:sym typeface="Gotham Bold"/>
                </a:rPr>
                <a:t>बहिष्कार/लांछन/</a:t>
              </a:r>
              <a:br>
                <a:rPr lang="hi-IN" sz="4000" b="0" dirty="0">
                  <a:latin typeface="Mangal" pitchFamily="18" charset="0"/>
                  <a:cs typeface="Mangal" pitchFamily="18" charset="0"/>
                  <a:sym typeface="Gotham Bold"/>
                </a:rPr>
              </a:br>
              <a:r>
                <a:rPr lang="hi-IN" sz="4000" b="0" dirty="0">
                  <a:latin typeface="Mangal" pitchFamily="18" charset="0"/>
                  <a:cs typeface="Mangal" pitchFamily="18" charset="0"/>
                  <a:sym typeface="Gotham Bold"/>
                </a:rPr>
                <a:t>कलंक क्या है?</a:t>
              </a:r>
            </a:p>
          </p:txBody>
        </p:sp>
        <p:pic>
          <p:nvPicPr>
            <p:cNvPr id="756" name="Image" descr="Image"/>
            <p:cNvPicPr>
              <a:picLocks noChangeAspect="1"/>
            </p:cNvPicPr>
            <p:nvPr/>
          </p:nvPicPr>
          <p:blipFill>
            <a:blip r:embed="rId8"/>
            <a:stretch>
              <a:fillRect/>
            </a:stretch>
          </p:blipFill>
          <p:spPr>
            <a:xfrm>
              <a:off x="508149" y="5452553"/>
              <a:ext cx="5490558" cy="2810894"/>
            </a:xfrm>
            <a:prstGeom prst="rect">
              <a:avLst/>
            </a:prstGeom>
            <a:ln w="12700">
              <a:miter lim="400000"/>
            </a:ln>
          </p:spPr>
        </p:pic>
      </p:grpSp>
      <p:grpSp>
        <p:nvGrpSpPr>
          <p:cNvPr id="5" name="Group 4">
            <a:extLst>
              <a:ext uri="{FF2B5EF4-FFF2-40B4-BE49-F238E27FC236}">
                <a16:creationId xmlns:a16="http://schemas.microsoft.com/office/drawing/2014/main" id="{66571D0B-935E-0145-AC5E-71BD24EF6DB0}"/>
              </a:ext>
            </a:extLst>
          </p:cNvPr>
          <p:cNvGrpSpPr/>
          <p:nvPr/>
        </p:nvGrpSpPr>
        <p:grpSpPr>
          <a:xfrm>
            <a:off x="12318536" y="5192707"/>
            <a:ext cx="5855086" cy="6698579"/>
            <a:chOff x="12318536" y="5192707"/>
            <a:chExt cx="5855086" cy="6698579"/>
          </a:xfrm>
        </p:grpSpPr>
        <p:sp>
          <p:nvSpPr>
            <p:cNvPr id="732"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36"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754" name="WHAT DOES…"/>
            <p:cNvSpPr txBox="1"/>
            <p:nvPr/>
          </p:nvSpPr>
          <p:spPr>
            <a:xfrm>
              <a:off x="12394818" y="10171086"/>
              <a:ext cx="5778804"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defRPr sz="4000" b="0">
                  <a:latin typeface="Gotham Bold"/>
                  <a:ea typeface="Gotham Bold"/>
                  <a:cs typeface="Gotham Bold"/>
                  <a:sym typeface="Gotham Bold"/>
                </a:defRPr>
              </a:pPr>
              <a:r>
                <a:rPr lang="hi-IN" sz="4000" b="0" dirty="0">
                  <a:latin typeface="Mangal" pitchFamily="18" charset="0"/>
                  <a:cs typeface="Mangal" pitchFamily="18" charset="0"/>
                  <a:sym typeface="Gotham Bold"/>
                </a:rPr>
                <a:t>बहिष्कार/लांछन/कलंक </a:t>
              </a:r>
            </a:p>
            <a:p>
              <a:pPr lvl="0">
                <a:defRPr sz="4000" b="0">
                  <a:latin typeface="Gotham Bold"/>
                  <a:ea typeface="Gotham Bold"/>
                  <a:cs typeface="Gotham Bold"/>
                  <a:sym typeface="Gotham Bold"/>
                </a:defRPr>
              </a:pPr>
              <a:r>
                <a:rPr lang="hi-IN" sz="4000" b="0" dirty="0">
                  <a:latin typeface="Mangal" pitchFamily="18" charset="0"/>
                  <a:cs typeface="Mangal" pitchFamily="18" charset="0"/>
                  <a:sym typeface="Gotham Bold"/>
                </a:rPr>
                <a:t>क्या करता है?</a:t>
              </a:r>
            </a:p>
          </p:txBody>
        </p:sp>
        <p:pic>
          <p:nvPicPr>
            <p:cNvPr id="757" name="Image" descr="Image"/>
            <p:cNvPicPr>
              <a:picLocks noChangeAspect="1"/>
            </p:cNvPicPr>
            <p:nvPr/>
          </p:nvPicPr>
          <p:blipFill>
            <a:blip r:embed="rId9"/>
            <a:stretch>
              <a:fillRect/>
            </a:stretch>
          </p:blipFill>
          <p:spPr>
            <a:xfrm>
              <a:off x="14425648" y="5192707"/>
              <a:ext cx="1640864" cy="3330586"/>
            </a:xfrm>
            <a:prstGeom prst="rect">
              <a:avLst/>
            </a:prstGeom>
            <a:ln w="12700">
              <a:miter lim="400000"/>
            </a:ln>
          </p:spPr>
        </p:pic>
      </p:grpSp>
      <p:grpSp>
        <p:nvGrpSpPr>
          <p:cNvPr id="6" name="Group 5">
            <a:extLst>
              <a:ext uri="{FF2B5EF4-FFF2-40B4-BE49-F238E27FC236}">
                <a16:creationId xmlns:a16="http://schemas.microsoft.com/office/drawing/2014/main" id="{3B5602CE-2565-0843-A788-7FA3D24337B4}"/>
              </a:ext>
            </a:extLst>
          </p:cNvPr>
          <p:cNvGrpSpPr/>
          <p:nvPr/>
        </p:nvGrpSpPr>
        <p:grpSpPr>
          <a:xfrm>
            <a:off x="18426696" y="5623101"/>
            <a:ext cx="5855087" cy="6251994"/>
            <a:chOff x="18426696" y="5623101"/>
            <a:chExt cx="5855087" cy="6251994"/>
          </a:xfrm>
          <a:solidFill>
            <a:schemeClr val="accent1">
              <a:lumMod val="20000"/>
              <a:lumOff val="80000"/>
            </a:schemeClr>
          </a:solidFill>
        </p:grpSpPr>
        <p:sp>
          <p:nvSpPr>
            <p:cNvPr id="733" name="Rounded Rectangle"/>
            <p:cNvSpPr/>
            <p:nvPr/>
          </p:nvSpPr>
          <p:spPr>
            <a:xfrm>
              <a:off x="18426696" y="9768392"/>
              <a:ext cx="5855087" cy="2106703"/>
            </a:xfrm>
            <a:prstGeom prst="roundRect">
              <a:avLst>
                <a:gd name="adj" fmla="val 9043"/>
              </a:avLst>
            </a:prstGeom>
            <a:grp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37"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grpFill/>
            <a:ln w="12700">
              <a:miter lim="400000"/>
            </a:ln>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53" name="WHAT CAN…"/>
            <p:cNvSpPr txBox="1"/>
            <p:nvPr/>
          </p:nvSpPr>
          <p:spPr>
            <a:xfrm>
              <a:off x="18893861" y="10462670"/>
              <a:ext cx="5102039" cy="718145"/>
            </a:xfrm>
            <a:prstGeom prst="rect">
              <a:avLst/>
            </a:prstGeom>
            <a:gr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spc="-360">
                  <a:latin typeface="Gotham Bold"/>
                  <a:ea typeface="Gotham Bold"/>
                  <a:cs typeface="Gotham Bold"/>
                  <a:sym typeface="Gotham Bold"/>
                </a:defRPr>
              </a:pPr>
              <a:r>
                <a:rPr lang="en-US" sz="4000" b="0" spc="-360" dirty="0">
                  <a:latin typeface="Times New Roman" pitchFamily="18" charset="0"/>
                  <a:cs typeface="Times New Roman" pitchFamily="18" charset="0"/>
                  <a:sym typeface="Gotham Bold"/>
                </a:rPr>
                <a:t>FLW</a:t>
              </a:r>
              <a:r>
                <a:rPr lang="en-US" sz="4000" b="0" spc="-360" dirty="0">
                  <a:latin typeface="Mangal" pitchFamily="18" charset="0"/>
                  <a:cs typeface="Mangal" pitchFamily="18" charset="0"/>
                  <a:sym typeface="Gotham Bold"/>
                </a:rPr>
                <a:t> </a:t>
              </a:r>
              <a:r>
                <a:rPr lang="hi-IN" sz="4000" b="0" spc="-150" dirty="0">
                  <a:latin typeface="Mangal" pitchFamily="18" charset="0"/>
                  <a:cs typeface="Mangal" pitchFamily="18" charset="0"/>
                  <a:sym typeface="Gotham Bold"/>
                </a:rPr>
                <a:t>क्या कर सकती है?</a:t>
              </a:r>
            </a:p>
          </p:txBody>
        </p:sp>
        <p:pic>
          <p:nvPicPr>
            <p:cNvPr id="758"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120030" y="5623101"/>
              <a:ext cx="2528482" cy="2964388"/>
            </a:xfrm>
            <a:prstGeom prst="rect">
              <a:avLst/>
            </a:prstGeom>
            <a:grpFill/>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ppt_x"/>
                                          </p:val>
                                        </p:tav>
                                        <p:tav tm="100000">
                                          <p:val>
                                            <p:strVal val="#ppt_x"/>
                                          </p:val>
                                        </p:tav>
                                      </p:tavLst>
                                    </p:anim>
                                    <p:anim calcmode="lin" valueType="num">
                                      <p:cBhvr additive="base">
                                        <p:cTn id="25"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ppt_x"/>
                                          </p:val>
                                        </p:tav>
                                        <p:tav tm="100000">
                                          <p:val>
                                            <p:strVal val="#ppt_x"/>
                                          </p:val>
                                        </p:tav>
                                      </p:tavLst>
                                    </p:anim>
                                    <p:anim calcmode="lin" valueType="num">
                                      <p:cBhvr additive="base">
                                        <p:cTn id="31"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7" name="Group"/>
          <p:cNvGrpSpPr/>
          <p:nvPr/>
        </p:nvGrpSpPr>
        <p:grpSpPr>
          <a:xfrm>
            <a:off x="300010" y="12315300"/>
            <a:ext cx="4601210" cy="995767"/>
            <a:chOff x="0" y="0"/>
            <a:chExt cx="4601208" cy="995765"/>
          </a:xfrm>
        </p:grpSpPr>
        <p:pic>
          <p:nvPicPr>
            <p:cNvPr id="762"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63"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6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6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66"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70" name="Group"/>
          <p:cNvGrpSpPr/>
          <p:nvPr/>
        </p:nvGrpSpPr>
        <p:grpSpPr>
          <a:xfrm>
            <a:off x="23097931" y="13055998"/>
            <a:ext cx="2098870" cy="1540535"/>
            <a:chOff x="0" y="2516"/>
            <a:chExt cx="2098868" cy="1540533"/>
          </a:xfrm>
        </p:grpSpPr>
        <p:sp>
          <p:nvSpPr>
            <p:cNvPr id="768" name="2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26</a:t>
              </a:r>
              <a:endParaRPr dirty="0">
                <a:latin typeface="Arial" panose="020B0604020202020204" pitchFamily="34" charset="0"/>
                <a:cs typeface="Arial" panose="020B0604020202020204" pitchFamily="34" charset="0"/>
              </a:endParaRPr>
            </a:p>
          </p:txBody>
        </p:sp>
        <p:pic>
          <p:nvPicPr>
            <p:cNvPr id="769"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sp>
        <p:nvSpPr>
          <p:cNvPr id="760" name="Rounded Rectangle"/>
          <p:cNvSpPr/>
          <p:nvPr/>
        </p:nvSpPr>
        <p:spPr>
          <a:xfrm>
            <a:off x="6152750" y="3299107"/>
            <a:ext cx="13451356" cy="8750219"/>
          </a:xfrm>
          <a:prstGeom prst="roundRect">
            <a:avLst>
              <a:gd name="adj" fmla="val 2170"/>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72" name="Falling ill and dying…"/>
          <p:cNvSpPr txBox="1"/>
          <p:nvPr/>
        </p:nvSpPr>
        <p:spPr>
          <a:xfrm>
            <a:off x="6877024" y="3606437"/>
            <a:ext cx="12002808" cy="8135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बीमार होने और मरने से</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संक्रमित होने के डर की वजह से स्वास्थ्य सुविधाओं पर जाने से बचते हैं।</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नौकरी/आजीविका के खोने का डर, अलग-थलग रहने के दौरान काम न कर पाना और काम से बर्खास्त किये जाने का डर </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बीमारी से जुड़े होने के कारण सामाजिक रूप से बहिष्कृत/अलग-थलग रखे जाने का डर</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खुद को अपने प्रियजनों की सुरक्षा कर पाने में निःशक्त महसूस करना और वायरस के कारण अपने प्रियजनों को खोने का डर या उनका अलग-थलग/</a:t>
            </a:r>
            <a:r>
              <a:rPr lang="en-US" sz="2800" b="0" spc="-150" dirty="0">
                <a:latin typeface="Times New Roman" pitchFamily="18" charset="0"/>
                <a:cs typeface="Times New Roman" pitchFamily="18" charset="0"/>
              </a:rPr>
              <a:t>quarantine</a:t>
            </a:r>
            <a:r>
              <a:rPr lang="hi-IN" sz="2800" b="0" spc="-150" dirty="0">
                <a:latin typeface="Mangal" pitchFamily="18" charset="0"/>
                <a:cs typeface="Mangal" pitchFamily="18" charset="0"/>
              </a:rPr>
              <a:t> होना</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अलग-थलग/</a:t>
            </a:r>
            <a:r>
              <a:rPr lang="en-US" sz="2800" b="0" spc="-150" dirty="0">
                <a:latin typeface="Times New Roman" pitchFamily="18" charset="0"/>
                <a:cs typeface="Times New Roman" pitchFamily="18" charset="0"/>
              </a:rPr>
              <a:t> Isolated</a:t>
            </a:r>
            <a:r>
              <a:rPr lang="hi-IN" sz="2800" b="0" spc="-150" dirty="0">
                <a:latin typeface="Mangal" pitchFamily="18" charset="0"/>
                <a:cs typeface="Mangal" pitchFamily="18" charset="0"/>
              </a:rPr>
              <a:t> होने या काम न करने के कारण निःशक्त, उबासी, अकेलापन, और आवसाद/</a:t>
            </a:r>
            <a:r>
              <a:rPr lang="en-US" sz="2800" b="0" spc="-150" dirty="0">
                <a:latin typeface="Times New Roman" pitchFamily="18" charset="0"/>
                <a:cs typeface="Times New Roman" pitchFamily="18" charset="0"/>
              </a:rPr>
              <a:t> Depression </a:t>
            </a:r>
            <a:r>
              <a:rPr lang="hi-IN" sz="2800" b="0" spc="-150" dirty="0">
                <a:latin typeface="Mangal" pitchFamily="18" charset="0"/>
                <a:cs typeface="Mangal" pitchFamily="18" charset="0"/>
              </a:rPr>
              <a:t>की भावनाएं पैदा होना </a:t>
            </a:r>
          </a:p>
          <a:p>
            <a:pPr marL="457200" lvl="0" indent="-457200" algn="l">
              <a:lnSpc>
                <a:spcPts val="4800"/>
              </a:lnSpc>
              <a:spcBef>
                <a:spcPts val="900"/>
              </a:spcBef>
              <a:buFont typeface="Arial" pitchFamily="34" charset="0"/>
              <a:buChar char="•"/>
            </a:pPr>
            <a:r>
              <a:rPr lang="hi-IN" sz="2800" b="0" spc="-150" dirty="0">
                <a:latin typeface="Mangal" pitchFamily="18" charset="0"/>
                <a:cs typeface="Mangal" pitchFamily="18" charset="0"/>
              </a:rPr>
              <a:t>उपरोक्त आशंकाओं के कारण तनाव होता है और रोग को फैलाने का दोषी माना जाता है।</a:t>
            </a:r>
            <a:endParaRPr lang="en-US" sz="2800" b="0" spc="-150" dirty="0">
              <a:latin typeface="Mangal" pitchFamily="18" charset="0"/>
              <a:cs typeface="Mangal" pitchFamily="18" charset="0"/>
            </a:endParaRPr>
          </a:p>
        </p:txBody>
      </p:sp>
      <p:pic>
        <p:nvPicPr>
          <p:cNvPr id="774" name="Image" descr="Image"/>
          <p:cNvPicPr>
            <a:picLocks noChangeAspect="1"/>
          </p:cNvPicPr>
          <p:nvPr/>
        </p:nvPicPr>
        <p:blipFill>
          <a:blip r:embed="rId6"/>
          <a:stretch>
            <a:fillRect/>
          </a:stretch>
        </p:blipFill>
        <p:spPr>
          <a:xfrm>
            <a:off x="19604106" y="6220281"/>
            <a:ext cx="4479884" cy="5279516"/>
          </a:xfrm>
          <a:prstGeom prst="rect">
            <a:avLst/>
          </a:prstGeom>
          <a:ln w="12700">
            <a:miter lim="400000"/>
          </a:ln>
        </p:spPr>
      </p:pic>
      <p:grpSp>
        <p:nvGrpSpPr>
          <p:cNvPr id="6" name="Group 5">
            <a:extLst>
              <a:ext uri="{FF2B5EF4-FFF2-40B4-BE49-F238E27FC236}">
                <a16:creationId xmlns:a16="http://schemas.microsoft.com/office/drawing/2014/main" id="{02312498-3EB7-6048-9EC2-0159380F1962}"/>
              </a:ext>
            </a:extLst>
          </p:cNvPr>
          <p:cNvGrpSpPr/>
          <p:nvPr/>
        </p:nvGrpSpPr>
        <p:grpSpPr>
          <a:xfrm>
            <a:off x="300010" y="647711"/>
            <a:ext cx="17931240" cy="10852086"/>
            <a:chOff x="300010" y="647711"/>
            <a:chExt cx="17931240" cy="10852086"/>
          </a:xfrm>
        </p:grpSpPr>
        <p:grpSp>
          <p:nvGrpSpPr>
            <p:cNvPr id="2" name="Group 1">
              <a:extLst>
                <a:ext uri="{FF2B5EF4-FFF2-40B4-BE49-F238E27FC236}">
                  <a16:creationId xmlns:a16="http://schemas.microsoft.com/office/drawing/2014/main" id="{6979F90C-5457-C64C-AB0E-444B2DBDF6FE}"/>
                </a:ext>
              </a:extLst>
            </p:cNvPr>
            <p:cNvGrpSpPr/>
            <p:nvPr/>
          </p:nvGrpSpPr>
          <p:grpSpPr>
            <a:xfrm>
              <a:off x="6152750" y="647711"/>
              <a:ext cx="12078500" cy="2460161"/>
              <a:chOff x="6152750" y="647711"/>
              <a:chExt cx="12078500" cy="2460161"/>
            </a:xfrm>
          </p:grpSpPr>
          <p:sp>
            <p:nvSpPr>
              <p:cNvPr id="761" name="Rounded Rectangle"/>
              <p:cNvSpPr/>
              <p:nvPr/>
            </p:nvSpPr>
            <p:spPr>
              <a:xfrm>
                <a:off x="6152750" y="696131"/>
                <a:ext cx="12078499"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71" name="In any epidemic,…"/>
              <p:cNvSpPr txBox="1"/>
              <p:nvPr/>
            </p:nvSpPr>
            <p:spPr>
              <a:xfrm>
                <a:off x="6513792" y="2081950"/>
                <a:ext cx="1143261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l"/>
                <a:r>
                  <a:rPr lang="hi-IN" sz="3600" b="0" dirty="0">
                    <a:solidFill>
                      <a:schemeClr val="bg1"/>
                    </a:solidFill>
                    <a:latin typeface="Kruti Dev 010" pitchFamily="2" charset="0"/>
                    <a:cs typeface="Arial" panose="020B0604020202020204" pitchFamily="34" charset="0"/>
                  </a:rPr>
                  <a:t>किसी महामारी में</a:t>
                </a:r>
                <a:endParaRPr lang="en-US" sz="3600" b="0" dirty="0">
                  <a:solidFill>
                    <a:schemeClr val="bg1"/>
                  </a:solidFill>
                  <a:latin typeface="Kruti Dev 010" pitchFamily="2" charset="0"/>
                  <a:cs typeface="Arial" panose="020B0604020202020204" pitchFamily="34" charset="0"/>
                </a:endParaRPr>
              </a:p>
              <a:p>
                <a:pPr lvl="0" algn="l"/>
                <a:r>
                  <a:rPr lang="hi-IN" sz="2400" b="0" dirty="0">
                    <a:solidFill>
                      <a:schemeClr val="bg1"/>
                    </a:solidFill>
                    <a:latin typeface="Kruti Dev 010" pitchFamily="2" charset="0"/>
                    <a:cs typeface="Arial" panose="020B0604020202020204" pitchFamily="34" charset="0"/>
                  </a:rPr>
                  <a:t>किसी व्यक्ति का तनावग्रस्त महसूस करना और चिंतित होना आम है क्योंकि वे डरते हैंः</a:t>
                </a:r>
                <a:endParaRPr lang="en-US" sz="2400" b="0" dirty="0">
                  <a:solidFill>
                    <a:schemeClr val="bg1"/>
                  </a:solidFill>
                  <a:latin typeface="Kruti Dev 010" pitchFamily="2" charset="0"/>
                  <a:cs typeface="Arial" panose="020B0604020202020204" pitchFamily="34" charset="0"/>
                </a:endParaRPr>
              </a:p>
            </p:txBody>
          </p:sp>
          <p:sp>
            <p:nvSpPr>
              <p:cNvPr id="773" name="WHAT IS STIGMA"/>
              <p:cNvSpPr txBox="1"/>
              <p:nvPr/>
            </p:nvSpPr>
            <p:spPr>
              <a:xfrm>
                <a:off x="6152751" y="647711"/>
                <a:ext cx="1207849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a:solidFill>
                      <a:srgbClr val="002135"/>
                    </a:solidFill>
                  </a:defRPr>
                </a:lvl1pPr>
              </a:lstStyle>
              <a:p>
                <a:r>
                  <a:rPr lang="hi-IN" sz="7200" b="0" spc="-150" dirty="0">
                    <a:solidFill>
                      <a:schemeClr val="tx1"/>
                    </a:solidFill>
                    <a:latin typeface="Kruti Dev 010" pitchFamily="2" charset="0"/>
                    <a:cs typeface="Arial" panose="020B0604020202020204" pitchFamily="34" charset="0"/>
                  </a:rPr>
                  <a:t>बहिष्कार/लांछन/कलंक क्या है</a:t>
                </a:r>
              </a:p>
            </p:txBody>
          </p:sp>
        </p:grpSp>
        <p:pic>
          <p:nvPicPr>
            <p:cNvPr id="775" name="Image" descr="Image"/>
            <p:cNvPicPr>
              <a:picLocks noChangeAspect="1"/>
            </p:cNvPicPr>
            <p:nvPr/>
          </p:nvPicPr>
          <p:blipFill>
            <a:blip r:embed="rId7"/>
            <a:stretch>
              <a:fillRect/>
            </a:stretch>
          </p:blipFill>
          <p:spPr>
            <a:xfrm>
              <a:off x="300010" y="5527254"/>
              <a:ext cx="4476481" cy="5972543"/>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60"/>
                                        </p:tgtEl>
                                        <p:attrNameLst>
                                          <p:attrName>style.visibility</p:attrName>
                                        </p:attrNameLst>
                                      </p:cBhvr>
                                      <p:to>
                                        <p:strVal val="visible"/>
                                      </p:to>
                                    </p:set>
                                    <p:animEffect transition="in" filter="fade">
                                      <p:cBhvr>
                                        <p:cTn id="12" dur="500"/>
                                        <p:tgtEl>
                                          <p:spTgt spid="7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2">
                                            <p:bg/>
                                          </p:spTgt>
                                        </p:tgtEl>
                                        <p:attrNameLst>
                                          <p:attrName>style.visibility</p:attrName>
                                        </p:attrNameLst>
                                      </p:cBhvr>
                                      <p:to>
                                        <p:strVal val="visible"/>
                                      </p:to>
                                    </p:set>
                                    <p:animEffect transition="in" filter="fade">
                                      <p:cBhvr>
                                        <p:cTn id="17" dur="500"/>
                                        <p:tgtEl>
                                          <p:spTgt spid="77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2">
                                            <p:txEl>
                                              <p:pRg st="0" end="0"/>
                                            </p:txEl>
                                          </p:spTgt>
                                        </p:tgtEl>
                                        <p:attrNameLst>
                                          <p:attrName>style.visibility</p:attrName>
                                        </p:attrNameLst>
                                      </p:cBhvr>
                                      <p:to>
                                        <p:strVal val="visible"/>
                                      </p:to>
                                    </p:set>
                                    <p:animEffect transition="in" filter="fade">
                                      <p:cBhvr>
                                        <p:cTn id="22" dur="500"/>
                                        <p:tgtEl>
                                          <p:spTgt spid="77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2">
                                            <p:txEl>
                                              <p:pRg st="1" end="1"/>
                                            </p:txEl>
                                          </p:spTgt>
                                        </p:tgtEl>
                                        <p:attrNameLst>
                                          <p:attrName>style.visibility</p:attrName>
                                        </p:attrNameLst>
                                      </p:cBhvr>
                                      <p:to>
                                        <p:strVal val="visible"/>
                                      </p:to>
                                    </p:set>
                                    <p:animEffect transition="in" filter="fade">
                                      <p:cBhvr>
                                        <p:cTn id="27" dur="500"/>
                                        <p:tgtEl>
                                          <p:spTgt spid="77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2">
                                            <p:txEl>
                                              <p:pRg st="2" end="2"/>
                                            </p:txEl>
                                          </p:spTgt>
                                        </p:tgtEl>
                                        <p:attrNameLst>
                                          <p:attrName>style.visibility</p:attrName>
                                        </p:attrNameLst>
                                      </p:cBhvr>
                                      <p:to>
                                        <p:strVal val="visible"/>
                                      </p:to>
                                    </p:set>
                                    <p:animEffect transition="in" filter="fade">
                                      <p:cBhvr>
                                        <p:cTn id="32" dur="500"/>
                                        <p:tgtEl>
                                          <p:spTgt spid="77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2">
                                            <p:txEl>
                                              <p:pRg st="3" end="3"/>
                                            </p:txEl>
                                          </p:spTgt>
                                        </p:tgtEl>
                                        <p:attrNameLst>
                                          <p:attrName>style.visibility</p:attrName>
                                        </p:attrNameLst>
                                      </p:cBhvr>
                                      <p:to>
                                        <p:strVal val="visible"/>
                                      </p:to>
                                    </p:set>
                                    <p:animEffect transition="in" filter="fade">
                                      <p:cBhvr>
                                        <p:cTn id="37" dur="500"/>
                                        <p:tgtEl>
                                          <p:spTgt spid="772">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2">
                                            <p:txEl>
                                              <p:pRg st="4" end="4"/>
                                            </p:txEl>
                                          </p:spTgt>
                                        </p:tgtEl>
                                        <p:attrNameLst>
                                          <p:attrName>style.visibility</p:attrName>
                                        </p:attrNameLst>
                                      </p:cBhvr>
                                      <p:to>
                                        <p:strVal val="visible"/>
                                      </p:to>
                                    </p:set>
                                    <p:animEffect transition="in" filter="fade">
                                      <p:cBhvr>
                                        <p:cTn id="42" dur="500"/>
                                        <p:tgtEl>
                                          <p:spTgt spid="77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2">
                                            <p:txEl>
                                              <p:pRg st="5" end="5"/>
                                            </p:txEl>
                                          </p:spTgt>
                                        </p:tgtEl>
                                        <p:attrNameLst>
                                          <p:attrName>style.visibility</p:attrName>
                                        </p:attrNameLst>
                                      </p:cBhvr>
                                      <p:to>
                                        <p:strVal val="visible"/>
                                      </p:to>
                                    </p:set>
                                    <p:animEffect transition="in" filter="fade">
                                      <p:cBhvr>
                                        <p:cTn id="47" dur="500"/>
                                        <p:tgtEl>
                                          <p:spTgt spid="772">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2">
                                            <p:txEl>
                                              <p:pRg st="6" end="6"/>
                                            </p:txEl>
                                          </p:spTgt>
                                        </p:tgtEl>
                                        <p:attrNameLst>
                                          <p:attrName>style.visibility</p:attrName>
                                        </p:attrNameLst>
                                      </p:cBhvr>
                                      <p:to>
                                        <p:strVal val="visible"/>
                                      </p:to>
                                    </p:set>
                                    <p:animEffect transition="in" filter="fade">
                                      <p:cBhvr>
                                        <p:cTn id="52" dur="500"/>
                                        <p:tgtEl>
                                          <p:spTgt spid="772">
                                            <p:txEl>
                                              <p:pRg st="6" end="6"/>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774"/>
                                        </p:tgtEl>
                                        <p:attrNameLst>
                                          <p:attrName>style.visibility</p:attrName>
                                        </p:attrNameLst>
                                      </p:cBhvr>
                                      <p:to>
                                        <p:strVal val="visible"/>
                                      </p:to>
                                    </p:set>
                                    <p:animEffect transition="in" filter="fade">
                                      <p:cBhvr>
                                        <p:cTn id="56" dur="500"/>
                                        <p:tgtEl>
                                          <p:spTgt spid="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 grpId="0" animBg="1"/>
      <p:bldP spid="772" grpId="0" uiExpand="1" build="p" bldLvl="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2" name="Group"/>
          <p:cNvGrpSpPr/>
          <p:nvPr/>
        </p:nvGrpSpPr>
        <p:grpSpPr>
          <a:xfrm>
            <a:off x="300010" y="12315300"/>
            <a:ext cx="4601210" cy="995767"/>
            <a:chOff x="0" y="0"/>
            <a:chExt cx="4601208" cy="995765"/>
          </a:xfrm>
        </p:grpSpPr>
        <p:pic>
          <p:nvPicPr>
            <p:cNvPr id="777"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78"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79"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80"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81"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786" name="Group"/>
          <p:cNvGrpSpPr/>
          <p:nvPr/>
        </p:nvGrpSpPr>
        <p:grpSpPr>
          <a:xfrm>
            <a:off x="23097931" y="13055998"/>
            <a:ext cx="2098870" cy="1540535"/>
            <a:chOff x="0" y="2516"/>
            <a:chExt cx="2098868" cy="1540533"/>
          </a:xfrm>
        </p:grpSpPr>
        <p:sp>
          <p:nvSpPr>
            <p:cNvPr id="784" name="26"/>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27</a:t>
              </a:r>
              <a:endParaRPr dirty="0">
                <a:latin typeface="Arial" panose="020B0604020202020204" pitchFamily="34" charset="0"/>
                <a:cs typeface="Arial" panose="020B0604020202020204" pitchFamily="34" charset="0"/>
              </a:endParaRPr>
            </a:p>
          </p:txBody>
        </p:sp>
        <p:pic>
          <p:nvPicPr>
            <p:cNvPr id="7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783" name="Rounded Rectangle"/>
          <p:cNvSpPr/>
          <p:nvPr/>
        </p:nvSpPr>
        <p:spPr>
          <a:xfrm>
            <a:off x="2133427" y="2900116"/>
            <a:ext cx="20021550" cy="7915766"/>
          </a:xfrm>
          <a:prstGeom prst="roundRect">
            <a:avLst>
              <a:gd name="adj" fmla="val 2407"/>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787" name="All the above make people treat those with similar symptoms as COVID-12 as outcasts and excluded. This behaviour, which is stigmatising may manifest as:…"/>
          <p:cNvSpPr txBox="1"/>
          <p:nvPr/>
        </p:nvSpPr>
        <p:spPr>
          <a:xfrm>
            <a:off x="3227540" y="5408178"/>
            <a:ext cx="17928919" cy="2899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685800" lvl="0" indent="-685800" algn="l">
              <a:lnSpc>
                <a:spcPts val="4800"/>
              </a:lnSpc>
              <a:spcBef>
                <a:spcPts val="900"/>
              </a:spcBef>
              <a:buFont typeface="Arial" pitchFamily="34" charset="0"/>
              <a:buChar char="•"/>
            </a:pPr>
            <a:r>
              <a:rPr lang="en-US" sz="4000" b="0" spc="-150" dirty="0">
                <a:latin typeface="Times New Roman" pitchFamily="18" charset="0"/>
                <a:cs typeface="Times New Roman" pitchFamily="18" charset="0"/>
              </a:rPr>
              <a:t>COVID-19 </a:t>
            </a:r>
            <a:r>
              <a:rPr lang="hi-IN" sz="3800" b="0" spc="-150" dirty="0">
                <a:latin typeface="Kruti Dev 010" pitchFamily="2" charset="0"/>
                <a:cs typeface="Arial" panose="020B0604020202020204" pitchFamily="34" charset="0"/>
              </a:rPr>
              <a:t> से जुड़े बहिष्कार/लांछन/कलंक का स्तर तीन मुख्य कारकों पर निर्भर करता है</a:t>
            </a:r>
          </a:p>
          <a:p>
            <a:pPr marL="685800" lvl="0" indent="-685800" algn="l">
              <a:lnSpc>
                <a:spcPts val="4800"/>
              </a:lnSpc>
              <a:spcBef>
                <a:spcPts val="900"/>
              </a:spcBef>
              <a:buFont typeface="Arial" pitchFamily="34" charset="0"/>
              <a:buChar char="•"/>
            </a:pPr>
            <a:r>
              <a:rPr lang="en-US" sz="4000" b="0" spc="-150" dirty="0">
                <a:latin typeface="Times New Roman" pitchFamily="18" charset="0"/>
                <a:cs typeface="Times New Roman" pitchFamily="18" charset="0"/>
              </a:rPr>
              <a:t>COVID-19</a:t>
            </a:r>
            <a:r>
              <a:rPr lang="hi-IN" sz="3800" b="0" spc="-150" dirty="0">
                <a:latin typeface="Kruti Dev 010" pitchFamily="2" charset="0"/>
                <a:cs typeface="Arial" panose="020B0604020202020204" pitchFamily="34" charset="0"/>
              </a:rPr>
              <a:t> एक नई बीमारी है, इसके बारे में अभी कई चीजों का पता लगाया जा रहा है।</a:t>
            </a:r>
          </a:p>
          <a:p>
            <a:pPr marL="685800" lvl="0" indent="-685800" algn="l">
              <a:lnSpc>
                <a:spcPts val="4800"/>
              </a:lnSpc>
              <a:spcBef>
                <a:spcPts val="900"/>
              </a:spcBef>
              <a:buFont typeface="Arial" pitchFamily="34" charset="0"/>
              <a:buChar char="•"/>
            </a:pPr>
            <a:r>
              <a:rPr lang="hi-IN" sz="3800" b="0" spc="-150" dirty="0">
                <a:latin typeface="Kruti Dev 010" pitchFamily="2" charset="0"/>
                <a:cs typeface="Arial" panose="020B0604020202020204" pitchFamily="34" charset="0"/>
              </a:rPr>
              <a:t>जब कुछ अज्ञात होता है तो लोग अधिक चिंता करते हैं, जिससे भय उत्पन्न होता है।</a:t>
            </a:r>
          </a:p>
          <a:p>
            <a:pPr marL="685800" lvl="0" indent="-685800" algn="l">
              <a:lnSpc>
                <a:spcPts val="4800"/>
              </a:lnSpc>
              <a:spcBef>
                <a:spcPts val="900"/>
              </a:spcBef>
              <a:buFont typeface="Arial" pitchFamily="34" charset="0"/>
              <a:buChar char="•"/>
            </a:pPr>
            <a:r>
              <a:rPr lang="hi-IN" sz="3800" b="0" spc="-150" dirty="0">
                <a:latin typeface="Kruti Dev 010" pitchFamily="2" charset="0"/>
                <a:cs typeface="Arial" panose="020B0604020202020204" pitchFamily="34" charset="0"/>
              </a:rPr>
              <a:t>कुछ लोग अफवाहें और गलत समाचार व गलत सूचनाएं देते हैं जिससे डर और अधिक फैलाता है।</a:t>
            </a:r>
          </a:p>
        </p:txBody>
      </p:sp>
      <p:grpSp>
        <p:nvGrpSpPr>
          <p:cNvPr id="2" name="Group 1">
            <a:extLst>
              <a:ext uri="{FF2B5EF4-FFF2-40B4-BE49-F238E27FC236}">
                <a16:creationId xmlns:a16="http://schemas.microsoft.com/office/drawing/2014/main" id="{83B66226-5CF9-9F4C-8C48-BFB3D66D04B5}"/>
              </a:ext>
            </a:extLst>
          </p:cNvPr>
          <p:cNvGrpSpPr/>
          <p:nvPr/>
        </p:nvGrpSpPr>
        <p:grpSpPr>
          <a:xfrm>
            <a:off x="5980576" y="405682"/>
            <a:ext cx="12422848" cy="1223723"/>
            <a:chOff x="5980576" y="405682"/>
            <a:chExt cx="12422848" cy="1223723"/>
          </a:xfrm>
        </p:grpSpPr>
        <p:sp>
          <p:nvSpPr>
            <p:cNvPr id="788"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789" name="WHAT IS STIGMA"/>
            <p:cNvSpPr txBox="1"/>
            <p:nvPr/>
          </p:nvSpPr>
          <p:spPr>
            <a:xfrm>
              <a:off x="6060086" y="592267"/>
              <a:ext cx="12168233"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a:solidFill>
                    <a:srgbClr val="002135"/>
                  </a:solidFill>
                </a:defRPr>
              </a:lvl1pPr>
            </a:lstStyle>
            <a:p>
              <a:pPr lvl="0" defTabSz="825500">
                <a:defRPr sz="4000" b="0">
                  <a:latin typeface="Gotham Bold"/>
                  <a:ea typeface="Gotham Bold"/>
                  <a:cs typeface="Gotham Bold"/>
                  <a:sym typeface="Gotham Bold"/>
                </a:defRPr>
              </a:pPr>
              <a:r>
                <a:rPr lang="hi-IN" sz="4800" b="0" spc="-150" dirty="0">
                  <a:solidFill>
                    <a:schemeClr val="tx1"/>
                  </a:solidFill>
                  <a:latin typeface="Kruti Dev 010" pitchFamily="2" charset="0"/>
                  <a:sym typeface="Gotham Bold"/>
                </a:rPr>
                <a:t>यहां बहिष्कार/</a:t>
              </a:r>
              <a:r>
                <a:rPr lang="hi-IN" sz="4800" b="0" spc="-150" dirty="0">
                  <a:latin typeface="Kruti Dev 010" pitchFamily="2" charset="0"/>
                  <a:cs typeface="Arial" panose="020B0604020202020204" pitchFamily="34" charset="0"/>
                </a:rPr>
                <a:t>लां</a:t>
              </a:r>
              <a:r>
                <a:rPr lang="en-US" sz="4800" b="0" spc="-150" dirty="0">
                  <a:solidFill>
                    <a:schemeClr val="tx1"/>
                  </a:solidFill>
                  <a:latin typeface="Kruti Dev 010" pitchFamily="2" charset="0"/>
                  <a:sym typeface="Gotham Bold"/>
                </a:rPr>
                <a:t>W</a:t>
              </a:r>
              <a:r>
                <a:rPr lang="hi-IN" sz="4800" b="0" spc="-150" dirty="0">
                  <a:solidFill>
                    <a:schemeClr val="tx1"/>
                  </a:solidFill>
                  <a:latin typeface="Kruti Dev 010" pitchFamily="2" charset="0"/>
                  <a:sym typeface="Gotham Bold"/>
                </a:rPr>
                <a:t>छन/कलंक क्यों है?</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3"/>
                                        </p:tgtEl>
                                        <p:attrNameLst>
                                          <p:attrName>style.visibility</p:attrName>
                                        </p:attrNameLst>
                                      </p:cBhvr>
                                      <p:to>
                                        <p:strVal val="visible"/>
                                      </p:to>
                                    </p:set>
                                    <p:animEffect transition="in" filter="fade">
                                      <p:cBhvr>
                                        <p:cTn id="12" dur="500"/>
                                        <p:tgtEl>
                                          <p:spTgt spid="7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87">
                                            <p:bg/>
                                          </p:spTgt>
                                        </p:tgtEl>
                                        <p:attrNameLst>
                                          <p:attrName>style.visibility</p:attrName>
                                        </p:attrNameLst>
                                      </p:cBhvr>
                                      <p:to>
                                        <p:strVal val="visible"/>
                                      </p:to>
                                    </p:set>
                                    <p:animEffect transition="in" filter="fade">
                                      <p:cBhvr>
                                        <p:cTn id="17" dur="500"/>
                                        <p:tgtEl>
                                          <p:spTgt spid="787">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7">
                                            <p:txEl>
                                              <p:pRg st="0" end="0"/>
                                            </p:txEl>
                                          </p:spTgt>
                                        </p:tgtEl>
                                        <p:attrNameLst>
                                          <p:attrName>style.visibility</p:attrName>
                                        </p:attrNameLst>
                                      </p:cBhvr>
                                      <p:to>
                                        <p:strVal val="visible"/>
                                      </p:to>
                                    </p:set>
                                    <p:animEffect transition="in" filter="fade">
                                      <p:cBhvr>
                                        <p:cTn id="22" dur="500"/>
                                        <p:tgtEl>
                                          <p:spTgt spid="78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7">
                                            <p:txEl>
                                              <p:pRg st="1" end="1"/>
                                            </p:txEl>
                                          </p:spTgt>
                                        </p:tgtEl>
                                        <p:attrNameLst>
                                          <p:attrName>style.visibility</p:attrName>
                                        </p:attrNameLst>
                                      </p:cBhvr>
                                      <p:to>
                                        <p:strVal val="visible"/>
                                      </p:to>
                                    </p:set>
                                    <p:animEffect transition="in" filter="fade">
                                      <p:cBhvr>
                                        <p:cTn id="27" dur="500"/>
                                        <p:tgtEl>
                                          <p:spTgt spid="78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7">
                                            <p:txEl>
                                              <p:pRg st="2" end="2"/>
                                            </p:txEl>
                                          </p:spTgt>
                                        </p:tgtEl>
                                        <p:attrNameLst>
                                          <p:attrName>style.visibility</p:attrName>
                                        </p:attrNameLst>
                                      </p:cBhvr>
                                      <p:to>
                                        <p:strVal val="visible"/>
                                      </p:to>
                                    </p:set>
                                    <p:animEffect transition="in" filter="fade">
                                      <p:cBhvr>
                                        <p:cTn id="32" dur="500"/>
                                        <p:tgtEl>
                                          <p:spTgt spid="78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87">
                                            <p:txEl>
                                              <p:pRg st="3" end="3"/>
                                            </p:txEl>
                                          </p:spTgt>
                                        </p:tgtEl>
                                        <p:attrNameLst>
                                          <p:attrName>style.visibility</p:attrName>
                                        </p:attrNameLst>
                                      </p:cBhvr>
                                      <p:to>
                                        <p:strVal val="visible"/>
                                      </p:to>
                                    </p:set>
                                    <p:animEffect transition="in" filter="fade">
                                      <p:cBhvr>
                                        <p:cTn id="37" dur="500"/>
                                        <p:tgtEl>
                                          <p:spTgt spid="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 grpId="0" animBg="1"/>
      <p:bldP spid="787" grpId="0" uiExpand="1" build="p" bldLvl="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6" name="Group"/>
          <p:cNvGrpSpPr/>
          <p:nvPr/>
        </p:nvGrpSpPr>
        <p:grpSpPr>
          <a:xfrm>
            <a:off x="300010" y="12315300"/>
            <a:ext cx="4601210" cy="995767"/>
            <a:chOff x="0" y="0"/>
            <a:chExt cx="4601208" cy="995765"/>
          </a:xfrm>
        </p:grpSpPr>
        <p:pic>
          <p:nvPicPr>
            <p:cNvPr id="79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79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79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79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79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4" name="Group 3">
            <a:extLst>
              <a:ext uri="{FF2B5EF4-FFF2-40B4-BE49-F238E27FC236}">
                <a16:creationId xmlns:a16="http://schemas.microsoft.com/office/drawing/2014/main" id="{3D8D80E7-A705-D745-9FBF-ABBBC6F87C90}"/>
              </a:ext>
            </a:extLst>
          </p:cNvPr>
          <p:cNvGrpSpPr/>
          <p:nvPr/>
        </p:nvGrpSpPr>
        <p:grpSpPr>
          <a:xfrm>
            <a:off x="13191332" y="1963276"/>
            <a:ext cx="8274708" cy="1345144"/>
            <a:chOff x="13796004" y="1963276"/>
            <a:chExt cx="8274708" cy="1345144"/>
          </a:xfrm>
        </p:grpSpPr>
        <p:sp>
          <p:nvSpPr>
            <p:cNvPr id="802" name="Rounded Rectangle"/>
            <p:cNvSpPr/>
            <p:nvPr/>
          </p:nvSpPr>
          <p:spPr>
            <a:xfrm>
              <a:off x="13796004" y="1963276"/>
              <a:ext cx="8274708" cy="1345144"/>
            </a:xfrm>
            <a:prstGeom prst="roundRect">
              <a:avLst>
                <a:gd name="adj" fmla="val 1416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3" name="WHAT WILL YOU FEEL LIKE IF YOU WERE…"/>
            <p:cNvSpPr txBox="1"/>
            <p:nvPr/>
          </p:nvSpPr>
          <p:spPr>
            <a:xfrm>
              <a:off x="13796004" y="2136768"/>
              <a:ext cx="7975709" cy="9981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lvl="0" defTabSz="914400">
                <a:lnSpc>
                  <a:spcPct val="90000"/>
                </a:lnSpc>
                <a:defRPr sz="2900">
                  <a:solidFill>
                    <a:srgbClr val="FFFFFF"/>
                  </a:solidFill>
                </a:defRPr>
              </a:pPr>
              <a:r>
                <a:rPr lang="hi-IN" sz="3200" b="0" spc="-150" dirty="0">
                  <a:solidFill>
                    <a:schemeClr val="tx1"/>
                  </a:solidFill>
                  <a:latin typeface="Kruti Dev 010" pitchFamily="2" charset="0"/>
                  <a:cs typeface="Arial" panose="020B0604020202020204" pitchFamily="34" charset="0"/>
                </a:rPr>
                <a:t>यदि आप बाबूलाल, रानी, सुखराम, ब्यूटी होते </a:t>
              </a:r>
            </a:p>
            <a:p>
              <a:pPr lvl="0" defTabSz="914400">
                <a:lnSpc>
                  <a:spcPct val="90000"/>
                </a:lnSpc>
                <a:defRPr sz="2900">
                  <a:solidFill>
                    <a:srgbClr val="FFFFFF"/>
                  </a:solidFill>
                </a:defRPr>
              </a:pPr>
              <a:r>
                <a:rPr lang="hi-IN" sz="3200" b="0" spc="-150" dirty="0">
                  <a:solidFill>
                    <a:schemeClr val="tx1"/>
                  </a:solidFill>
                  <a:latin typeface="Kruti Dev 010" pitchFamily="2" charset="0"/>
                  <a:cs typeface="Arial" panose="020B0604020202020204" pitchFamily="34" charset="0"/>
                </a:rPr>
                <a:t>तो आप क्या महसूस करते?</a:t>
              </a:r>
              <a:endParaRPr lang="hi-IN" sz="3200" b="0" spc="-150" dirty="0">
                <a:solidFill>
                  <a:schemeClr val="tx1"/>
                </a:solidFill>
                <a:latin typeface="Arial" panose="020B0604020202020204" pitchFamily="34" charset="0"/>
                <a:cs typeface="Arial" panose="020B0604020202020204" pitchFamily="34" charset="0"/>
              </a:endParaRPr>
            </a:p>
          </p:txBody>
        </p:sp>
      </p:grpSp>
      <p:sp>
        <p:nvSpPr>
          <p:cNvPr id="797" name="Rounded Rectangle"/>
          <p:cNvSpPr/>
          <p:nvPr/>
        </p:nvSpPr>
        <p:spPr>
          <a:xfrm>
            <a:off x="939858" y="2141577"/>
            <a:ext cx="10736489" cy="9303873"/>
          </a:xfrm>
          <a:prstGeom prst="roundRect">
            <a:avLst>
              <a:gd name="adj" fmla="val 1970"/>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01" name="You are in the grocery shop. There are several people who are wearing a mask. You see Babulal the store owner going red in his face as he tries to suppress a cough.…"/>
          <p:cNvSpPr txBox="1"/>
          <p:nvPr/>
        </p:nvSpPr>
        <p:spPr>
          <a:xfrm>
            <a:off x="1162677" y="3583480"/>
            <a:ext cx="9510740" cy="6549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33400" lvl="0" indent="-466725" algn="just">
              <a:lnSpc>
                <a:spcPts val="3360"/>
              </a:lnSpc>
              <a:spcBef>
                <a:spcPts val="900"/>
              </a:spcBef>
            </a:pPr>
            <a:r>
              <a:rPr lang="hi-IN" sz="2800" b="0" spc="-150" dirty="0">
                <a:solidFill>
                  <a:schemeClr val="tx1"/>
                </a:solidFill>
                <a:latin typeface="Kruti Dev 010" pitchFamily="2" charset="0"/>
                <a:cs typeface="Arial" panose="020B0604020202020204" pitchFamily="34" charset="0"/>
              </a:rPr>
              <a:t>1. आप राषन की दुकान में हैं, वहां कई लोग हैं जो मास्क पहनें हैं। आप दुकानदार बाबूलाल को देखते हैं जो खांसी को दबाने की कोषिष रहा है जिस कारण उसका चेहरा लाल हो रहा है।</a:t>
            </a:r>
          </a:p>
          <a:p>
            <a:pPr marL="533400" lvl="0" indent="-466725" algn="just">
              <a:lnSpc>
                <a:spcPts val="3360"/>
              </a:lnSpc>
              <a:spcBef>
                <a:spcPts val="900"/>
              </a:spcBef>
            </a:pPr>
            <a:r>
              <a:rPr lang="hi-IN" sz="2800" b="0" spc="-150" dirty="0">
                <a:solidFill>
                  <a:schemeClr val="tx1"/>
                </a:solidFill>
                <a:latin typeface="Kruti Dev 010" pitchFamily="2" charset="0"/>
                <a:cs typeface="Arial" panose="020B0604020202020204" pitchFamily="34" charset="0"/>
              </a:rPr>
              <a:t>2. सुखराम पुणे से वापस आया है, पुणे में वह टैक्सी चलाता है। वह परिवार के साथ ही रूका हुआ है और अपने सुपरवाइज़र के निर्दे</a:t>
            </a:r>
            <a:r>
              <a:rPr lang="hi-IN" sz="2800" b="0" spc="-150" dirty="0">
                <a:solidFill>
                  <a:schemeClr val="tx1"/>
                </a:solidFill>
                <a:latin typeface="Kruti Dev 010" pitchFamily="2" charset="0"/>
                <a:cs typeface="Mangal"/>
              </a:rPr>
              <a:t>शा</a:t>
            </a:r>
            <a:r>
              <a:rPr lang="hi-IN" sz="2800" b="0" spc="-150" dirty="0">
                <a:solidFill>
                  <a:schemeClr val="tx1"/>
                </a:solidFill>
                <a:latin typeface="Kruti Dev 010" pitchFamily="2" charset="0"/>
                <a:cs typeface="Arial" panose="020B0604020202020204" pitchFamily="34" charset="0"/>
              </a:rPr>
              <a:t>नुसार आपने उसके पिछले सम्पर्कों</a:t>
            </a:r>
            <a:r>
              <a:rPr lang="en-GB" sz="2800" b="0" spc="-150" dirty="0">
                <a:solidFill>
                  <a:schemeClr val="tx1"/>
                </a:solidFill>
                <a:latin typeface="Kruti Dev 010" pitchFamily="2" charset="0"/>
                <a:cs typeface="Arial" panose="020B0604020202020204" pitchFamily="34" charset="0"/>
              </a:rPr>
              <a:t> </a:t>
            </a:r>
            <a:r>
              <a:rPr lang="hi-IN" sz="2800" b="0" spc="-150" dirty="0">
                <a:solidFill>
                  <a:schemeClr val="tx1"/>
                </a:solidFill>
                <a:latin typeface="Kruti Dev 010" pitchFamily="2" charset="0"/>
                <a:cs typeface="Arial" panose="020B0604020202020204" pitchFamily="34" charset="0"/>
              </a:rPr>
              <a:t>की जानकारी ले ली है। आपको पता चला है कि सुखराम के परिवार के सदस्यों ने उसको घर छोड़ने के लिए कहा है।</a:t>
            </a:r>
          </a:p>
          <a:p>
            <a:pPr marL="533400" lvl="0" indent="-466725" algn="just">
              <a:lnSpc>
                <a:spcPts val="3360"/>
              </a:lnSpc>
              <a:spcBef>
                <a:spcPts val="900"/>
              </a:spcBef>
            </a:pPr>
            <a:r>
              <a:rPr lang="hi-IN" sz="2800" b="0" spc="-150" dirty="0">
                <a:solidFill>
                  <a:schemeClr val="tx1"/>
                </a:solidFill>
                <a:latin typeface="Kruti Dev 010" pitchFamily="2" charset="0"/>
                <a:cs typeface="Arial" panose="020B0604020202020204" pitchFamily="34" charset="0"/>
              </a:rPr>
              <a:t>3. ब्यूटी दिल्ली में रहती है और घरों में काम करने के लिए जाती है। हाल ही में वह वापस आयी और आपको किसी ने बताया कि ब्यूटी के मालिकों ने उसे जाने के लिए कहा है क्योंकि उसे जुकाम है।</a:t>
            </a:r>
          </a:p>
          <a:p>
            <a:pPr marL="533400" lvl="0" indent="-466725" algn="just">
              <a:lnSpc>
                <a:spcPts val="3360"/>
              </a:lnSpc>
              <a:spcBef>
                <a:spcPts val="900"/>
              </a:spcBef>
            </a:pPr>
            <a:r>
              <a:rPr lang="hi-IN" sz="2800" b="0" spc="-150" dirty="0">
                <a:solidFill>
                  <a:schemeClr val="tx1"/>
                </a:solidFill>
                <a:latin typeface="Kruti Dev 010" pitchFamily="2" charset="0"/>
                <a:cs typeface="Arial" panose="020B0604020202020204" pitchFamily="34" charset="0"/>
              </a:rPr>
              <a:t>4. सुरीली 11 साल की एक युवा लड़की है। वह और उसका 8 वर्ष का भाई एक आंटी के साथ रह रहे हैं क्योंकि उनके माता-पिता को अलग-थलग/</a:t>
            </a:r>
            <a:r>
              <a:rPr lang="en-US" sz="2800" b="0" spc="-150" dirty="0">
                <a:solidFill>
                  <a:schemeClr val="tx1"/>
                </a:solidFill>
                <a:latin typeface="Arial" pitchFamily="34" charset="0"/>
                <a:cs typeface="Arial" pitchFamily="34" charset="0"/>
              </a:rPr>
              <a:t> Isolation</a:t>
            </a:r>
            <a:r>
              <a:rPr lang="hi-IN" sz="2800" b="0" spc="-150" dirty="0">
                <a:solidFill>
                  <a:schemeClr val="tx1"/>
                </a:solidFill>
                <a:latin typeface="Kruti Dev 010" pitchFamily="2" charset="0"/>
                <a:cs typeface="Arial" panose="020B0604020202020204" pitchFamily="34" charset="0"/>
              </a:rPr>
              <a:t> रहने के लिए कहा गया है। सुरीली की आंटी आपसे कहती रहती है कि बच्चे उनके परिवार के संसाधनों पर एक बड़ा बोझ हैं।</a:t>
            </a:r>
          </a:p>
        </p:txBody>
      </p:sp>
      <p:sp>
        <p:nvSpPr>
          <p:cNvPr id="804" name="Rounded Rectangle"/>
          <p:cNvSpPr/>
          <p:nvPr/>
        </p:nvSpPr>
        <p:spPr>
          <a:xfrm>
            <a:off x="13057411" y="3581856"/>
            <a:ext cx="9813296" cy="7863594"/>
          </a:xfrm>
          <a:prstGeom prst="roundRect">
            <a:avLst>
              <a:gd name="adj" fmla="val 2519"/>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n>
                <a:solidFill>
                  <a:schemeClr val="tx1"/>
                </a:solidFill>
              </a:ln>
              <a:solidFill>
                <a:sysClr val="windowText" lastClr="000000"/>
              </a:solidFill>
              <a:latin typeface="Arial" panose="020B0604020202020204" pitchFamily="34" charset="0"/>
              <a:cs typeface="Arial" panose="020B0604020202020204" pitchFamily="34" charset="0"/>
            </a:endParaRPr>
          </a:p>
        </p:txBody>
      </p:sp>
      <p:sp>
        <p:nvSpPr>
          <p:cNvPr id="805" name="THE STIGMA"/>
          <p:cNvSpPr txBox="1"/>
          <p:nvPr/>
        </p:nvSpPr>
        <p:spPr>
          <a:xfrm>
            <a:off x="13436039" y="3797589"/>
            <a:ext cx="5986618" cy="947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defTabSz="914400">
              <a:lnSpc>
                <a:spcPct val="120000"/>
              </a:lnSpc>
              <a:defRPr sz="3500">
                <a:solidFill>
                  <a:srgbClr val="FFFFFF"/>
                </a:solidFill>
              </a:defRPr>
            </a:lvl1pPr>
          </a:lstStyle>
          <a:p>
            <a:r>
              <a:rPr lang="hi-IN" sz="4800" b="0" spc="-150" dirty="0">
                <a:solidFill>
                  <a:schemeClr val="tx1"/>
                </a:solidFill>
                <a:latin typeface="Kruti Dev 010" pitchFamily="2" charset="0"/>
                <a:cs typeface="Arial" panose="020B0604020202020204" pitchFamily="34" charset="0"/>
              </a:rPr>
              <a:t>बहिष्कार/लांछन/कलंक</a:t>
            </a:r>
          </a:p>
        </p:txBody>
      </p:sp>
      <p:sp>
        <p:nvSpPr>
          <p:cNvPr id="806" name="Rani has a seasonal cold, but her friend is scared that she may have the  coronavirus and is scared and asked her to stay away…"/>
          <p:cNvSpPr txBox="1"/>
          <p:nvPr/>
        </p:nvSpPr>
        <p:spPr>
          <a:xfrm>
            <a:off x="13297124" y="5237914"/>
            <a:ext cx="8898595" cy="5219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lvl="0" indent="-457200" algn="l">
              <a:lnSpc>
                <a:spcPts val="3120"/>
              </a:lnSpc>
              <a:spcBef>
                <a:spcPts val="900"/>
              </a:spcBef>
              <a:buFont typeface="Arial" pitchFamily="34" charset="0"/>
              <a:buChar char="•"/>
            </a:pPr>
            <a:r>
              <a:rPr lang="hi-IN" sz="2600" b="0" spc="-150" dirty="0">
                <a:latin typeface="Kruti Dev 010" pitchFamily="2" charset="0"/>
                <a:cs typeface="Arial" panose="020B0604020202020204" pitchFamily="34" charset="0"/>
              </a:rPr>
              <a:t>बाबूलाल को सामान्य खांसी है। लेकिन वह लोगों के सामने खांसने से डरा हुआ है क्योंकि उसे लगता है कि उसके ग्राहक कम हो जायेंगे</a:t>
            </a:r>
            <a:endParaRPr lang="en-US" sz="2600" b="0" spc="-150" dirty="0">
              <a:latin typeface="Kruti Dev 010" pitchFamily="2" charset="0"/>
              <a:cs typeface="Arial" panose="020B0604020202020204" pitchFamily="34" charset="0"/>
            </a:endParaRPr>
          </a:p>
          <a:p>
            <a:pPr marL="457200" lvl="0" indent="-457200" algn="l">
              <a:lnSpc>
                <a:spcPts val="3120"/>
              </a:lnSpc>
              <a:spcBef>
                <a:spcPts val="900"/>
              </a:spcBef>
              <a:buFont typeface="Arial" pitchFamily="34" charset="0"/>
              <a:buChar char="•"/>
            </a:pPr>
            <a:r>
              <a:rPr lang="hi-IN" sz="2600" b="0" spc="-150" dirty="0">
                <a:latin typeface="Kruti Dev 010" pitchFamily="2" charset="0"/>
                <a:cs typeface="Arial" panose="020B0604020202020204" pitchFamily="34" charset="0"/>
              </a:rPr>
              <a:t>सुखराम को अलग</a:t>
            </a:r>
            <a:r>
              <a:rPr lang="en-US" sz="2600" b="0" spc="-150" dirty="0">
                <a:latin typeface="Kruti Dev 010" pitchFamily="2" charset="0"/>
                <a:cs typeface="Arial" panose="020B0604020202020204" pitchFamily="34" charset="0"/>
              </a:rPr>
              <a:t>@</a:t>
            </a:r>
            <a:r>
              <a:rPr lang="en-US" sz="2600" b="0" spc="-150" dirty="0">
                <a:latin typeface="Arial" panose="020B0604020202020204" pitchFamily="34" charset="0"/>
                <a:cs typeface="Arial" panose="020B0604020202020204" pitchFamily="34" charset="0"/>
              </a:rPr>
              <a:t>Isolation</a:t>
            </a:r>
            <a:r>
              <a:rPr lang="en-US" sz="2600" b="0" spc="-150" dirty="0">
                <a:latin typeface="Kruti Dev 010" pitchFamily="2" charset="0"/>
                <a:cs typeface="Arial" panose="020B0604020202020204" pitchFamily="34" charset="0"/>
              </a:rPr>
              <a:t> </a:t>
            </a:r>
            <a:r>
              <a:rPr lang="hi-IN" sz="2600" b="0" spc="-150" dirty="0">
                <a:latin typeface="Kruti Dev 010" pitchFamily="2" charset="0"/>
                <a:cs typeface="Arial" panose="020B0604020202020204" pitchFamily="34" charset="0"/>
              </a:rPr>
              <a:t>रहने के लिए परिवार के सहयोग की जरूरत है। यदि हर कोई उचित सावधानियां बरतेगा तो संक्रमण नहीं फैलेगा।</a:t>
            </a:r>
            <a:endParaRPr lang="en-US" sz="2600" b="0" spc="-150" dirty="0">
              <a:latin typeface="Kruti Dev 010" pitchFamily="2" charset="0"/>
              <a:cs typeface="Arial" panose="020B0604020202020204" pitchFamily="34" charset="0"/>
            </a:endParaRPr>
          </a:p>
          <a:p>
            <a:pPr marL="457200" lvl="0" indent="-457200" algn="l">
              <a:lnSpc>
                <a:spcPts val="3120"/>
              </a:lnSpc>
              <a:spcBef>
                <a:spcPts val="900"/>
              </a:spcBef>
              <a:buFont typeface="Arial" pitchFamily="34" charset="0"/>
              <a:buChar char="•"/>
            </a:pPr>
            <a:r>
              <a:rPr lang="hi-IN" sz="2600" b="0" spc="-150" dirty="0">
                <a:latin typeface="Kruti Dev 010" pitchFamily="2" charset="0"/>
                <a:cs typeface="Arial" panose="020B0604020202020204" pitchFamily="34" charset="0"/>
              </a:rPr>
              <a:t>ब्यूटी को मौसमी बुखार है लेकिन उसके मालिकों द्वारा उसे जाने को कहा गया।</a:t>
            </a:r>
            <a:endParaRPr lang="en-US" sz="2600" b="0" spc="-150" dirty="0">
              <a:latin typeface="Kruti Dev 010" pitchFamily="2" charset="0"/>
              <a:cs typeface="Arial" panose="020B0604020202020204" pitchFamily="34" charset="0"/>
            </a:endParaRPr>
          </a:p>
          <a:p>
            <a:pPr marL="457200" lvl="0" indent="-457200" algn="l">
              <a:lnSpc>
                <a:spcPts val="3120"/>
              </a:lnSpc>
              <a:spcBef>
                <a:spcPts val="900"/>
              </a:spcBef>
              <a:buFont typeface="Arial" pitchFamily="34" charset="0"/>
              <a:buChar char="•"/>
            </a:pPr>
            <a:r>
              <a:rPr lang="hi-IN" sz="2600" b="0" spc="-150" dirty="0">
                <a:latin typeface="Kruti Dev 010" pitchFamily="2" charset="0"/>
                <a:cs typeface="Arial" panose="020B0604020202020204" pitchFamily="34" charset="0"/>
              </a:rPr>
              <a:t>सुरीली और उसका भाई दो छोटे बच्चे हैं जिन्हें सहयोग की आवश्यकता </a:t>
            </a:r>
            <a:r>
              <a:rPr lang="en-GB" sz="2600" b="0" spc="-150" dirty="0">
                <a:latin typeface="Kruti Dev 010" pitchFamily="2" charset="0"/>
                <a:cs typeface="Arial" panose="020B0604020202020204" pitchFamily="34" charset="0"/>
              </a:rPr>
              <a:t> </a:t>
            </a:r>
            <a:r>
              <a:rPr lang="hi-IN" sz="2600" b="0" spc="-150" dirty="0">
                <a:latin typeface="Kruti Dev 010" pitchFamily="2" charset="0"/>
                <a:cs typeface="Arial" panose="020B0604020202020204" pitchFamily="34" charset="0"/>
              </a:rPr>
              <a:t>है और इस तरह की घटना दिमागी तनाव का कारण बन सकतीं हैं यहां तक कि कई बार भविष्य पर भी असर डाल सकता है। बाल सुरक्षा समिति को कठिन परिस्थितियों में मदद करने के लिए उचित उपायों के लिए प्रयास करना चाहिए।</a:t>
            </a:r>
            <a:endParaRPr lang="en-US" sz="2600" b="0" spc="-150" dirty="0">
              <a:latin typeface="Kruti Dev 010" pitchFamily="2" charset="0"/>
              <a:cs typeface="Arial" panose="020B0604020202020204" pitchFamily="34" charset="0"/>
            </a:endParaRPr>
          </a:p>
        </p:txBody>
      </p:sp>
      <p:pic>
        <p:nvPicPr>
          <p:cNvPr id="808"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91154" y="9001144"/>
            <a:ext cx="3385330" cy="3723431"/>
          </a:xfrm>
          <a:prstGeom prst="rect">
            <a:avLst/>
          </a:prstGeom>
          <a:ln w="12700">
            <a:miter lim="400000"/>
          </a:ln>
        </p:spPr>
      </p:pic>
      <p:grpSp>
        <p:nvGrpSpPr>
          <p:cNvPr id="2" name="Group 1">
            <a:extLst>
              <a:ext uri="{FF2B5EF4-FFF2-40B4-BE49-F238E27FC236}">
                <a16:creationId xmlns:a16="http://schemas.microsoft.com/office/drawing/2014/main" id="{9CA27C0F-5762-1845-A491-FD22551115AA}"/>
              </a:ext>
            </a:extLst>
          </p:cNvPr>
          <p:cNvGrpSpPr/>
          <p:nvPr/>
        </p:nvGrpSpPr>
        <p:grpSpPr>
          <a:xfrm>
            <a:off x="5980576" y="405682"/>
            <a:ext cx="12422848" cy="1223723"/>
            <a:chOff x="5980576" y="405682"/>
            <a:chExt cx="12422848" cy="1223723"/>
          </a:xfrm>
        </p:grpSpPr>
        <p:sp>
          <p:nvSpPr>
            <p:cNvPr id="809" name="Rounded Rectangle"/>
            <p:cNvSpPr/>
            <p:nvPr/>
          </p:nvSpPr>
          <p:spPr>
            <a:xfrm>
              <a:off x="5980576" y="405682"/>
              <a:ext cx="1242284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10" name="WHAT IS STIGMA"/>
            <p:cNvSpPr txBox="1"/>
            <p:nvPr/>
          </p:nvSpPr>
          <p:spPr>
            <a:xfrm>
              <a:off x="6429046" y="430263"/>
              <a:ext cx="1148271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pPr>
                <a:defRPr sz="4000" b="0">
                  <a:latin typeface="Gotham Bold"/>
                  <a:ea typeface="Gotham Bold"/>
                  <a:cs typeface="Gotham Bold"/>
                  <a:sym typeface="Gotham Bold"/>
                </a:defRPr>
              </a:pPr>
              <a:r>
                <a:rPr lang="hi-IN" sz="6000" b="0" spc="-150" dirty="0">
                  <a:solidFill>
                    <a:schemeClr val="accent1">
                      <a:lumMod val="75000"/>
                    </a:schemeClr>
                  </a:solidFill>
                  <a:latin typeface="Kruti Dev 010" pitchFamily="2" charset="0"/>
                  <a:cs typeface="Arial" panose="020B0604020202020204" pitchFamily="34" charset="0"/>
                </a:rPr>
                <a:t>बहिष्कार/लांछन/कलंक को पहचानें</a:t>
              </a:r>
              <a:endParaRPr lang="en-US" sz="6000" spc="-150" dirty="0">
                <a:solidFill>
                  <a:schemeClr val="accent1">
                    <a:lumMod val="75000"/>
                  </a:schemeClr>
                </a:solidFill>
              </a:endParaRPr>
            </a:p>
          </p:txBody>
        </p:sp>
      </p:grpSp>
      <p:sp>
        <p:nvSpPr>
          <p:cNvPr id="6" name="TextBox 5">
            <a:extLst>
              <a:ext uri="{FF2B5EF4-FFF2-40B4-BE49-F238E27FC236}">
                <a16:creationId xmlns:a16="http://schemas.microsoft.com/office/drawing/2014/main" id="{96EF4B5D-C141-D54E-A2BA-FB203DA0CED8}"/>
              </a:ext>
            </a:extLst>
          </p:cNvPr>
          <p:cNvSpPr txBox="1"/>
          <p:nvPr/>
        </p:nvSpPr>
        <p:spPr>
          <a:xfrm>
            <a:off x="19444986" y="-2176242"/>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Gill Sans"/>
            </a:endParaRPr>
          </a:p>
        </p:txBody>
      </p:sp>
      <p:grpSp>
        <p:nvGrpSpPr>
          <p:cNvPr id="800" name="Group"/>
          <p:cNvGrpSpPr/>
          <p:nvPr/>
        </p:nvGrpSpPr>
        <p:grpSpPr>
          <a:xfrm>
            <a:off x="23097931" y="13055998"/>
            <a:ext cx="2098870" cy="1540535"/>
            <a:chOff x="0" y="2516"/>
            <a:chExt cx="2098868" cy="1540533"/>
          </a:xfrm>
        </p:grpSpPr>
        <p:sp>
          <p:nvSpPr>
            <p:cNvPr id="798" name="27"/>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28</a:t>
              </a:r>
              <a:endParaRPr dirty="0">
                <a:latin typeface="Arial" panose="020B0604020202020204" pitchFamily="34" charset="0"/>
                <a:cs typeface="Arial" panose="020B0604020202020204" pitchFamily="34" charset="0"/>
              </a:endParaRPr>
            </a:p>
          </p:txBody>
        </p:sp>
        <p:pic>
          <p:nvPicPr>
            <p:cNvPr id="799" name="Image" descr="Image"/>
            <p:cNvPicPr>
              <a:picLocks noChangeAspect="1"/>
            </p:cNvPicPr>
            <p:nvPr/>
          </p:nvPicPr>
          <p:blipFill>
            <a:blip r:embed="rId7"/>
            <a:stretch>
              <a:fillRect/>
            </a:stretch>
          </p:blipFill>
          <p:spPr>
            <a:xfrm>
              <a:off x="0" y="2516"/>
              <a:ext cx="554528" cy="541069"/>
            </a:xfrm>
            <a:prstGeom prst="rect">
              <a:avLst/>
            </a:prstGeom>
            <a:ln w="12700" cap="flat">
              <a:noFill/>
              <a:miter lim="400000"/>
            </a:ln>
            <a:effectLst/>
          </p:spPr>
        </p:pic>
      </p:grpSp>
      <p:pic>
        <p:nvPicPr>
          <p:cNvPr id="807" name="Image" descr="Image"/>
          <p:cNvPicPr>
            <a:picLocks noChangeAspect="1"/>
          </p:cNvPicPr>
          <p:nvPr/>
        </p:nvPicPr>
        <p:blipFill>
          <a:blip r:embed="rId8"/>
          <a:stretch>
            <a:fillRect/>
          </a:stretch>
        </p:blipFill>
        <p:spPr>
          <a:xfrm>
            <a:off x="10874702" y="8403252"/>
            <a:ext cx="2558812" cy="5193816"/>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7"/>
                                        </p:tgtEl>
                                        <p:attrNameLst>
                                          <p:attrName>style.visibility</p:attrName>
                                        </p:attrNameLst>
                                      </p:cBhvr>
                                      <p:to>
                                        <p:strVal val="visible"/>
                                      </p:to>
                                    </p:set>
                                    <p:animEffect transition="in" filter="fade">
                                      <p:cBhvr>
                                        <p:cTn id="12" dur="500"/>
                                        <p:tgtEl>
                                          <p:spTgt spid="7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1">
                                            <p:bg/>
                                          </p:spTgt>
                                        </p:tgtEl>
                                        <p:attrNameLst>
                                          <p:attrName>style.visibility</p:attrName>
                                        </p:attrNameLst>
                                      </p:cBhvr>
                                      <p:to>
                                        <p:strVal val="visible"/>
                                      </p:to>
                                    </p:set>
                                    <p:animEffect transition="in" filter="fade">
                                      <p:cBhvr>
                                        <p:cTn id="17" dur="500"/>
                                        <p:tgtEl>
                                          <p:spTgt spid="80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1">
                                            <p:txEl>
                                              <p:pRg st="0" end="0"/>
                                            </p:txEl>
                                          </p:spTgt>
                                        </p:tgtEl>
                                        <p:attrNameLst>
                                          <p:attrName>style.visibility</p:attrName>
                                        </p:attrNameLst>
                                      </p:cBhvr>
                                      <p:to>
                                        <p:strVal val="visible"/>
                                      </p:to>
                                    </p:set>
                                    <p:animEffect transition="in" filter="fade">
                                      <p:cBhvr>
                                        <p:cTn id="22" dur="500"/>
                                        <p:tgtEl>
                                          <p:spTgt spid="8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1">
                                            <p:txEl>
                                              <p:pRg st="1" end="1"/>
                                            </p:txEl>
                                          </p:spTgt>
                                        </p:tgtEl>
                                        <p:attrNameLst>
                                          <p:attrName>style.visibility</p:attrName>
                                        </p:attrNameLst>
                                      </p:cBhvr>
                                      <p:to>
                                        <p:strVal val="visible"/>
                                      </p:to>
                                    </p:set>
                                    <p:animEffect transition="in" filter="fade">
                                      <p:cBhvr>
                                        <p:cTn id="27" dur="500"/>
                                        <p:tgtEl>
                                          <p:spTgt spid="8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1">
                                            <p:txEl>
                                              <p:pRg st="2" end="2"/>
                                            </p:txEl>
                                          </p:spTgt>
                                        </p:tgtEl>
                                        <p:attrNameLst>
                                          <p:attrName>style.visibility</p:attrName>
                                        </p:attrNameLst>
                                      </p:cBhvr>
                                      <p:to>
                                        <p:strVal val="visible"/>
                                      </p:to>
                                    </p:set>
                                    <p:animEffect transition="in" filter="fade">
                                      <p:cBhvr>
                                        <p:cTn id="32" dur="500"/>
                                        <p:tgtEl>
                                          <p:spTgt spid="80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01">
                                            <p:txEl>
                                              <p:pRg st="3" end="3"/>
                                            </p:txEl>
                                          </p:spTgt>
                                        </p:tgtEl>
                                        <p:attrNameLst>
                                          <p:attrName>style.visibility</p:attrName>
                                        </p:attrNameLst>
                                      </p:cBhvr>
                                      <p:to>
                                        <p:strVal val="visible"/>
                                      </p:to>
                                    </p:set>
                                    <p:animEffect transition="in" filter="fade">
                                      <p:cBhvr>
                                        <p:cTn id="37" dur="500"/>
                                        <p:tgtEl>
                                          <p:spTgt spid="801">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07"/>
                                        </p:tgtEl>
                                        <p:attrNameLst>
                                          <p:attrName>style.visibility</p:attrName>
                                        </p:attrNameLst>
                                      </p:cBhvr>
                                      <p:to>
                                        <p:strVal val="visible"/>
                                      </p:to>
                                    </p:set>
                                    <p:animEffect transition="in" filter="fade">
                                      <p:cBhvr>
                                        <p:cTn id="40" dur="500"/>
                                        <p:tgtEl>
                                          <p:spTgt spid="80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04"/>
                                        </p:tgtEl>
                                        <p:attrNameLst>
                                          <p:attrName>style.visibility</p:attrName>
                                        </p:attrNameLst>
                                      </p:cBhvr>
                                      <p:to>
                                        <p:strVal val="visible"/>
                                      </p:to>
                                    </p:set>
                                    <p:animEffect transition="in" filter="fade">
                                      <p:cBhvr>
                                        <p:cTn id="50" dur="500"/>
                                        <p:tgtEl>
                                          <p:spTgt spid="80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5"/>
                                        </p:tgtEl>
                                        <p:attrNameLst>
                                          <p:attrName>style.visibility</p:attrName>
                                        </p:attrNameLst>
                                      </p:cBhvr>
                                      <p:to>
                                        <p:strVal val="visible"/>
                                      </p:to>
                                    </p:set>
                                    <p:animEffect transition="in" filter="fade">
                                      <p:cBhvr>
                                        <p:cTn id="53" dur="500"/>
                                        <p:tgtEl>
                                          <p:spTgt spid="80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06">
                                            <p:bg/>
                                          </p:spTgt>
                                        </p:tgtEl>
                                        <p:attrNameLst>
                                          <p:attrName>style.visibility</p:attrName>
                                        </p:attrNameLst>
                                      </p:cBhvr>
                                      <p:to>
                                        <p:strVal val="visible"/>
                                      </p:to>
                                    </p:set>
                                    <p:animEffect transition="in" filter="fade">
                                      <p:cBhvr>
                                        <p:cTn id="58" dur="500"/>
                                        <p:tgtEl>
                                          <p:spTgt spid="806">
                                            <p:bg/>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6">
                                            <p:txEl>
                                              <p:pRg st="0" end="0"/>
                                            </p:txEl>
                                          </p:spTgt>
                                        </p:tgtEl>
                                        <p:attrNameLst>
                                          <p:attrName>style.visibility</p:attrName>
                                        </p:attrNameLst>
                                      </p:cBhvr>
                                      <p:to>
                                        <p:strVal val="visible"/>
                                      </p:to>
                                    </p:set>
                                    <p:animEffect transition="in" filter="fade">
                                      <p:cBhvr>
                                        <p:cTn id="63" dur="500"/>
                                        <p:tgtEl>
                                          <p:spTgt spid="80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06">
                                            <p:txEl>
                                              <p:pRg st="1" end="1"/>
                                            </p:txEl>
                                          </p:spTgt>
                                        </p:tgtEl>
                                        <p:attrNameLst>
                                          <p:attrName>style.visibility</p:attrName>
                                        </p:attrNameLst>
                                      </p:cBhvr>
                                      <p:to>
                                        <p:strVal val="visible"/>
                                      </p:to>
                                    </p:set>
                                    <p:animEffect transition="in" filter="fade">
                                      <p:cBhvr>
                                        <p:cTn id="68" dur="500"/>
                                        <p:tgtEl>
                                          <p:spTgt spid="806">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06">
                                            <p:txEl>
                                              <p:pRg st="2" end="2"/>
                                            </p:txEl>
                                          </p:spTgt>
                                        </p:tgtEl>
                                        <p:attrNameLst>
                                          <p:attrName>style.visibility</p:attrName>
                                        </p:attrNameLst>
                                      </p:cBhvr>
                                      <p:to>
                                        <p:strVal val="visible"/>
                                      </p:to>
                                    </p:set>
                                    <p:animEffect transition="in" filter="fade">
                                      <p:cBhvr>
                                        <p:cTn id="73" dur="500"/>
                                        <p:tgtEl>
                                          <p:spTgt spid="806">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806">
                                            <p:txEl>
                                              <p:pRg st="3" end="3"/>
                                            </p:txEl>
                                          </p:spTgt>
                                        </p:tgtEl>
                                        <p:attrNameLst>
                                          <p:attrName>style.visibility</p:attrName>
                                        </p:attrNameLst>
                                      </p:cBhvr>
                                      <p:to>
                                        <p:strVal val="visible"/>
                                      </p:to>
                                    </p:set>
                                    <p:animEffect transition="in" filter="fade">
                                      <p:cBhvr>
                                        <p:cTn id="78" dur="500"/>
                                        <p:tgtEl>
                                          <p:spTgt spid="806">
                                            <p:txEl>
                                              <p:pRg st="3" end="3"/>
                                            </p:txEl>
                                          </p:spTgt>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808"/>
                                        </p:tgtEl>
                                        <p:attrNameLst>
                                          <p:attrName>style.visibility</p:attrName>
                                        </p:attrNameLst>
                                      </p:cBhvr>
                                      <p:to>
                                        <p:strVal val="visible"/>
                                      </p:to>
                                    </p:set>
                                    <p:animEffect transition="in" filter="fade">
                                      <p:cBhvr>
                                        <p:cTn id="82" dur="500"/>
                                        <p:tgtEl>
                                          <p:spTgt spid="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 grpId="0" animBg="1"/>
      <p:bldP spid="801" grpId="0" uiExpand="1" build="p" bldLvl="2" animBg="1"/>
      <p:bldP spid="804" grpId="0" animBg="1"/>
      <p:bldP spid="805" grpId="0" animBg="1"/>
      <p:bldP spid="806"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1" name="Group"/>
          <p:cNvGrpSpPr/>
          <p:nvPr/>
        </p:nvGrpSpPr>
        <p:grpSpPr>
          <a:xfrm>
            <a:off x="300010" y="12315300"/>
            <a:ext cx="4601210" cy="995767"/>
            <a:chOff x="0" y="0"/>
            <a:chExt cx="4601208" cy="995765"/>
          </a:xfrm>
        </p:grpSpPr>
        <p:pic>
          <p:nvPicPr>
            <p:cNvPr id="81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1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1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1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2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24" name="Group"/>
          <p:cNvGrpSpPr/>
          <p:nvPr/>
        </p:nvGrpSpPr>
        <p:grpSpPr>
          <a:xfrm>
            <a:off x="23097931" y="13055998"/>
            <a:ext cx="2098870" cy="1540535"/>
            <a:chOff x="0" y="2516"/>
            <a:chExt cx="2098868" cy="1540533"/>
          </a:xfrm>
        </p:grpSpPr>
        <p:sp>
          <p:nvSpPr>
            <p:cNvPr id="822" name="2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823"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 name="Group 2">
            <a:extLst>
              <a:ext uri="{FF2B5EF4-FFF2-40B4-BE49-F238E27FC236}">
                <a16:creationId xmlns:a16="http://schemas.microsoft.com/office/drawing/2014/main" id="{951A6CD0-CF4F-F749-83E1-9094EA5D3B20}"/>
              </a:ext>
            </a:extLst>
          </p:cNvPr>
          <p:cNvGrpSpPr/>
          <p:nvPr/>
        </p:nvGrpSpPr>
        <p:grpSpPr>
          <a:xfrm>
            <a:off x="1227893" y="3237480"/>
            <a:ext cx="5855086" cy="6764096"/>
            <a:chOff x="1227893" y="3237480"/>
            <a:chExt cx="5855086" cy="6764096"/>
          </a:xfrm>
        </p:grpSpPr>
        <p:pic>
          <p:nvPicPr>
            <p:cNvPr id="812" name="Image" descr="Image"/>
            <p:cNvPicPr>
              <a:picLocks noChangeAspect="1"/>
            </p:cNvPicPr>
            <p:nvPr/>
          </p:nvPicPr>
          <p:blipFill>
            <a:blip r:embed="rId7"/>
            <a:stretch>
              <a:fillRect/>
            </a:stretch>
          </p:blipFill>
          <p:spPr>
            <a:xfrm>
              <a:off x="1812372" y="3237480"/>
              <a:ext cx="4686129" cy="5117829"/>
            </a:xfrm>
            <a:prstGeom prst="rect">
              <a:avLst/>
            </a:prstGeom>
            <a:ln w="12700">
              <a:miter lim="400000"/>
            </a:ln>
          </p:spPr>
        </p:pic>
        <p:sp>
          <p:nvSpPr>
            <p:cNvPr id="813" name="Rounded Rectangle"/>
            <p:cNvSpPr/>
            <p:nvPr/>
          </p:nvSpPr>
          <p:spPr>
            <a:xfrm>
              <a:off x="1227893" y="7894873"/>
              <a:ext cx="5855086"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5" name="Makes people hide…"/>
            <p:cNvSpPr txBox="1"/>
            <p:nvPr/>
          </p:nvSpPr>
          <p:spPr>
            <a:xfrm>
              <a:off x="1758095" y="8297439"/>
              <a:ext cx="4686124"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3600" b="0" dirty="0">
                  <a:latin typeface="Kruti Dev 010" pitchFamily="2" charset="0"/>
                  <a:cs typeface="Arial" panose="020B0604020202020204" pitchFamily="34" charset="0"/>
                </a:rPr>
                <a:t>इसकी वजह से लोग अपनी समस्याएं छिपाते हैं</a:t>
              </a:r>
            </a:p>
          </p:txBody>
        </p:sp>
      </p:grpSp>
      <p:grpSp>
        <p:nvGrpSpPr>
          <p:cNvPr id="4" name="Group 3">
            <a:extLst>
              <a:ext uri="{FF2B5EF4-FFF2-40B4-BE49-F238E27FC236}">
                <a16:creationId xmlns:a16="http://schemas.microsoft.com/office/drawing/2014/main" id="{00032E6D-4934-574B-9BCD-14BAC59AB2E0}"/>
              </a:ext>
            </a:extLst>
          </p:cNvPr>
          <p:cNvGrpSpPr/>
          <p:nvPr/>
        </p:nvGrpSpPr>
        <p:grpSpPr>
          <a:xfrm>
            <a:off x="8622284" y="3857247"/>
            <a:ext cx="6556755" cy="8251032"/>
            <a:chOff x="8622284" y="3857247"/>
            <a:chExt cx="6556755" cy="8251032"/>
          </a:xfrm>
        </p:grpSpPr>
        <p:sp>
          <p:nvSpPr>
            <p:cNvPr id="814" name="Rounded Rectangle"/>
            <p:cNvSpPr/>
            <p:nvPr/>
          </p:nvSpPr>
          <p:spPr>
            <a:xfrm>
              <a:off x="8622284" y="10001576"/>
              <a:ext cx="6556755"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26" name="Keeps people away…"/>
            <p:cNvSpPr txBox="1"/>
            <p:nvPr/>
          </p:nvSpPr>
          <p:spPr>
            <a:xfrm>
              <a:off x="9004998" y="10179922"/>
              <a:ext cx="585508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hi-IN" sz="3600" b="0" dirty="0">
                  <a:latin typeface="Kruti Dev 010" pitchFamily="2" charset="0"/>
                </a:rPr>
                <a:t>लोगों को स्वास्थ्य सुविधाओं पर पहुंचने और मदद लेने से दूर रखता है</a:t>
              </a:r>
            </a:p>
          </p:txBody>
        </p:sp>
        <p:pic>
          <p:nvPicPr>
            <p:cNvPr id="828" name="Image" descr="Image"/>
            <p:cNvPicPr>
              <a:picLocks noChangeAspect="1"/>
            </p:cNvPicPr>
            <p:nvPr/>
          </p:nvPicPr>
          <p:blipFill>
            <a:blip r:embed="rId8"/>
            <a:stretch>
              <a:fillRect/>
            </a:stretch>
          </p:blipFill>
          <p:spPr>
            <a:xfrm>
              <a:off x="9858112" y="3857247"/>
              <a:ext cx="4480712" cy="5524562"/>
            </a:xfrm>
            <a:prstGeom prst="rect">
              <a:avLst/>
            </a:prstGeom>
            <a:ln w="12700">
              <a:miter lim="400000"/>
            </a:ln>
          </p:spPr>
        </p:pic>
      </p:grpSp>
      <p:grpSp>
        <p:nvGrpSpPr>
          <p:cNvPr id="5" name="Group 4">
            <a:extLst>
              <a:ext uri="{FF2B5EF4-FFF2-40B4-BE49-F238E27FC236}">
                <a16:creationId xmlns:a16="http://schemas.microsoft.com/office/drawing/2014/main" id="{9AB75D79-7BE1-0340-A439-7B1C0B276057}"/>
              </a:ext>
            </a:extLst>
          </p:cNvPr>
          <p:cNvGrpSpPr/>
          <p:nvPr/>
        </p:nvGrpSpPr>
        <p:grpSpPr>
          <a:xfrm>
            <a:off x="16718344" y="7894873"/>
            <a:ext cx="6182142" cy="2106703"/>
            <a:chOff x="16718344" y="7894873"/>
            <a:chExt cx="6182142" cy="2106703"/>
          </a:xfrm>
        </p:grpSpPr>
        <p:sp>
          <p:nvSpPr>
            <p:cNvPr id="815" name="Rounded Rectangle"/>
            <p:cNvSpPr/>
            <p:nvPr/>
          </p:nvSpPr>
          <p:spPr>
            <a:xfrm>
              <a:off x="16718344" y="7894873"/>
              <a:ext cx="6182142" cy="2106703"/>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27" name="Discourages them &amp;…"/>
            <p:cNvSpPr txBox="1"/>
            <p:nvPr/>
          </p:nvSpPr>
          <p:spPr>
            <a:xfrm>
              <a:off x="16831603" y="8144657"/>
              <a:ext cx="585508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hi-IN" sz="3600" b="0" dirty="0">
                  <a:latin typeface="Kruti Dev 010" pitchFamily="2" charset="0"/>
                </a:rPr>
                <a:t>उन्हें हतोत्साहित करता है और स्वास्थ्य व्यवहार अपनाने से रोक सकता है</a:t>
              </a:r>
            </a:p>
          </p:txBody>
        </p:sp>
      </p:grpSp>
      <p:grpSp>
        <p:nvGrpSpPr>
          <p:cNvPr id="2" name="Group 1">
            <a:extLst>
              <a:ext uri="{FF2B5EF4-FFF2-40B4-BE49-F238E27FC236}">
                <a16:creationId xmlns:a16="http://schemas.microsoft.com/office/drawing/2014/main" id="{891C3797-DDE4-7549-9BF2-99A7E4B07E77}"/>
              </a:ext>
            </a:extLst>
          </p:cNvPr>
          <p:cNvGrpSpPr/>
          <p:nvPr/>
        </p:nvGrpSpPr>
        <p:grpSpPr>
          <a:xfrm>
            <a:off x="5589686" y="405045"/>
            <a:ext cx="13204628" cy="1527338"/>
            <a:chOff x="5589686" y="405045"/>
            <a:chExt cx="13204628" cy="1527338"/>
          </a:xfrm>
        </p:grpSpPr>
        <p:sp>
          <p:nvSpPr>
            <p:cNvPr id="830" name="Rounded Rectangle"/>
            <p:cNvSpPr/>
            <p:nvPr/>
          </p:nvSpPr>
          <p:spPr>
            <a:xfrm>
              <a:off x="5589686" y="405045"/>
              <a:ext cx="13204628" cy="1527338"/>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31" name="WHAT IS STIGMA"/>
            <p:cNvSpPr txBox="1"/>
            <p:nvPr/>
          </p:nvSpPr>
          <p:spPr>
            <a:xfrm>
              <a:off x="5918969" y="564170"/>
              <a:ext cx="1254606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a:solidFill>
                    <a:srgbClr val="002135"/>
                  </a:solidFill>
                </a:defRPr>
              </a:lvl1pPr>
            </a:lstStyle>
            <a:p>
              <a:pPr lvl="0" defTabSz="825500"/>
              <a:r>
                <a:rPr lang="hi-IN" sz="6600" b="0" spc="-150" dirty="0">
                  <a:solidFill>
                    <a:schemeClr val="tx1"/>
                  </a:solidFill>
                  <a:latin typeface="Kruti Dev 010" pitchFamily="2" charset="0"/>
                  <a:cs typeface="Arial" panose="020B0604020202020204" pitchFamily="34" charset="0"/>
                </a:rPr>
                <a:t>बहिष्कार/लांछन/कलंक क्या करता है?</a:t>
              </a:r>
            </a:p>
          </p:txBody>
        </p:sp>
      </p:grpSp>
      <p:pic>
        <p:nvPicPr>
          <p:cNvPr id="26" name="Image" descr="Image">
            <a:extLst>
              <a:ext uri="{FF2B5EF4-FFF2-40B4-BE49-F238E27FC236}">
                <a16:creationId xmlns:a16="http://schemas.microsoft.com/office/drawing/2014/main" id="{BFCAFEE3-132C-A444-A0EC-8E526FCE69FE}"/>
              </a:ext>
            </a:extLst>
          </p:cNvPr>
          <p:cNvPicPr>
            <a:picLocks noChangeAspect="1"/>
          </p:cNvPicPr>
          <p:nvPr/>
        </p:nvPicPr>
        <p:blipFill>
          <a:blip r:embed="rId9"/>
          <a:stretch>
            <a:fillRect/>
          </a:stretch>
        </p:blipFill>
        <p:spPr>
          <a:xfrm>
            <a:off x="18238741" y="4360929"/>
            <a:ext cx="2959544" cy="2920395"/>
          </a:xfrm>
          <a:prstGeom prst="rect">
            <a:avLst/>
          </a:prstGeom>
          <a:ln w="12700" cap="flat">
            <a:noFill/>
            <a:miter lim="400000"/>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0-#ppt_w/2"/>
                                          </p:val>
                                        </p:tav>
                                        <p:tav tm="100000">
                                          <p:val>
                                            <p:strVal val="#ppt_x"/>
                                          </p:val>
                                        </p:tav>
                                      </p:tavLst>
                                    </p:anim>
                                    <p:anim calcmode="lin" valueType="num">
                                      <p:cBhvr additive="base">
                                        <p:cTn id="13"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2000" fill="hold"/>
                                        <p:tgtEl>
                                          <p:spTgt spid="4"/>
                                        </p:tgtEl>
                                        <p:attrNameLst>
                                          <p:attrName>ppt_x</p:attrName>
                                        </p:attrNameLst>
                                      </p:cBhvr>
                                      <p:tavLst>
                                        <p:tav tm="0">
                                          <p:val>
                                            <p:strVal val="#ppt_x"/>
                                          </p:val>
                                        </p:tav>
                                        <p:tav tm="100000">
                                          <p:val>
                                            <p:strVal val="#ppt_x"/>
                                          </p:val>
                                        </p:tav>
                                      </p:tavLst>
                                    </p:anim>
                                    <p:anim calcmode="lin" valueType="num">
                                      <p:cBhvr additive="base">
                                        <p:cTn id="19"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2000" fill="hold"/>
                                        <p:tgtEl>
                                          <p:spTgt spid="5"/>
                                        </p:tgtEl>
                                        <p:attrNameLst>
                                          <p:attrName>ppt_x</p:attrName>
                                        </p:attrNameLst>
                                      </p:cBhvr>
                                      <p:tavLst>
                                        <p:tav tm="0">
                                          <p:val>
                                            <p:strVal val="1+#ppt_w/2"/>
                                          </p:val>
                                        </p:tav>
                                        <p:tav tm="100000">
                                          <p:val>
                                            <p:strVal val="#ppt_x"/>
                                          </p:val>
                                        </p:tav>
                                      </p:tavLst>
                                    </p:anim>
                                    <p:anim calcmode="lin" valueType="num">
                                      <p:cBhvr additive="base">
                                        <p:cTn id="25"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p:cNvGrpSpPr/>
          <p:nvPr/>
        </p:nvGrpSpPr>
        <p:grpSpPr>
          <a:xfrm>
            <a:off x="-25400" y="4735412"/>
            <a:ext cx="24434800" cy="4245176"/>
            <a:chOff x="0" y="0"/>
            <a:chExt cx="24434800" cy="4245174"/>
          </a:xfrm>
        </p:grpSpPr>
        <p:sp>
          <p:nvSpPr>
            <p:cNvPr id="192"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a:solidFill>
                    <a:srgbClr val="FFFFFF"/>
                  </a:solidFill>
                </a:defRPr>
              </a:pPr>
              <a:endParaRPr kumimoji="0" sz="3200" b="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endParaRPr>
            </a:p>
          </p:txBody>
        </p:sp>
        <p:sp>
          <p:nvSpPr>
            <p:cNvPr id="193" name="NOVEL CORONA VIRUS - COVID-19"/>
            <p:cNvSpPr txBox="1"/>
            <p:nvPr/>
          </p:nvSpPr>
          <p:spPr>
            <a:xfrm>
              <a:off x="8259480" y="2563498"/>
              <a:ext cx="12107482" cy="795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hi-IN" sz="4500" b="0" dirty="0">
                  <a:latin typeface="Kruti Dev 010" pitchFamily="2" charset="0"/>
                </a:rPr>
                <a:t>रिस्पोन्स/अनुक्रिया और नियंत्रण उपायों के लिए संचार</a:t>
              </a:r>
            </a:p>
          </p:txBody>
        </p:sp>
        <p:sp>
          <p:nvSpPr>
            <p:cNvPr id="194" name="Line"/>
            <p:cNvSpPr/>
            <p:nvPr/>
          </p:nvSpPr>
          <p:spPr>
            <a:xfrm>
              <a:off x="8259480" y="2504428"/>
              <a:ext cx="11882720" cy="0"/>
            </a:xfrm>
            <a:prstGeom prst="line">
              <a:avLst/>
            </a:prstGeom>
            <a:noFill/>
            <a:ln w="25400" cap="flat">
              <a:solidFill>
                <a:srgbClr val="AAABAE"/>
              </a:solidFill>
              <a:prstDash val="solid"/>
              <a:miter lim="400000"/>
            </a:ln>
            <a:effectLst/>
          </p:spPr>
          <p:txBody>
            <a:bodyPr wrap="square" lIns="45718" tIns="45718" rIns="45718" bIns="45718" numCol="1" anchor="t">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sz="3000" b="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Gill Sans"/>
              </a:endParaRPr>
            </a:p>
          </p:txBody>
        </p:sp>
        <p:sp>
          <p:nvSpPr>
            <p:cNvPr id="195" name="SESSION 1"/>
            <p:cNvSpPr txBox="1"/>
            <p:nvPr/>
          </p:nvSpPr>
          <p:spPr>
            <a:xfrm>
              <a:off x="11392696" y="419574"/>
              <a:ext cx="4214295" cy="24109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lang="hi-IN" sz="15000" b="0" dirty="0">
                  <a:latin typeface="Kruti Dev 010" pitchFamily="2" charset="0"/>
                  <a:cs typeface="Arial" panose="020B0604020202020204" pitchFamily="34" charset="0"/>
                </a:rPr>
                <a:t>सत्र 1</a:t>
              </a:r>
            </a:p>
          </p:txBody>
        </p:sp>
      </p:grpSp>
      <p:pic>
        <p:nvPicPr>
          <p:cNvPr id="197" name="Image" descr="Image"/>
          <p:cNvPicPr>
            <a:picLocks noChangeAspect="1"/>
          </p:cNvPicPr>
          <p:nvPr/>
        </p:nvPicPr>
        <p:blipFill>
          <a:blip r:embed="rId2"/>
          <a:stretch>
            <a:fillRect/>
          </a:stretch>
        </p:blipFill>
        <p:spPr>
          <a:xfrm>
            <a:off x="3569792" y="1416901"/>
            <a:ext cx="3183991" cy="10046542"/>
          </a:xfrm>
          <a:prstGeom prst="rect">
            <a:avLst/>
          </a:prstGeom>
          <a:ln w="12700">
            <a:miter lim="400000"/>
          </a:ln>
          <a:effectLst>
            <a:outerShdw blurRad="63500" dist="25400" dir="5400000" rotWithShape="0">
              <a:srgbClr val="000000">
                <a:alpha val="50000"/>
              </a:srgbClr>
            </a:outerShdw>
          </a:effectLst>
        </p:spPr>
      </p:pic>
      <p:grpSp>
        <p:nvGrpSpPr>
          <p:cNvPr id="200" name="Group"/>
          <p:cNvGrpSpPr/>
          <p:nvPr/>
        </p:nvGrpSpPr>
        <p:grpSpPr>
          <a:xfrm>
            <a:off x="23097931" y="13055998"/>
            <a:ext cx="2098870" cy="1540535"/>
            <a:chOff x="0" y="2516"/>
            <a:chExt cx="2098868" cy="1540533"/>
          </a:xfrm>
        </p:grpSpPr>
        <p:sp>
          <p:nvSpPr>
            <p:cNvPr id="198" name="03"/>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sz="30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a:rPr>
                <a:t>03</a:t>
              </a:r>
            </a:p>
          </p:txBody>
        </p:sp>
        <p:pic>
          <p:nvPicPr>
            <p:cNvPr id="19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grpSp>
        <p:nvGrpSpPr>
          <p:cNvPr id="206" name="Group"/>
          <p:cNvGrpSpPr/>
          <p:nvPr/>
        </p:nvGrpSpPr>
        <p:grpSpPr>
          <a:xfrm>
            <a:off x="300010" y="12315300"/>
            <a:ext cx="4601210" cy="995767"/>
            <a:chOff x="0" y="0"/>
            <a:chExt cx="4601208" cy="995765"/>
          </a:xfrm>
        </p:grpSpPr>
        <p:pic>
          <p:nvPicPr>
            <p:cNvPr id="201"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02"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0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sp>
          <p:nvSpPr>
            <p:cNvPr id="20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32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Gill Sans SemiBold"/>
              </a:endParaRPr>
            </a:p>
          </p:txBody>
        </p:sp>
        <p:pic>
          <p:nvPicPr>
            <p:cNvPr id="205"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Tree>
    <p:extLst>
      <p:ext uri="{BB962C8B-B14F-4D97-AF65-F5344CB8AC3E}">
        <p14:creationId xmlns:p14="http://schemas.microsoft.com/office/powerpoint/2010/main" val="14658525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blinds(horizontal)">
                                      <p:cBhvr>
                                        <p:cTn id="7" dur="1000"/>
                                        <p:tgtEl>
                                          <p:spTgt spid="196"/>
                                        </p:tgtEl>
                                      </p:cBhvr>
                                    </p:animEffect>
                                  </p:childTnLst>
                                </p:cTn>
                              </p:par>
                              <p:par>
                                <p:cTn id="8" presetID="9" presetClass="entr" presetSubtype="0" fill="hold" nodeType="withEffect">
                                  <p:stCondLst>
                                    <p:cond delay="0"/>
                                  </p:stCondLst>
                                  <p:childTnLst>
                                    <p:set>
                                      <p:cBhvr>
                                        <p:cTn id="9" dur="1" fill="hold">
                                          <p:stCondLst>
                                            <p:cond delay="0"/>
                                          </p:stCondLst>
                                        </p:cTn>
                                        <p:tgtEl>
                                          <p:spTgt spid="197"/>
                                        </p:tgtEl>
                                        <p:attrNameLst>
                                          <p:attrName>style.visibility</p:attrName>
                                        </p:attrNameLst>
                                      </p:cBhvr>
                                      <p:to>
                                        <p:strVal val="visible"/>
                                      </p:to>
                                    </p:set>
                                    <p:animEffect transition="in" filter="dissolve">
                                      <p:cBhvr>
                                        <p:cTn id="10" dur="1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8" name="Group"/>
          <p:cNvGrpSpPr/>
          <p:nvPr/>
        </p:nvGrpSpPr>
        <p:grpSpPr>
          <a:xfrm>
            <a:off x="300010" y="12315300"/>
            <a:ext cx="4601210" cy="995767"/>
            <a:chOff x="0" y="0"/>
            <a:chExt cx="4601208" cy="995765"/>
          </a:xfrm>
        </p:grpSpPr>
        <p:pic>
          <p:nvPicPr>
            <p:cNvPr id="83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3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3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3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3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42" name="Group"/>
          <p:cNvGrpSpPr/>
          <p:nvPr/>
        </p:nvGrpSpPr>
        <p:grpSpPr>
          <a:xfrm>
            <a:off x="23097931" y="13055998"/>
            <a:ext cx="2098870" cy="1540535"/>
            <a:chOff x="0" y="2516"/>
            <a:chExt cx="2098868" cy="1540533"/>
          </a:xfrm>
        </p:grpSpPr>
        <p:sp>
          <p:nvSpPr>
            <p:cNvPr id="840" name="2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30</a:t>
              </a:r>
              <a:endParaRPr dirty="0">
                <a:latin typeface="Arial" panose="020B0604020202020204" pitchFamily="34" charset="0"/>
                <a:cs typeface="Arial" panose="020B0604020202020204" pitchFamily="34" charset="0"/>
              </a:endParaRPr>
            </a:p>
          </p:txBody>
        </p:sp>
        <p:pic>
          <p:nvPicPr>
            <p:cNvPr id="841"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pic>
        <p:nvPicPr>
          <p:cNvPr id="846" name="Image" descr="Image"/>
          <p:cNvPicPr>
            <a:picLocks noChangeAspect="1"/>
          </p:cNvPicPr>
          <p:nvPr/>
        </p:nvPicPr>
        <p:blipFill>
          <a:blip r:embed="rId7"/>
          <a:stretch>
            <a:fillRect/>
          </a:stretch>
        </p:blipFill>
        <p:spPr>
          <a:xfrm>
            <a:off x="20900664" y="118932"/>
            <a:ext cx="3266864" cy="4203356"/>
          </a:xfrm>
          <a:prstGeom prst="rect">
            <a:avLst/>
          </a:prstGeom>
          <a:ln w="12700">
            <a:miter lim="400000"/>
          </a:ln>
        </p:spPr>
      </p:pic>
      <p:sp>
        <p:nvSpPr>
          <p:cNvPr id="839" name="Rounded Rectangle"/>
          <p:cNvSpPr/>
          <p:nvPr/>
        </p:nvSpPr>
        <p:spPr>
          <a:xfrm>
            <a:off x="1428416" y="2363476"/>
            <a:ext cx="21479708" cy="9505419"/>
          </a:xfrm>
          <a:prstGeom prst="roundRect">
            <a:avLst>
              <a:gd name="adj" fmla="val 430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600" b="0" dirty="0">
              <a:solidFill>
                <a:sysClr val="windowText" lastClr="000000"/>
              </a:solidFill>
              <a:latin typeface="Arial" panose="020B0604020202020204" pitchFamily="34" charset="0"/>
              <a:cs typeface="Arial" panose="020B0604020202020204" pitchFamily="34" charset="0"/>
            </a:endParaRPr>
          </a:p>
        </p:txBody>
      </p:sp>
      <p:sp>
        <p:nvSpPr>
          <p:cNvPr id="845" name="As a health worker, you can:…"/>
          <p:cNvSpPr txBox="1"/>
          <p:nvPr/>
        </p:nvSpPr>
        <p:spPr>
          <a:xfrm>
            <a:off x="2029659" y="2594115"/>
            <a:ext cx="20324679" cy="87203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l">
              <a:lnSpc>
                <a:spcPts val="4200"/>
              </a:lnSpc>
              <a:spcBef>
                <a:spcPts val="900"/>
              </a:spcBef>
            </a:pPr>
            <a:r>
              <a:rPr lang="hi-IN" sz="3500" b="0" spc="-150" dirty="0">
                <a:latin typeface="Kruti Dev 010" pitchFamily="2" charset="0"/>
                <a:cs typeface="Arial" panose="020B0604020202020204" pitchFamily="34" charset="0"/>
              </a:rPr>
              <a:t>एक स्वास्थ्य कार्यकर्ता के रूप में आपः</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लोगों को इस बात पर संवेदन</a:t>
            </a:r>
            <a:r>
              <a:rPr lang="hi-IN" sz="3500" b="0" spc="-150" dirty="0">
                <a:latin typeface="Kruti Dev 010" pitchFamily="2" charset="0"/>
                <a:cs typeface="Mangal"/>
              </a:rPr>
              <a:t>शी</a:t>
            </a:r>
            <a:r>
              <a:rPr lang="hi-IN" sz="3500" b="0" spc="-150" dirty="0">
                <a:latin typeface="Kruti Dev 010" pitchFamily="2" charset="0"/>
                <a:cs typeface="Arial" panose="020B0604020202020204" pitchFamily="34" charset="0"/>
              </a:rPr>
              <a:t>ल बना सकते/सकतीं हैं और उनकी यह समझने में मदद कर सकते/सकतीं हैं कि यह एक साधारण संक्रमण है और इसके 80 प्रति</a:t>
            </a:r>
            <a:r>
              <a:rPr lang="hi-IN" sz="3500" b="0" spc="-150" dirty="0">
                <a:latin typeface="Kruti Dev 010" pitchFamily="2" charset="0"/>
                <a:cs typeface="Mangal"/>
              </a:rPr>
              <a:t>श</a:t>
            </a:r>
            <a:r>
              <a:rPr lang="hi-IN" sz="3500" b="0" spc="-150" dirty="0">
                <a:latin typeface="Kruti Dev 010" pitchFamily="2" charset="0"/>
                <a:cs typeface="Arial" panose="020B0604020202020204" pitchFamily="34" charset="0"/>
              </a:rPr>
              <a:t>त मामले मामूली मामले होते हैं।</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en-US" sz="3500" b="0" spc="-150" dirty="0">
                <a:latin typeface="Times New Roman" pitchFamily="18" charset="0"/>
                <a:cs typeface="Times New Roman" pitchFamily="18" charset="0"/>
              </a:rPr>
              <a:t>COVID-19</a:t>
            </a:r>
            <a:r>
              <a:rPr lang="en-US" sz="3500" b="0" spc="-150" dirty="0">
                <a:latin typeface="Kruti Dev 010" pitchFamily="2" charset="0"/>
                <a:cs typeface="Arial" panose="020B0604020202020204" pitchFamily="34" charset="0"/>
              </a:rPr>
              <a:t> </a:t>
            </a:r>
            <a:r>
              <a:rPr lang="hi-IN" sz="3500" b="0" spc="-150" dirty="0">
                <a:latin typeface="Kruti Dev 010" pitchFamily="2" charset="0"/>
                <a:cs typeface="Arial" panose="020B0604020202020204" pitchFamily="34" charset="0"/>
              </a:rPr>
              <a:t>किसी को भी हो सकता है, लोगों से बात करें, उनकी बातों को सुने कि वे कैसा महसूस करते हैं।</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लोगों को इनडोर खेल, पढ़ने, बागवानी करने, घर की सफाई करने जैसी आसान गतिविधियों में संलग्न होने की सलाह दें।</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लोगों से कहें कि वे टेलीविज़न पर नकारात्मक चीजें और झूठे समाचारों को देखने से बचें।</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सामुदायिक प्रभाव</a:t>
            </a:r>
            <a:r>
              <a:rPr lang="hi-IN" sz="3500" b="0" spc="-150" dirty="0">
                <a:latin typeface="Kruti Dev 010" pitchFamily="2" charset="0"/>
                <a:cs typeface="Mangal"/>
              </a:rPr>
              <a:t>शा</a:t>
            </a:r>
            <a:r>
              <a:rPr lang="hi-IN" sz="3500" b="0" spc="-150" dirty="0">
                <a:latin typeface="Kruti Dev 010" pitchFamily="2" charset="0"/>
                <a:cs typeface="Arial" panose="020B0604020202020204" pitchFamily="34" charset="0"/>
              </a:rPr>
              <a:t>ली व्यक्तियों को शामिल करें। उनके साथ </a:t>
            </a:r>
            <a:r>
              <a:rPr lang="en-IN" sz="3500" b="0" spc="-150" dirty="0">
                <a:latin typeface="Kruti Dev 010" pitchFamily="2" charset="0"/>
                <a:cs typeface="Arial" panose="020B0604020202020204" pitchFamily="34" charset="0"/>
              </a:rPr>
              <a:t> </a:t>
            </a:r>
            <a:r>
              <a:rPr lang="en-IN" sz="3500" b="0" spc="-150" dirty="0">
                <a:latin typeface="Times New Roman" pitchFamily="18" charset="0"/>
                <a:cs typeface="Times New Roman" pitchFamily="18" charset="0"/>
              </a:rPr>
              <a:t>COVID-19</a:t>
            </a:r>
            <a:r>
              <a:rPr lang="en-IN" sz="3500" b="0" spc="-150" dirty="0">
                <a:latin typeface="Kruti Dev 010" pitchFamily="2" charset="0"/>
                <a:cs typeface="Arial" panose="020B0604020202020204" pitchFamily="34" charset="0"/>
              </a:rPr>
              <a:t> </a:t>
            </a:r>
            <a:r>
              <a:rPr lang="hi-IN" sz="3500" b="0" spc="-150" dirty="0">
                <a:latin typeface="Kruti Dev 010" pitchFamily="2" charset="0"/>
                <a:cs typeface="Arial" panose="020B0604020202020204" pitchFamily="34" charset="0"/>
              </a:rPr>
              <a:t>के बारे में सही जानकारी साझा करें। उन्हें समझायें कि आपको उनसे किस विशेष सहयोग की आवश्यकता है। वाट्सएप ग्रुप्रों को लोगों का तनाव दूर करने और आशा देने के लिए सकारात्मक समाचार फैलाने के बारे में गाइड करें।</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सार्वजनिक रूप से, ऐसे शब्दों का प्रयोग करें जैसे कि ’’व्यक्ति जिसे</a:t>
            </a:r>
            <a:r>
              <a:rPr lang="en-US" sz="3500" b="0" spc="-150" dirty="0">
                <a:latin typeface="Kruti Dev 010" pitchFamily="2" charset="0"/>
                <a:cs typeface="Arial" panose="020B0604020202020204" pitchFamily="34" charset="0"/>
              </a:rPr>
              <a:t> </a:t>
            </a:r>
            <a:r>
              <a:rPr lang="en-US" sz="3500" b="0" spc="-150" dirty="0">
                <a:latin typeface="Times New Roman" pitchFamily="18" charset="0"/>
                <a:cs typeface="Times New Roman" pitchFamily="18" charset="0"/>
              </a:rPr>
              <a:t>COVID-19</a:t>
            </a:r>
            <a:r>
              <a:rPr lang="en-US" sz="3500" b="0" spc="-150" dirty="0">
                <a:latin typeface="Kruti Dev 010" pitchFamily="2" charset="0"/>
                <a:cs typeface="Arial" panose="020B0604020202020204" pitchFamily="34" charset="0"/>
              </a:rPr>
              <a:t> </a:t>
            </a:r>
            <a:r>
              <a:rPr lang="hi-IN" sz="3500" b="0" spc="-150" dirty="0">
                <a:latin typeface="Kruti Dev 010" pitchFamily="2" charset="0"/>
                <a:cs typeface="Arial" panose="020B0604020202020204" pitchFamily="34" charset="0"/>
              </a:rPr>
              <a:t>है’’ बजाय ’’</a:t>
            </a:r>
            <a:r>
              <a:rPr lang="en-US" sz="3500" b="0" spc="-150" dirty="0">
                <a:latin typeface="Kruti Dev 010" pitchFamily="2" charset="0"/>
                <a:cs typeface="Arial" panose="020B0604020202020204" pitchFamily="34" charset="0"/>
              </a:rPr>
              <a:t> </a:t>
            </a:r>
            <a:r>
              <a:rPr lang="en-US" sz="3500" b="0" spc="-150" dirty="0">
                <a:latin typeface="Times New Roman" pitchFamily="18" charset="0"/>
                <a:cs typeface="Times New Roman" pitchFamily="18" charset="0"/>
              </a:rPr>
              <a:t>COVID-19 </a:t>
            </a:r>
            <a:r>
              <a:rPr lang="hi-IN" sz="3500" b="0" spc="-150" dirty="0">
                <a:latin typeface="Kruti Dev 010" pitchFamily="2" charset="0"/>
                <a:cs typeface="Arial" panose="020B0604020202020204" pitchFamily="34" charset="0"/>
              </a:rPr>
              <a:t>मामला’’ या ’’पीड़ित’’ के। इसी तरह ’’संदिग्ध मामले’’ की बजाय ’’व्यक्ति जिसे </a:t>
            </a:r>
            <a:r>
              <a:rPr lang="en-US" sz="3500" b="0" spc="-150" dirty="0">
                <a:latin typeface="Kruti Dev 010" pitchFamily="2" charset="0"/>
                <a:cs typeface="Arial" panose="020B0604020202020204" pitchFamily="34" charset="0"/>
              </a:rPr>
              <a:t> </a:t>
            </a:r>
            <a:r>
              <a:rPr lang="en-US" sz="3500" b="0" spc="-150" dirty="0">
                <a:latin typeface="Times New Roman" pitchFamily="18" charset="0"/>
                <a:cs typeface="Times New Roman" pitchFamily="18" charset="0"/>
              </a:rPr>
              <a:t>COVID-19</a:t>
            </a:r>
            <a:r>
              <a:rPr lang="en-US" sz="3500" b="0" spc="-150" dirty="0">
                <a:latin typeface="Kruti Dev 010" pitchFamily="2" charset="0"/>
                <a:cs typeface="Arial" panose="020B0604020202020204" pitchFamily="34" charset="0"/>
              </a:rPr>
              <a:t> </a:t>
            </a:r>
            <a:r>
              <a:rPr lang="hi-IN" sz="3500" b="0" spc="-150" dirty="0">
                <a:latin typeface="Kruti Dev 010" pitchFamily="2" charset="0"/>
                <a:cs typeface="Arial" panose="020B0604020202020204" pitchFamily="34" charset="0"/>
              </a:rPr>
              <a:t>हो सकता है’’ प्रयोग करें।</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स्थानीय लोगों की अच्छी खबरों को फैलायें ताकि इस बात पर ज़ोर दिया जा सके कि ज़्यादातर लोग</a:t>
            </a:r>
            <a:r>
              <a:rPr lang="en-US" sz="3500" b="0" spc="-150" dirty="0">
                <a:latin typeface="Kruti Dev 010" pitchFamily="2" charset="0"/>
                <a:cs typeface="Arial" panose="020B0604020202020204" pitchFamily="34" charset="0"/>
              </a:rPr>
              <a:t> </a:t>
            </a:r>
            <a:r>
              <a:rPr lang="en-US" sz="3500" b="0" spc="-150" dirty="0">
                <a:latin typeface="Times New Roman" pitchFamily="18" charset="0"/>
                <a:cs typeface="Times New Roman" pitchFamily="18" charset="0"/>
              </a:rPr>
              <a:t>COVID-19</a:t>
            </a:r>
            <a:r>
              <a:rPr lang="en-US" sz="3500" b="0" spc="-150" dirty="0">
                <a:latin typeface="Kruti Dev 010" pitchFamily="2" charset="0"/>
                <a:cs typeface="Arial" panose="020B0604020202020204" pitchFamily="34" charset="0"/>
              </a:rPr>
              <a:t> </a:t>
            </a:r>
            <a:r>
              <a:rPr lang="hi-IN" sz="3500" b="0" spc="-150" dirty="0">
                <a:latin typeface="Kruti Dev 010" pitchFamily="2" charset="0"/>
                <a:cs typeface="Arial" panose="020B0604020202020204" pitchFamily="34" charset="0"/>
              </a:rPr>
              <a:t>से </a:t>
            </a:r>
            <a:br>
              <a:rPr lang="en-US" sz="3500" b="0" spc="-150" dirty="0">
                <a:latin typeface="Kruti Dev 010" pitchFamily="2" charset="0"/>
                <a:cs typeface="Arial" panose="020B0604020202020204" pitchFamily="34" charset="0"/>
              </a:rPr>
            </a:br>
            <a:r>
              <a:rPr lang="hi-IN" sz="3500" b="0" spc="-150" dirty="0">
                <a:latin typeface="Kruti Dev 010" pitchFamily="2" charset="0"/>
                <a:cs typeface="Arial" panose="020B0604020202020204" pitchFamily="34" charset="0"/>
              </a:rPr>
              <a:t>उबर जाते हैं।</a:t>
            </a:r>
            <a:endParaRPr lang="en-US" sz="3500" b="0" spc="-150" dirty="0">
              <a:latin typeface="Kruti Dev 010" pitchFamily="2" charset="0"/>
              <a:cs typeface="Arial" panose="020B0604020202020204" pitchFamily="34" charset="0"/>
            </a:endParaRPr>
          </a:p>
          <a:p>
            <a:pPr marL="457200" lvl="0" indent="-457200" algn="l">
              <a:lnSpc>
                <a:spcPts val="4200"/>
              </a:lnSpc>
              <a:spcBef>
                <a:spcPts val="900"/>
              </a:spcBef>
              <a:buFont typeface="Arial" pitchFamily="34" charset="0"/>
              <a:buChar char="•"/>
            </a:pPr>
            <a:r>
              <a:rPr lang="hi-IN" sz="3500" b="0" spc="-150" dirty="0">
                <a:latin typeface="Kruti Dev 010" pitchFamily="2" charset="0"/>
                <a:cs typeface="Arial" panose="020B0604020202020204" pitchFamily="34" charset="0"/>
              </a:rPr>
              <a:t>अधिक जोखिम वाले समूहों जिनमें बुजु़र्ग और बच्चे शामिल हैं, तक पहुंचने के लिए विशेष प्रयास करें।</a:t>
            </a:r>
            <a:endParaRPr lang="en-US" sz="3500" b="0" spc="-150" dirty="0">
              <a:latin typeface="Kruti Dev 010" pitchFamily="2" charset="0"/>
              <a:cs typeface="Arial" panose="020B0604020202020204" pitchFamily="34" charset="0"/>
            </a:endParaRPr>
          </a:p>
        </p:txBody>
      </p:sp>
      <p:grpSp>
        <p:nvGrpSpPr>
          <p:cNvPr id="2" name="Group 1">
            <a:extLst>
              <a:ext uri="{FF2B5EF4-FFF2-40B4-BE49-F238E27FC236}">
                <a16:creationId xmlns:a16="http://schemas.microsoft.com/office/drawing/2014/main" id="{D09BF05B-3527-5F4F-AA01-0827ABA895DC}"/>
              </a:ext>
            </a:extLst>
          </p:cNvPr>
          <p:cNvGrpSpPr/>
          <p:nvPr/>
        </p:nvGrpSpPr>
        <p:grpSpPr>
          <a:xfrm>
            <a:off x="5589686" y="778550"/>
            <a:ext cx="13204628" cy="1223723"/>
            <a:chOff x="5589686" y="405045"/>
            <a:chExt cx="13204628" cy="1223723"/>
          </a:xfrm>
        </p:grpSpPr>
        <p:sp>
          <p:nvSpPr>
            <p:cNvPr id="847" name="Rounded Rectangle"/>
            <p:cNvSpPr/>
            <p:nvPr/>
          </p:nvSpPr>
          <p:spPr>
            <a:xfrm>
              <a:off x="5589686" y="405045"/>
              <a:ext cx="13204628"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48" name="WHAT IS STIGMA"/>
            <p:cNvSpPr txBox="1"/>
            <p:nvPr/>
          </p:nvSpPr>
          <p:spPr>
            <a:xfrm>
              <a:off x="5754327" y="503944"/>
              <a:ext cx="12875345"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a:solidFill>
                    <a:srgbClr val="002135"/>
                  </a:solidFill>
                </a:defRPr>
              </a:lvl1pPr>
            </a:lstStyle>
            <a:p>
              <a:pPr lvl="0" defTabSz="825500"/>
              <a:r>
                <a:rPr lang="hi-IN" sz="6000" b="0" spc="-150" dirty="0">
                  <a:solidFill>
                    <a:schemeClr val="tx1"/>
                  </a:solidFill>
                  <a:latin typeface="Kruti Dev 010" pitchFamily="2" charset="0"/>
                  <a:cs typeface="Arial" panose="020B0604020202020204" pitchFamily="34" charset="0"/>
                </a:rPr>
                <a:t>ग्राम स्तरीय कार्यकर्ता क्या कर सकते हैं?</a:t>
              </a:r>
            </a:p>
          </p:txBody>
        </p:sp>
      </p:grpSp>
      <p:sp>
        <p:nvSpPr>
          <p:cNvPr id="849" name="Publicly, use terms like people who have COVID-19 instead of “COVID-19 cases” or “victims”. Similarly, use terms like people who may have COVID-19 instead of “suspected cases” – even when it may be the official terminology in your contact listing formats. Advise people to minimise watching, reading or listening to news that causes them to feel anxious or distressed.  Advise people to engage in relaxing activities like indoor games, reading, gardening, home-cleaning, etc.  Engage community influencers to build community support by talking to people within their circle of influence. Identify influencers. Share correct information on COVID-19 with them. Brief them on specific support required by you. To emphasise that most people do recover from COVID-19, amplify the good news about local people . Who have recovered from COVID-19? Who have supported a loved one through recovery?"/>
          <p:cNvSpPr txBox="1"/>
          <p:nvPr/>
        </p:nvSpPr>
        <p:spPr>
          <a:xfrm>
            <a:off x="1143097" y="8270168"/>
            <a:ext cx="19757567" cy="558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30000"/>
              </a:lnSpc>
              <a:defRPr sz="2500" b="0">
                <a:solidFill>
                  <a:srgbClr val="FFFFFF"/>
                </a:solidFill>
                <a:latin typeface="Gill Sans Light"/>
                <a:ea typeface="Gill Sans Light"/>
                <a:cs typeface="Gill Sans Light"/>
                <a:sym typeface="Gill Sans Light"/>
              </a:defRPr>
            </a:lvl1pPr>
          </a:lstStyle>
          <a:p>
            <a:endParaRPr dirty="0">
              <a:latin typeface="Arial Narrow" panose="020B0604020202020204" pitchFamily="34" charset="0"/>
              <a:cs typeface="Arial Narrow"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39"/>
                                        </p:tgtEl>
                                        <p:attrNameLst>
                                          <p:attrName>style.visibility</p:attrName>
                                        </p:attrNameLst>
                                      </p:cBhvr>
                                      <p:to>
                                        <p:strVal val="visible"/>
                                      </p:to>
                                    </p:set>
                                    <p:animEffect transition="in" filter="fade">
                                      <p:cBhvr>
                                        <p:cTn id="12" dur="500"/>
                                        <p:tgtEl>
                                          <p:spTgt spid="839"/>
                                        </p:tgtEl>
                                      </p:cBhvr>
                                    </p:animEffect>
                                  </p:childTnLst>
                                </p:cTn>
                              </p:par>
                              <p:par>
                                <p:cTn id="13" presetID="10" presetClass="entr" presetSubtype="0" fill="hold" nodeType="withEffect">
                                  <p:stCondLst>
                                    <p:cond delay="0"/>
                                  </p:stCondLst>
                                  <p:childTnLst>
                                    <p:set>
                                      <p:cBhvr>
                                        <p:cTn id="14" dur="1" fill="hold">
                                          <p:stCondLst>
                                            <p:cond delay="0"/>
                                          </p:stCondLst>
                                        </p:cTn>
                                        <p:tgtEl>
                                          <p:spTgt spid="846"/>
                                        </p:tgtEl>
                                        <p:attrNameLst>
                                          <p:attrName>style.visibility</p:attrName>
                                        </p:attrNameLst>
                                      </p:cBhvr>
                                      <p:to>
                                        <p:strVal val="visible"/>
                                      </p:to>
                                    </p:set>
                                    <p:animEffect transition="in" filter="fade">
                                      <p:cBhvr>
                                        <p:cTn id="15" dur="500"/>
                                        <p:tgtEl>
                                          <p:spTgt spid="8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45">
                                            <p:bg/>
                                          </p:spTgt>
                                        </p:tgtEl>
                                        <p:attrNameLst>
                                          <p:attrName>style.visibility</p:attrName>
                                        </p:attrNameLst>
                                      </p:cBhvr>
                                      <p:to>
                                        <p:strVal val="visible"/>
                                      </p:to>
                                    </p:set>
                                    <p:animEffect transition="in" filter="fade">
                                      <p:cBhvr>
                                        <p:cTn id="20" dur="500"/>
                                        <p:tgtEl>
                                          <p:spTgt spid="845">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45">
                                            <p:txEl>
                                              <p:pRg st="0" end="0"/>
                                            </p:txEl>
                                          </p:spTgt>
                                        </p:tgtEl>
                                        <p:attrNameLst>
                                          <p:attrName>style.visibility</p:attrName>
                                        </p:attrNameLst>
                                      </p:cBhvr>
                                      <p:to>
                                        <p:strVal val="visible"/>
                                      </p:to>
                                    </p:set>
                                    <p:animEffect transition="in" filter="fade">
                                      <p:cBhvr>
                                        <p:cTn id="25" dur="500"/>
                                        <p:tgtEl>
                                          <p:spTgt spid="84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45">
                                            <p:txEl>
                                              <p:pRg st="1" end="1"/>
                                            </p:txEl>
                                          </p:spTgt>
                                        </p:tgtEl>
                                        <p:attrNameLst>
                                          <p:attrName>style.visibility</p:attrName>
                                        </p:attrNameLst>
                                      </p:cBhvr>
                                      <p:to>
                                        <p:strVal val="visible"/>
                                      </p:to>
                                    </p:set>
                                    <p:animEffect transition="in" filter="fade">
                                      <p:cBhvr>
                                        <p:cTn id="30" dur="500"/>
                                        <p:tgtEl>
                                          <p:spTgt spid="84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5">
                                            <p:txEl>
                                              <p:pRg st="2" end="2"/>
                                            </p:txEl>
                                          </p:spTgt>
                                        </p:tgtEl>
                                        <p:attrNameLst>
                                          <p:attrName>style.visibility</p:attrName>
                                        </p:attrNameLst>
                                      </p:cBhvr>
                                      <p:to>
                                        <p:strVal val="visible"/>
                                      </p:to>
                                    </p:set>
                                    <p:animEffect transition="in" filter="fade">
                                      <p:cBhvr>
                                        <p:cTn id="35" dur="500"/>
                                        <p:tgtEl>
                                          <p:spTgt spid="84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5">
                                            <p:txEl>
                                              <p:pRg st="3" end="3"/>
                                            </p:txEl>
                                          </p:spTgt>
                                        </p:tgtEl>
                                        <p:attrNameLst>
                                          <p:attrName>style.visibility</p:attrName>
                                        </p:attrNameLst>
                                      </p:cBhvr>
                                      <p:to>
                                        <p:strVal val="visible"/>
                                      </p:to>
                                    </p:set>
                                    <p:animEffect transition="in" filter="fade">
                                      <p:cBhvr>
                                        <p:cTn id="40" dur="500"/>
                                        <p:tgtEl>
                                          <p:spTgt spid="84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5">
                                            <p:txEl>
                                              <p:pRg st="4" end="4"/>
                                            </p:txEl>
                                          </p:spTgt>
                                        </p:tgtEl>
                                        <p:attrNameLst>
                                          <p:attrName>style.visibility</p:attrName>
                                        </p:attrNameLst>
                                      </p:cBhvr>
                                      <p:to>
                                        <p:strVal val="visible"/>
                                      </p:to>
                                    </p:set>
                                    <p:animEffect transition="in" filter="fade">
                                      <p:cBhvr>
                                        <p:cTn id="45" dur="500"/>
                                        <p:tgtEl>
                                          <p:spTgt spid="84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5">
                                            <p:txEl>
                                              <p:pRg st="5" end="5"/>
                                            </p:txEl>
                                          </p:spTgt>
                                        </p:tgtEl>
                                        <p:attrNameLst>
                                          <p:attrName>style.visibility</p:attrName>
                                        </p:attrNameLst>
                                      </p:cBhvr>
                                      <p:to>
                                        <p:strVal val="visible"/>
                                      </p:to>
                                    </p:set>
                                    <p:animEffect transition="in" filter="fade">
                                      <p:cBhvr>
                                        <p:cTn id="50" dur="500"/>
                                        <p:tgtEl>
                                          <p:spTgt spid="845">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45">
                                            <p:txEl>
                                              <p:pRg st="6" end="6"/>
                                            </p:txEl>
                                          </p:spTgt>
                                        </p:tgtEl>
                                        <p:attrNameLst>
                                          <p:attrName>style.visibility</p:attrName>
                                        </p:attrNameLst>
                                      </p:cBhvr>
                                      <p:to>
                                        <p:strVal val="visible"/>
                                      </p:to>
                                    </p:set>
                                    <p:animEffect transition="in" filter="fade">
                                      <p:cBhvr>
                                        <p:cTn id="55" dur="500"/>
                                        <p:tgtEl>
                                          <p:spTgt spid="845">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45">
                                            <p:txEl>
                                              <p:pRg st="7" end="7"/>
                                            </p:txEl>
                                          </p:spTgt>
                                        </p:tgtEl>
                                        <p:attrNameLst>
                                          <p:attrName>style.visibility</p:attrName>
                                        </p:attrNameLst>
                                      </p:cBhvr>
                                      <p:to>
                                        <p:strVal val="visible"/>
                                      </p:to>
                                    </p:set>
                                    <p:animEffect transition="in" filter="fade">
                                      <p:cBhvr>
                                        <p:cTn id="60" dur="500"/>
                                        <p:tgtEl>
                                          <p:spTgt spid="845">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45">
                                            <p:txEl>
                                              <p:pRg st="8" end="8"/>
                                            </p:txEl>
                                          </p:spTgt>
                                        </p:tgtEl>
                                        <p:attrNameLst>
                                          <p:attrName>style.visibility</p:attrName>
                                        </p:attrNameLst>
                                      </p:cBhvr>
                                      <p:to>
                                        <p:strVal val="visible"/>
                                      </p:to>
                                    </p:set>
                                    <p:animEffect transition="in" filter="fade">
                                      <p:cBhvr>
                                        <p:cTn id="65" dur="500"/>
                                        <p:tgtEl>
                                          <p:spTgt spid="8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 grpId="0" animBg="1"/>
      <p:bldP spid="845" grpId="0" uiExpand="1" build="p" bldLvl="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8" name="Group"/>
          <p:cNvGrpSpPr/>
          <p:nvPr/>
        </p:nvGrpSpPr>
        <p:grpSpPr>
          <a:xfrm>
            <a:off x="269837" y="12558114"/>
            <a:ext cx="4601210" cy="995767"/>
            <a:chOff x="0" y="0"/>
            <a:chExt cx="4601208" cy="995765"/>
          </a:xfrm>
        </p:grpSpPr>
        <p:pic>
          <p:nvPicPr>
            <p:cNvPr id="85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5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5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5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5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61" name="Group"/>
          <p:cNvGrpSpPr/>
          <p:nvPr/>
        </p:nvGrpSpPr>
        <p:grpSpPr>
          <a:xfrm>
            <a:off x="23097931" y="13055998"/>
            <a:ext cx="2098870" cy="1540535"/>
            <a:chOff x="0" y="2516"/>
            <a:chExt cx="2098868" cy="1540533"/>
          </a:xfrm>
        </p:grpSpPr>
        <p:sp>
          <p:nvSpPr>
            <p:cNvPr id="859" name="29"/>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1</a:t>
              </a:r>
              <a:endParaRPr dirty="0">
                <a:latin typeface="Arial" panose="020B0604020202020204" pitchFamily="34" charset="0"/>
                <a:cs typeface="Arial" panose="020B0604020202020204" pitchFamily="34" charset="0"/>
              </a:endParaRPr>
            </a:p>
          </p:txBody>
        </p:sp>
        <p:pic>
          <p:nvPicPr>
            <p:cNvPr id="86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EC2F3E4A-9CB7-D24F-8983-D8DB91E1CD76}"/>
              </a:ext>
            </a:extLst>
          </p:cNvPr>
          <p:cNvGrpSpPr/>
          <p:nvPr/>
        </p:nvGrpSpPr>
        <p:grpSpPr>
          <a:xfrm>
            <a:off x="975127" y="501229"/>
            <a:ext cx="21932159" cy="1223723"/>
            <a:chOff x="975127" y="501229"/>
            <a:chExt cx="21932159" cy="1223723"/>
          </a:xfrm>
        </p:grpSpPr>
        <p:sp>
          <p:nvSpPr>
            <p:cNvPr id="862" name="Rounded Rectangle"/>
            <p:cNvSpPr/>
            <p:nvPr/>
          </p:nvSpPr>
          <p:spPr>
            <a:xfrm>
              <a:off x="975127" y="501229"/>
              <a:ext cx="21932159"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863" name="WHAT IS STIGMA"/>
            <p:cNvSpPr txBox="1"/>
            <p:nvPr/>
          </p:nvSpPr>
          <p:spPr>
            <a:xfrm>
              <a:off x="1476714" y="503893"/>
              <a:ext cx="205274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cap="all">
                  <a:solidFill>
                    <a:srgbClr val="002135"/>
                  </a:solidFill>
                </a:defRPr>
              </a:lvl1pPr>
            </a:lstStyle>
            <a:p>
              <a:r>
                <a:rPr lang="hi-IN" b="0" cap="none" spc="-150" dirty="0">
                  <a:solidFill>
                    <a:schemeClr val="tx1"/>
                  </a:solidFill>
                  <a:latin typeface="Kruti Dev 010" pitchFamily="2" charset="0"/>
                  <a:sym typeface="Gill Sans SemiBold"/>
                </a:rPr>
                <a:t>पिपली का मामला: ग्राम स्तरीय कार्यकर्ता क्या कर सकती है?</a:t>
              </a:r>
              <a:endParaRPr lang="en-US" sz="7700" b="0" cap="none" spc="-150" dirty="0">
                <a:solidFill>
                  <a:schemeClr val="tx1"/>
                </a:solidFill>
                <a:latin typeface="Kruti Dev 010 Bold"/>
                <a:cs typeface="Kruti Dev 010 Bold"/>
              </a:endParaRPr>
            </a:p>
          </p:txBody>
        </p:sp>
      </p:grpSp>
      <p:sp>
        <p:nvSpPr>
          <p:cNvPr id="864" name="Suresh has been under home quarantine when his wife, in her last term of pregnancy, developed labour pains and had to be taken to government facility for delivery. ASHA ensured Suresh that his wife will be taken care of while he should remain within house as advised. However, ASHA was actually worried thinking how Suresh will manage. She called her neighbour Seema and requested her to send food for Suresh. She reminded Seema to take the precautions while giving food. She then called the convener of local mothers’ group and a member of village health and nutrition committee (VHSNC) member and apprised both of them of the situation requesting them to arrange for Suresh’s food and home-care requirements. The VHSNC member requested village youth group members to do the needful for Suresh at-least for next 72 hours till his wife returns."/>
          <p:cNvSpPr txBox="1"/>
          <p:nvPr/>
        </p:nvSpPr>
        <p:spPr>
          <a:xfrm>
            <a:off x="975127" y="1880530"/>
            <a:ext cx="22122804" cy="4257576"/>
          </a:xfrm>
          <a:prstGeom prst="rect">
            <a:avLst/>
          </a:prstGeom>
          <a:solidFill>
            <a:srgbClr val="FFC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nSpc>
                <a:spcPct val="120000"/>
              </a:lnSpc>
              <a:spcBef>
                <a:spcPts val="5900"/>
              </a:spcBef>
              <a:defRPr b="0">
                <a:solidFill>
                  <a:srgbClr val="FFFFFF"/>
                </a:solidFill>
              </a:defRPr>
            </a:lvl1pPr>
          </a:lstStyle>
          <a:p>
            <a:pPr lvl="0" algn="just" hangingPunct="1">
              <a:lnSpc>
                <a:spcPct val="100000"/>
              </a:lnSpc>
              <a:buSzPct val="125000"/>
            </a:pPr>
            <a:r>
              <a:rPr lang="hi-IN" sz="3300" spc="-150" dirty="0">
                <a:solidFill>
                  <a:srgbClr val="000000"/>
                </a:solidFill>
                <a:latin typeface="Mangal" pitchFamily="18" charset="0"/>
                <a:cs typeface="Mangal" pitchFamily="18" charset="0"/>
              </a:rPr>
              <a:t>सुरेश घर में अलग/</a:t>
            </a:r>
            <a:r>
              <a:rPr lang="en-US" sz="3600" spc="-150" dirty="0">
                <a:solidFill>
                  <a:srgbClr val="000000"/>
                </a:solidFill>
                <a:latin typeface="Times New Roman" pitchFamily="18" charset="0"/>
                <a:cs typeface="Times New Roman" pitchFamily="18" charset="0"/>
              </a:rPr>
              <a:t>Quarantine</a:t>
            </a:r>
            <a:r>
              <a:rPr lang="en-US" sz="3600" spc="-150" dirty="0">
                <a:solidFill>
                  <a:srgbClr val="000000"/>
                </a:solidFill>
                <a:latin typeface="Mangal" pitchFamily="18" charset="0"/>
                <a:cs typeface="Mangal" pitchFamily="18" charset="0"/>
              </a:rPr>
              <a:t> </a:t>
            </a:r>
            <a:r>
              <a:rPr lang="hi-IN" sz="3300" spc="-150" dirty="0">
                <a:solidFill>
                  <a:srgbClr val="000000"/>
                </a:solidFill>
                <a:latin typeface="Mangal" pitchFamily="18" charset="0"/>
                <a:cs typeface="Mangal" pitchFamily="18" charset="0"/>
              </a:rPr>
              <a:t>रह रहा है, जबकि उसकी पत्नी की गर्भावस्था का अंतिम चरण चल रहा था, प्रसव पीड़ा होने पर उसकी पत्नी को प्रसव के लिए सरकारी अस्पताल ले जाना पड़ा।</a:t>
            </a:r>
            <a:r>
              <a:rPr lang="en-GB" sz="3300" spc="-150" dirty="0">
                <a:solidFill>
                  <a:srgbClr val="000000"/>
                </a:solidFill>
                <a:latin typeface="Mangal" pitchFamily="18" charset="0"/>
                <a:cs typeface="Mangal" pitchFamily="18" charset="0"/>
              </a:rPr>
              <a:t> </a:t>
            </a:r>
            <a:r>
              <a:rPr lang="en-US" sz="3600" spc="-150" dirty="0">
                <a:solidFill>
                  <a:srgbClr val="000000"/>
                </a:solidFill>
                <a:latin typeface="Times New Roman" pitchFamily="18" charset="0"/>
                <a:cs typeface="Times New Roman" pitchFamily="18" charset="0"/>
              </a:rPr>
              <a:t>ASHA</a:t>
            </a:r>
            <a:r>
              <a:rPr lang="hi-IN" sz="3300" spc="-150" dirty="0">
                <a:solidFill>
                  <a:srgbClr val="000000"/>
                </a:solidFill>
                <a:latin typeface="Mangal" pitchFamily="18" charset="0"/>
                <a:cs typeface="Mangal" pitchFamily="18" charset="0"/>
              </a:rPr>
              <a:t> ने सुरेश को सुनिश्चित किया कि उसकी पत्नि का ध्यान रखा जायेगा और सुरेश से कहा कि वह सलाह अनुसार घर के भीतर ही रहे। उसने अपनी पड़ोसी सीमा को बुलाया और उससे अनुरोध किया कि वह सुरेश के लिए खाना पहुंचाये। उसने सीमा को खाना देते समय बरती जाने वाली सावधानियां याद दिलाईं। इसके बाद उसने स्थानीय माता समूह के संयोजक और ग्राम स्वास्थ्य और पोषण समिति के एक सदस्य को बुलाकर दोनों को स्थिति से अवगत कराया और उनसे सुरेश के लिए खाना और आवश्यक घरेलू सामान की व्यवस्था करने का अनुरोध किया। ग्राम स्वास्थ्य और पोषण समिति के सदस्य ने ग्राम युवा समूह के सदस्यों से आवश्यक सहायता करने का निवेदन किया कि कम से कम अगले 72 घंटे तो मदद की जाये जब तक कि उसकी पत्नी वापस नहीं आ जाती। </a:t>
            </a:r>
            <a:endParaRPr lang="en-US" sz="3300" spc="-150" dirty="0">
              <a:solidFill>
                <a:srgbClr val="000000"/>
              </a:solidFill>
              <a:latin typeface="Mangal" pitchFamily="18" charset="0"/>
              <a:cs typeface="Mangal" pitchFamily="18" charset="0"/>
            </a:endParaRPr>
          </a:p>
        </p:txBody>
      </p:sp>
      <p:sp>
        <p:nvSpPr>
          <p:cNvPr id="852" name="Rounded Rectangle"/>
          <p:cNvSpPr/>
          <p:nvPr/>
        </p:nvSpPr>
        <p:spPr>
          <a:xfrm>
            <a:off x="975127" y="6245659"/>
            <a:ext cx="20391341" cy="3062636"/>
          </a:xfrm>
          <a:prstGeom prst="roundRect">
            <a:avLst>
              <a:gd name="adj" fmla="val 9346"/>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865" name="1. What are the positive actions taken by ASHA?…"/>
          <p:cNvSpPr txBox="1"/>
          <p:nvPr/>
        </p:nvSpPr>
        <p:spPr>
          <a:xfrm>
            <a:off x="1137245" y="6343659"/>
            <a:ext cx="20229223" cy="287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14350" lvl="0" indent="-514350" algn="l" hangingPunct="1">
              <a:buSzPct val="125000"/>
              <a:buFontTx/>
              <a:buAutoNum type="arabicPeriod"/>
            </a:pPr>
            <a:r>
              <a:rPr lang="en-US" sz="3600" spc="-150" dirty="0">
                <a:latin typeface="Times New Roman" pitchFamily="18" charset="0"/>
                <a:cs typeface="Times New Roman" pitchFamily="18" charset="0"/>
              </a:rPr>
              <a:t>ASHA </a:t>
            </a:r>
            <a:r>
              <a:rPr lang="hi-IN" sz="3600" spc="-150" dirty="0">
                <a:latin typeface="Mangal" pitchFamily="18" charset="0"/>
                <a:cs typeface="Mangal" pitchFamily="18" charset="0"/>
              </a:rPr>
              <a:t>के द्वारा उठाये गये सकारात्मक कदम क्या थे?</a:t>
            </a:r>
            <a:endParaRPr lang="en-US" sz="3600" spc="-150" dirty="0">
              <a:latin typeface="Mangal" pitchFamily="18" charset="0"/>
              <a:cs typeface="Mangal" pitchFamily="18" charset="0"/>
            </a:endParaRPr>
          </a:p>
          <a:p>
            <a:pPr lvl="0" algn="l" hangingPunct="1">
              <a:buSzPct val="125000"/>
            </a:pPr>
            <a:r>
              <a:rPr lang="en-US" sz="3600" b="0" spc="-150" dirty="0">
                <a:latin typeface="Mangal" pitchFamily="18" charset="0"/>
                <a:cs typeface="Mangal" pitchFamily="18" charset="0"/>
              </a:rPr>
              <a:t> </a:t>
            </a:r>
            <a:r>
              <a:rPr lang="en-US" sz="3600" b="0" spc="-150" dirty="0">
                <a:latin typeface="Times New Roman" pitchFamily="18" charset="0"/>
                <a:cs typeface="Times New Roman" pitchFamily="18" charset="0"/>
              </a:rPr>
              <a:t>ASHA</a:t>
            </a:r>
            <a:r>
              <a:rPr lang="en-US" sz="3600" b="0" spc="-150" dirty="0">
                <a:latin typeface="Mangal" pitchFamily="18" charset="0"/>
                <a:cs typeface="Mangal" pitchFamily="18" charset="0"/>
              </a:rPr>
              <a:t> </a:t>
            </a:r>
            <a:r>
              <a:rPr lang="hi-IN" sz="3600" b="0" spc="-150" dirty="0">
                <a:latin typeface="Mangal" pitchFamily="18" charset="0"/>
                <a:cs typeface="Mangal" pitchFamily="18" charset="0"/>
              </a:rPr>
              <a:t>ने समुदाय के सहयोगी समूहों से लगातार बात की और यह योजना बनाई कि ऐसी आपात स्थिति में क्या किया जाना चाहिए।</a:t>
            </a:r>
            <a:endParaRPr lang="en-US" sz="3600" b="0" spc="-150" dirty="0">
              <a:latin typeface="Mangal" pitchFamily="18" charset="0"/>
              <a:cs typeface="Mangal" pitchFamily="18" charset="0"/>
            </a:endParaRPr>
          </a:p>
          <a:p>
            <a:pPr lvl="0" algn="l" hangingPunct="1">
              <a:buSzPct val="125000"/>
            </a:pPr>
            <a:r>
              <a:rPr lang="en-US" sz="3600" spc="-150" dirty="0">
                <a:latin typeface="Mangal" pitchFamily="18" charset="0"/>
                <a:cs typeface="Mangal" pitchFamily="18" charset="0"/>
              </a:rPr>
              <a:t>2. </a:t>
            </a:r>
            <a:r>
              <a:rPr lang="hi-IN" sz="3600" spc="-150" dirty="0">
                <a:latin typeface="Mangal" pitchFamily="18" charset="0"/>
                <a:cs typeface="Mangal" pitchFamily="18" charset="0"/>
              </a:rPr>
              <a:t>क्या किया गया था?</a:t>
            </a:r>
            <a:endParaRPr lang="en-US" sz="3600" spc="-150" dirty="0">
              <a:latin typeface="Mangal" pitchFamily="18" charset="0"/>
              <a:cs typeface="Mangal" pitchFamily="18" charset="0"/>
            </a:endParaRPr>
          </a:p>
          <a:p>
            <a:pPr lvl="0" algn="l" hangingPunct="1">
              <a:buSzPct val="125000"/>
            </a:pPr>
            <a:r>
              <a:rPr lang="hi-IN" sz="3600" b="0" spc="-150" dirty="0">
                <a:latin typeface="Mangal" pitchFamily="18" charset="0"/>
                <a:cs typeface="Mangal" pitchFamily="18" charset="0"/>
              </a:rPr>
              <a:t>उसने अपनी पड़ोसी को खाना पहुंचाने के लिए कहा।</a:t>
            </a:r>
            <a:endParaRPr lang="en-US" sz="3600" spc="-150" dirty="0">
              <a:latin typeface="Mangal" pitchFamily="18" charset="0"/>
              <a:cs typeface="Mangal" pitchFamily="18" charset="0"/>
            </a:endParaRPr>
          </a:p>
        </p:txBody>
      </p:sp>
      <p:sp>
        <p:nvSpPr>
          <p:cNvPr id="851" name="Rounded Rectangle"/>
          <p:cNvSpPr/>
          <p:nvPr/>
        </p:nvSpPr>
        <p:spPr>
          <a:xfrm>
            <a:off x="975127" y="9684063"/>
            <a:ext cx="19047020" cy="2615496"/>
          </a:xfrm>
          <a:prstGeom prst="roundRect">
            <a:avLst>
              <a:gd name="adj" fmla="val 934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66" name="3. Which groups and /or people were involved by ASHA to provide supportive environment?…"/>
          <p:cNvSpPr txBox="1"/>
          <p:nvPr/>
        </p:nvSpPr>
        <p:spPr>
          <a:xfrm>
            <a:off x="1107444" y="10026206"/>
            <a:ext cx="1878238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lgn="l" hangingPunct="1">
              <a:buSzPct val="125000"/>
            </a:pPr>
            <a:r>
              <a:rPr lang="en-US" sz="3600" spc="-150" dirty="0">
                <a:latin typeface="Mangal" pitchFamily="18" charset="0"/>
                <a:cs typeface="Mangal" pitchFamily="18" charset="0"/>
              </a:rPr>
              <a:t>3. </a:t>
            </a:r>
            <a:r>
              <a:rPr lang="hi-IN" sz="3600" spc="-150" dirty="0">
                <a:latin typeface="Mangal" pitchFamily="18" charset="0"/>
                <a:cs typeface="Mangal" pitchFamily="18" charset="0"/>
              </a:rPr>
              <a:t>सहयोगी वातावरण बनाने के लिए कौन से समूह और /या लोगों को आशा ने शामिल किया?</a:t>
            </a:r>
            <a:endParaRPr lang="en-US" sz="3600" spc="-150" dirty="0">
              <a:latin typeface="Mangal" pitchFamily="18" charset="0"/>
              <a:cs typeface="Mangal" pitchFamily="18" charset="0"/>
            </a:endParaRPr>
          </a:p>
          <a:p>
            <a:pPr lvl="0" algn="l" hangingPunct="1">
              <a:buSzPct val="125000"/>
            </a:pPr>
            <a:r>
              <a:rPr lang="en-US" sz="3600" b="0" spc="-150" dirty="0">
                <a:latin typeface="Mangal" pitchFamily="18" charset="0"/>
                <a:cs typeface="Mangal" pitchFamily="18" charset="0"/>
              </a:rPr>
              <a:t> </a:t>
            </a:r>
            <a:r>
              <a:rPr lang="hi-IN" sz="3600" b="0" spc="-150" dirty="0">
                <a:latin typeface="Mangal" pitchFamily="18" charset="0"/>
                <a:cs typeface="Mangal" pitchFamily="18" charset="0"/>
              </a:rPr>
              <a:t>पड़ोसी, ग्राम स्वास्थ्य और पोषण समिति </a:t>
            </a:r>
            <a:r>
              <a:rPr lang="en-US" sz="3600" b="0" spc="-150" dirty="0">
                <a:latin typeface="Mangal" pitchFamily="18" charset="0"/>
                <a:cs typeface="Mangal" pitchFamily="18" charset="0"/>
              </a:rPr>
              <a:t>(</a:t>
            </a:r>
            <a:r>
              <a:rPr lang="hi-IN" sz="3600" b="0" spc="-150" dirty="0">
                <a:latin typeface="Mangal" pitchFamily="18" charset="0"/>
                <a:cs typeface="Mangal" pitchFamily="18" charset="0"/>
              </a:rPr>
              <a:t>जिसने युवा समूह को शामिल किया</a:t>
            </a:r>
            <a:r>
              <a:rPr lang="en-US" sz="3600" b="0" spc="-150" dirty="0">
                <a:latin typeface="Mangal" pitchFamily="18" charset="0"/>
                <a:cs typeface="Mangal" pitchFamily="18" charset="0"/>
              </a:rPr>
              <a:t>)</a:t>
            </a:r>
          </a:p>
          <a:p>
            <a:pPr lvl="0" algn="l" hangingPunct="1">
              <a:buSzPct val="125000"/>
            </a:pPr>
            <a:r>
              <a:rPr lang="en-US" sz="3600" spc="-150" dirty="0">
                <a:latin typeface="Mangal" pitchFamily="18" charset="0"/>
                <a:cs typeface="Mangal" pitchFamily="18" charset="0"/>
              </a:rPr>
              <a:t>4. </a:t>
            </a:r>
            <a:r>
              <a:rPr lang="hi-IN" sz="3600" spc="-150" dirty="0">
                <a:latin typeface="Mangal" pitchFamily="18" charset="0"/>
                <a:cs typeface="Mangal" pitchFamily="18" charset="0"/>
              </a:rPr>
              <a:t>यदि </a:t>
            </a:r>
            <a:r>
              <a:rPr lang="en-US" sz="3600" spc="-150" dirty="0">
                <a:latin typeface="Times New Roman" pitchFamily="18" charset="0"/>
                <a:cs typeface="Times New Roman" pitchFamily="18" charset="0"/>
              </a:rPr>
              <a:t>ASHA</a:t>
            </a:r>
            <a:r>
              <a:rPr lang="hi-IN" sz="3600" spc="-150" dirty="0">
                <a:latin typeface="Mangal" pitchFamily="18" charset="0"/>
                <a:cs typeface="Mangal" pitchFamily="18" charset="0"/>
              </a:rPr>
              <a:t> के स्थान पर आप होते तो इसके अतिरिक्त आप क्या करते?</a:t>
            </a:r>
            <a:endParaRPr lang="en-US" sz="3600" spc="-150" dirty="0">
              <a:latin typeface="Mangal" pitchFamily="18" charset="0"/>
              <a:cs typeface="Mangal"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4"/>
                                        </p:tgtEl>
                                        <p:attrNameLst>
                                          <p:attrName>style.visibility</p:attrName>
                                        </p:attrNameLst>
                                      </p:cBhvr>
                                      <p:to>
                                        <p:strVal val="visible"/>
                                      </p:to>
                                    </p:set>
                                    <p:animEffect transition="in" filter="fade">
                                      <p:cBhvr>
                                        <p:cTn id="12" dur="2000"/>
                                        <p:tgtEl>
                                          <p:spTgt spid="8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52"/>
                                        </p:tgtEl>
                                        <p:attrNameLst>
                                          <p:attrName>style.visibility</p:attrName>
                                        </p:attrNameLst>
                                      </p:cBhvr>
                                      <p:to>
                                        <p:strVal val="visible"/>
                                      </p:to>
                                    </p:set>
                                    <p:animEffect transition="in" filter="fade">
                                      <p:cBhvr>
                                        <p:cTn id="17" dur="500"/>
                                        <p:tgtEl>
                                          <p:spTgt spid="8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5">
                                            <p:bg/>
                                          </p:spTgt>
                                        </p:tgtEl>
                                        <p:attrNameLst>
                                          <p:attrName>style.visibility</p:attrName>
                                        </p:attrNameLst>
                                      </p:cBhvr>
                                      <p:to>
                                        <p:strVal val="visible"/>
                                      </p:to>
                                    </p:set>
                                    <p:animEffect transition="in" filter="fade">
                                      <p:cBhvr>
                                        <p:cTn id="22" dur="500"/>
                                        <p:tgtEl>
                                          <p:spTgt spid="86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65">
                                            <p:txEl>
                                              <p:pRg st="0" end="0"/>
                                            </p:txEl>
                                          </p:spTgt>
                                        </p:tgtEl>
                                        <p:attrNameLst>
                                          <p:attrName>style.visibility</p:attrName>
                                        </p:attrNameLst>
                                      </p:cBhvr>
                                      <p:to>
                                        <p:strVal val="visible"/>
                                      </p:to>
                                    </p:set>
                                    <p:animEffect transition="in" filter="fade">
                                      <p:cBhvr>
                                        <p:cTn id="27" dur="500"/>
                                        <p:tgtEl>
                                          <p:spTgt spid="8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65">
                                            <p:txEl>
                                              <p:pRg st="1" end="1"/>
                                            </p:txEl>
                                          </p:spTgt>
                                        </p:tgtEl>
                                        <p:attrNameLst>
                                          <p:attrName>style.visibility</p:attrName>
                                        </p:attrNameLst>
                                      </p:cBhvr>
                                      <p:to>
                                        <p:strVal val="visible"/>
                                      </p:to>
                                    </p:set>
                                    <p:animEffect transition="in" filter="fade">
                                      <p:cBhvr>
                                        <p:cTn id="32" dur="500"/>
                                        <p:tgtEl>
                                          <p:spTgt spid="8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5">
                                            <p:txEl>
                                              <p:pRg st="2" end="2"/>
                                            </p:txEl>
                                          </p:spTgt>
                                        </p:tgtEl>
                                        <p:attrNameLst>
                                          <p:attrName>style.visibility</p:attrName>
                                        </p:attrNameLst>
                                      </p:cBhvr>
                                      <p:to>
                                        <p:strVal val="visible"/>
                                      </p:to>
                                    </p:set>
                                    <p:animEffect transition="in" filter="fade">
                                      <p:cBhvr>
                                        <p:cTn id="37" dur="500"/>
                                        <p:tgtEl>
                                          <p:spTgt spid="8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65">
                                            <p:txEl>
                                              <p:pRg st="3" end="3"/>
                                            </p:txEl>
                                          </p:spTgt>
                                        </p:tgtEl>
                                        <p:attrNameLst>
                                          <p:attrName>style.visibility</p:attrName>
                                        </p:attrNameLst>
                                      </p:cBhvr>
                                      <p:to>
                                        <p:strVal val="visible"/>
                                      </p:to>
                                    </p:set>
                                    <p:animEffect transition="in" filter="fade">
                                      <p:cBhvr>
                                        <p:cTn id="42" dur="500"/>
                                        <p:tgtEl>
                                          <p:spTgt spid="86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51"/>
                                        </p:tgtEl>
                                        <p:attrNameLst>
                                          <p:attrName>style.visibility</p:attrName>
                                        </p:attrNameLst>
                                      </p:cBhvr>
                                      <p:to>
                                        <p:strVal val="visible"/>
                                      </p:to>
                                    </p:set>
                                    <p:animEffect transition="in" filter="fade">
                                      <p:cBhvr>
                                        <p:cTn id="47" dur="500"/>
                                        <p:tgtEl>
                                          <p:spTgt spid="85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66">
                                            <p:txEl>
                                              <p:pRg st="0" end="0"/>
                                            </p:txEl>
                                          </p:spTgt>
                                        </p:tgtEl>
                                        <p:attrNameLst>
                                          <p:attrName>style.visibility</p:attrName>
                                        </p:attrNameLst>
                                      </p:cBhvr>
                                      <p:to>
                                        <p:strVal val="visible"/>
                                      </p:to>
                                    </p:set>
                                    <p:animEffect transition="in" filter="fade">
                                      <p:cBhvr>
                                        <p:cTn id="52" dur="500"/>
                                        <p:tgtEl>
                                          <p:spTgt spid="86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66">
                                            <p:txEl>
                                              <p:pRg st="1" end="1"/>
                                            </p:txEl>
                                          </p:spTgt>
                                        </p:tgtEl>
                                        <p:attrNameLst>
                                          <p:attrName>style.visibility</p:attrName>
                                        </p:attrNameLst>
                                      </p:cBhvr>
                                      <p:to>
                                        <p:strVal val="visible"/>
                                      </p:to>
                                    </p:set>
                                    <p:animEffect transition="in" filter="fade">
                                      <p:cBhvr>
                                        <p:cTn id="57" dur="500"/>
                                        <p:tgtEl>
                                          <p:spTgt spid="86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66">
                                            <p:txEl>
                                              <p:pRg st="2" end="2"/>
                                            </p:txEl>
                                          </p:spTgt>
                                        </p:tgtEl>
                                        <p:attrNameLst>
                                          <p:attrName>style.visibility</p:attrName>
                                        </p:attrNameLst>
                                      </p:cBhvr>
                                      <p:to>
                                        <p:strVal val="visible"/>
                                      </p:to>
                                    </p:set>
                                    <p:animEffect transition="in" filter="fade">
                                      <p:cBhvr>
                                        <p:cTn id="62" dur="500"/>
                                        <p:tgtEl>
                                          <p:spTgt spid="8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52" grpId="0" animBg="1"/>
      <p:bldP spid="865" grpId="0" uiExpand="1" build="p" bldLvl="2" animBg="1"/>
      <p:bldP spid="851" grpId="0" animBg="1"/>
      <p:bldP spid="866" grpId="0" uiExpand="1"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1" name="Group"/>
          <p:cNvGrpSpPr/>
          <p:nvPr/>
        </p:nvGrpSpPr>
        <p:grpSpPr>
          <a:xfrm>
            <a:off x="300010" y="12315300"/>
            <a:ext cx="4601210" cy="995767"/>
            <a:chOff x="0" y="0"/>
            <a:chExt cx="4601208" cy="995765"/>
          </a:xfrm>
        </p:grpSpPr>
        <p:pic>
          <p:nvPicPr>
            <p:cNvPr id="87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87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87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87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88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884" name="Group"/>
          <p:cNvGrpSpPr/>
          <p:nvPr/>
        </p:nvGrpSpPr>
        <p:grpSpPr>
          <a:xfrm>
            <a:off x="23097931" y="13055999"/>
            <a:ext cx="2098869" cy="1540535"/>
            <a:chOff x="0" y="2515"/>
            <a:chExt cx="2098868" cy="1540534"/>
          </a:xfrm>
        </p:grpSpPr>
        <p:sp>
          <p:nvSpPr>
            <p:cNvPr id="882" name="30"/>
            <p:cNvSpPr/>
            <p:nvPr/>
          </p:nvSpPr>
          <p:spPr>
            <a:xfrm>
              <a:off x="828868"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2</a:t>
              </a:r>
              <a:endParaRPr b="0" dirty="0">
                <a:latin typeface="Arial" panose="020B0604020202020204" pitchFamily="34" charset="0"/>
                <a:cs typeface="Arial" panose="020B0604020202020204" pitchFamily="34" charset="0"/>
              </a:endParaRPr>
            </a:p>
          </p:txBody>
        </p:sp>
        <p:pic>
          <p:nvPicPr>
            <p:cNvPr id="883"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885" name="Rectangle"/>
          <p:cNvSpPr/>
          <p:nvPr/>
        </p:nvSpPr>
        <p:spPr>
          <a:xfrm>
            <a:off x="-25400" y="1227391"/>
            <a:ext cx="24434800" cy="4245174"/>
          </a:xfrm>
          <a:prstGeom prst="rect">
            <a:avLst/>
          </a:prstGeom>
          <a:solidFill>
            <a:srgbClr val="FFFFFF"/>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6" name="SESSION 6"/>
          <p:cNvSpPr txBox="1"/>
          <p:nvPr/>
        </p:nvSpPr>
        <p:spPr>
          <a:xfrm>
            <a:off x="10427894" y="1865419"/>
            <a:ext cx="3528210" cy="2026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412750">
              <a:defRPr sz="10000">
                <a:solidFill>
                  <a:srgbClr val="002135"/>
                </a:solidFill>
              </a:defRPr>
            </a:lvl1pPr>
          </a:lstStyle>
          <a:p>
            <a:r>
              <a:rPr lang="hi-IN" sz="12500" b="0" dirty="0">
                <a:latin typeface="Arial" panose="020B0604020202020204" pitchFamily="34" charset="0"/>
                <a:cs typeface="Arial" panose="020B0604020202020204" pitchFamily="34" charset="0"/>
              </a:rPr>
              <a:t>सत्र 6</a:t>
            </a:r>
          </a:p>
        </p:txBody>
      </p:sp>
      <p:sp>
        <p:nvSpPr>
          <p:cNvPr id="887" name="COMMUNICATION, PERSONAL SAFETY FOR HEALTH.ICDS PERSONNEL"/>
          <p:cNvSpPr txBox="1"/>
          <p:nvPr/>
        </p:nvSpPr>
        <p:spPr>
          <a:xfrm>
            <a:off x="7024722" y="3777888"/>
            <a:ext cx="10334560"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solidFill>
                  <a:srgbClr val="002135"/>
                </a:solidFill>
              </a:defRPr>
            </a:lvl1pPr>
          </a:lstStyle>
          <a:p>
            <a:pPr lvl="0"/>
            <a:r>
              <a:rPr lang="hi-IN" sz="3600" spc="-150" dirty="0">
                <a:solidFill>
                  <a:srgbClr val="000000"/>
                </a:solidFill>
                <a:latin typeface="Mangal" pitchFamily="18" charset="0"/>
                <a:cs typeface="Mangal" pitchFamily="18" charset="0"/>
              </a:rPr>
              <a:t>चार, स्वास्थ्य एवं </a:t>
            </a:r>
            <a:r>
              <a:rPr lang="en-US" sz="3600" spc="-150" dirty="0">
                <a:solidFill>
                  <a:srgbClr val="000000"/>
                </a:solidFill>
                <a:latin typeface="Times New Roman" pitchFamily="18" charset="0"/>
                <a:cs typeface="Times New Roman" pitchFamily="18" charset="0"/>
              </a:rPr>
              <a:t>ICDS</a:t>
            </a:r>
            <a:r>
              <a:rPr lang="hi-IN" sz="3600" spc="-150" dirty="0">
                <a:solidFill>
                  <a:srgbClr val="000000"/>
                </a:solidFill>
                <a:latin typeface="Mangal" pitchFamily="18" charset="0"/>
                <a:cs typeface="Mangal" pitchFamily="18" charset="0"/>
              </a:rPr>
              <a:t> कार्यकर्ताओं की स्वयं की सुरक्षा</a:t>
            </a:r>
          </a:p>
        </p:txBody>
      </p:sp>
      <p:sp>
        <p:nvSpPr>
          <p:cNvPr id="888" name="Line"/>
          <p:cNvSpPr/>
          <p:nvPr/>
        </p:nvSpPr>
        <p:spPr>
          <a:xfrm>
            <a:off x="7370609" y="3710145"/>
            <a:ext cx="9506553" cy="0"/>
          </a:xfrm>
          <a:prstGeom prst="line">
            <a:avLst/>
          </a:prstGeom>
          <a:ln w="25400">
            <a:solidFill>
              <a:srgbClr val="AAABAE"/>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E7E2BEC2-9AF5-8644-865F-63CAA0D44883}"/>
              </a:ext>
            </a:extLst>
          </p:cNvPr>
          <p:cNvGrpSpPr/>
          <p:nvPr/>
        </p:nvGrpSpPr>
        <p:grpSpPr>
          <a:xfrm>
            <a:off x="6150492" y="5761104"/>
            <a:ext cx="5974856" cy="6113991"/>
            <a:chOff x="6150492" y="5761104"/>
            <a:chExt cx="5974856" cy="6113991"/>
          </a:xfrm>
        </p:grpSpPr>
        <p:sp>
          <p:nvSpPr>
            <p:cNvPr id="869" name="Rounded Rectangle"/>
            <p:cNvSpPr/>
            <p:nvPr/>
          </p:nvSpPr>
          <p:spPr>
            <a:xfrm>
              <a:off x="6210377" y="9768392"/>
              <a:ext cx="5855086"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3" name="Arrow 10"/>
            <p:cNvSpPr/>
            <p:nvPr/>
          </p:nvSpPr>
          <p:spPr>
            <a:xfrm rot="5400000">
              <a:off x="8794548" y="8768954"/>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0" name="HOW TO…"/>
            <p:cNvSpPr txBox="1"/>
            <p:nvPr/>
          </p:nvSpPr>
          <p:spPr>
            <a:xfrm>
              <a:off x="7460377" y="10385728"/>
              <a:ext cx="335508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a:latin typeface="Gotham Bold"/>
                  <a:ea typeface="Gotham Bold"/>
                  <a:cs typeface="Gotham Bold"/>
                  <a:sym typeface="Gotham Bold"/>
                </a:defRPr>
              </a:pPr>
              <a:r>
                <a:rPr lang="hi-IN" sz="5000" b="0" spc="-150" dirty="0">
                  <a:latin typeface="Kruti Dev 010" pitchFamily="2" charset="0"/>
                  <a:sym typeface="Gotham Bold"/>
                </a:rPr>
                <a:t>संचार कैसे करें</a:t>
              </a:r>
            </a:p>
          </p:txBody>
        </p:sp>
        <p:pic>
          <p:nvPicPr>
            <p:cNvPr id="893" name="Image" descr="Image"/>
            <p:cNvPicPr>
              <a:picLocks noChangeAspect="1"/>
            </p:cNvPicPr>
            <p:nvPr/>
          </p:nvPicPr>
          <p:blipFill>
            <a:blip r:embed="rId7"/>
            <a:stretch>
              <a:fillRect/>
            </a:stretch>
          </p:blipFill>
          <p:spPr>
            <a:xfrm>
              <a:off x="6150492" y="5761104"/>
              <a:ext cx="5974856" cy="2566872"/>
            </a:xfrm>
            <a:prstGeom prst="rect">
              <a:avLst/>
            </a:prstGeom>
            <a:ln w="12700">
              <a:miter lim="400000"/>
            </a:ln>
          </p:spPr>
        </p:pic>
      </p:grpSp>
      <p:grpSp>
        <p:nvGrpSpPr>
          <p:cNvPr id="4" name="Group 3">
            <a:extLst>
              <a:ext uri="{FF2B5EF4-FFF2-40B4-BE49-F238E27FC236}">
                <a16:creationId xmlns:a16="http://schemas.microsoft.com/office/drawing/2014/main" id="{0219284E-62D7-3843-8578-19D76E79C332}"/>
              </a:ext>
            </a:extLst>
          </p:cNvPr>
          <p:cNvGrpSpPr/>
          <p:nvPr/>
        </p:nvGrpSpPr>
        <p:grpSpPr>
          <a:xfrm>
            <a:off x="12318536" y="5678536"/>
            <a:ext cx="5855086" cy="6212750"/>
            <a:chOff x="12318536" y="5678536"/>
            <a:chExt cx="5855086" cy="6212750"/>
          </a:xfrm>
        </p:grpSpPr>
        <p:sp>
          <p:nvSpPr>
            <p:cNvPr id="870" name="Rounded Rectangle"/>
            <p:cNvSpPr/>
            <p:nvPr/>
          </p:nvSpPr>
          <p:spPr>
            <a:xfrm>
              <a:off x="12318536"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4" name="Arrow 10"/>
            <p:cNvSpPr/>
            <p:nvPr/>
          </p:nvSpPr>
          <p:spPr>
            <a:xfrm rot="5400000">
              <a:off x="14902708"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2" name="MASK…"/>
            <p:cNvSpPr txBox="1"/>
            <p:nvPr/>
          </p:nvSpPr>
          <p:spPr>
            <a:xfrm>
              <a:off x="13546576" y="10385728"/>
              <a:ext cx="3114635"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a:latin typeface="Gotham Bold"/>
                  <a:ea typeface="Gotham Bold"/>
                  <a:cs typeface="Gotham Bold"/>
                  <a:sym typeface="Gotham Bold"/>
                </a:defRPr>
              </a:pPr>
              <a:r>
                <a:rPr lang="hi-IN" sz="5000" b="0" spc="-150" dirty="0">
                  <a:latin typeface="Kruti Dev 010" pitchFamily="2" charset="0"/>
                  <a:sym typeface="Gotham Bold"/>
                </a:rPr>
                <a:t>मास्क प्रबन्धन</a:t>
              </a:r>
            </a:p>
          </p:txBody>
        </p:sp>
        <p:pic>
          <p:nvPicPr>
            <p:cNvPr id="894" name="Image" descr="Image"/>
            <p:cNvPicPr>
              <a:picLocks noChangeAspect="1"/>
            </p:cNvPicPr>
            <p:nvPr/>
          </p:nvPicPr>
          <p:blipFill>
            <a:blip r:embed="rId8"/>
            <a:stretch>
              <a:fillRect/>
            </a:stretch>
          </p:blipFill>
          <p:spPr>
            <a:xfrm>
              <a:off x="14231649" y="5678536"/>
              <a:ext cx="2645513" cy="2789321"/>
            </a:xfrm>
            <a:prstGeom prst="rect">
              <a:avLst/>
            </a:prstGeom>
            <a:ln w="12700">
              <a:miter lim="400000"/>
            </a:ln>
          </p:spPr>
        </p:pic>
      </p:grpSp>
      <p:grpSp>
        <p:nvGrpSpPr>
          <p:cNvPr id="5" name="Group 4">
            <a:extLst>
              <a:ext uri="{FF2B5EF4-FFF2-40B4-BE49-F238E27FC236}">
                <a16:creationId xmlns:a16="http://schemas.microsoft.com/office/drawing/2014/main" id="{CDB1AB6D-D097-B247-9FD7-8C169D9118DE}"/>
              </a:ext>
            </a:extLst>
          </p:cNvPr>
          <p:cNvGrpSpPr/>
          <p:nvPr/>
        </p:nvGrpSpPr>
        <p:grpSpPr>
          <a:xfrm>
            <a:off x="18426696" y="5703476"/>
            <a:ext cx="5855087" cy="6171619"/>
            <a:chOff x="18426696" y="5703476"/>
            <a:chExt cx="5855087" cy="6171619"/>
          </a:xfrm>
        </p:grpSpPr>
        <p:sp>
          <p:nvSpPr>
            <p:cNvPr id="871" name="Rounded Rectangle"/>
            <p:cNvSpPr/>
            <p:nvPr/>
          </p:nvSpPr>
          <p:spPr>
            <a:xfrm>
              <a:off x="18426696" y="9768392"/>
              <a:ext cx="5855087" cy="2106703"/>
            </a:xfrm>
            <a:prstGeom prst="roundRect">
              <a:avLst>
                <a:gd name="adj" fmla="val 9043"/>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5" name="Arrow 10"/>
            <p:cNvSpPr/>
            <p:nvPr/>
          </p:nvSpPr>
          <p:spPr>
            <a:xfrm rot="5400000">
              <a:off x="2101086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91" name="PRECAUTIONS"/>
            <p:cNvSpPr txBox="1"/>
            <p:nvPr/>
          </p:nvSpPr>
          <p:spPr>
            <a:xfrm>
              <a:off x="20035770" y="10385728"/>
              <a:ext cx="2636940"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spc="-360">
                  <a:solidFill>
                    <a:srgbClr val="FFFFFF"/>
                  </a:solidFill>
                </a:defRPr>
              </a:lvl1pPr>
            </a:lstStyle>
            <a:p>
              <a:pPr lvl="0">
                <a:defRPr sz="4000" b="0">
                  <a:latin typeface="Gotham Bold"/>
                  <a:ea typeface="Gotham Bold"/>
                  <a:cs typeface="Gotham Bold"/>
                  <a:sym typeface="Gotham Bold"/>
                </a:defRPr>
              </a:pPr>
              <a:r>
                <a:rPr lang="hi-IN" sz="5000" b="0" spc="-150" dirty="0">
                  <a:solidFill>
                    <a:srgbClr val="000000"/>
                  </a:solidFill>
                  <a:latin typeface="Kruti Dev 010" pitchFamily="2" charset="0"/>
                  <a:sym typeface="Gotham Bold"/>
                </a:rPr>
                <a:t>सावधानियां</a:t>
              </a:r>
            </a:p>
          </p:txBody>
        </p:sp>
        <p:pic>
          <p:nvPicPr>
            <p:cNvPr id="895" name="Image" descr="Image"/>
            <p:cNvPicPr>
              <a:picLocks noChangeAspect="1"/>
            </p:cNvPicPr>
            <p:nvPr/>
          </p:nvPicPr>
          <p:blipFill>
            <a:blip r:embed="rId9"/>
            <a:stretch>
              <a:fillRect/>
            </a:stretch>
          </p:blipFill>
          <p:spPr>
            <a:xfrm>
              <a:off x="19954634" y="5703476"/>
              <a:ext cx="2799210" cy="2739442"/>
            </a:xfrm>
            <a:prstGeom prst="rect">
              <a:avLst/>
            </a:prstGeom>
            <a:ln w="12700">
              <a:miter lim="400000"/>
            </a:ln>
          </p:spPr>
        </p:pic>
      </p:grpSp>
      <p:grpSp>
        <p:nvGrpSpPr>
          <p:cNvPr id="2" name="Group 1">
            <a:extLst>
              <a:ext uri="{FF2B5EF4-FFF2-40B4-BE49-F238E27FC236}">
                <a16:creationId xmlns:a16="http://schemas.microsoft.com/office/drawing/2014/main" id="{9A7FCF9B-B8CA-AD48-91BF-8C8B89C61093}"/>
              </a:ext>
            </a:extLst>
          </p:cNvPr>
          <p:cNvGrpSpPr/>
          <p:nvPr/>
        </p:nvGrpSpPr>
        <p:grpSpPr>
          <a:xfrm>
            <a:off x="102217" y="5669127"/>
            <a:ext cx="5855086" cy="6222159"/>
            <a:chOff x="102217" y="5669127"/>
            <a:chExt cx="5855086" cy="6222159"/>
          </a:xfrm>
        </p:grpSpPr>
        <p:sp>
          <p:nvSpPr>
            <p:cNvPr id="868" name="Rounded Rectangle"/>
            <p:cNvSpPr/>
            <p:nvPr/>
          </p:nvSpPr>
          <p:spPr>
            <a:xfrm>
              <a:off x="102217" y="9784584"/>
              <a:ext cx="5855086" cy="2106702"/>
            </a:xfrm>
            <a:prstGeom prst="roundRect">
              <a:avLst>
                <a:gd name="adj" fmla="val 9043"/>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72" name="Arrow 10"/>
            <p:cNvSpPr/>
            <p:nvPr/>
          </p:nvSpPr>
          <p:spPr>
            <a:xfrm rot="5400000">
              <a:off x="2686389" y="8737969"/>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accent1">
                <a:lumMod val="20000"/>
                <a:lumOff val="80000"/>
              </a:schemeClr>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89" name="WHAT TO…"/>
            <p:cNvSpPr txBox="1"/>
            <p:nvPr/>
          </p:nvSpPr>
          <p:spPr>
            <a:xfrm>
              <a:off x="884942" y="10385728"/>
              <a:ext cx="4289636"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lvl="0">
                <a:defRPr sz="4000" b="0">
                  <a:latin typeface="Gotham Bold"/>
                  <a:ea typeface="Gotham Bold"/>
                  <a:cs typeface="Gotham Bold"/>
                  <a:sym typeface="Gotham Bold"/>
                </a:defRPr>
              </a:pPr>
              <a:r>
                <a:rPr lang="hi-IN" sz="5000" b="0" spc="-150" dirty="0">
                  <a:latin typeface="Kruti Dev 010" pitchFamily="2" charset="0"/>
                  <a:sym typeface="Gotham Bold"/>
                </a:rPr>
                <a:t>क्या संचार करना है</a:t>
              </a:r>
            </a:p>
          </p:txBody>
        </p:sp>
        <p:pic>
          <p:nvPicPr>
            <p:cNvPr id="896" name="Image" descr="Image"/>
            <p:cNvPicPr>
              <a:picLocks noChangeAspect="1"/>
            </p:cNvPicPr>
            <p:nvPr/>
          </p:nvPicPr>
          <p:blipFill>
            <a:blip r:embed="rId10"/>
            <a:stretch>
              <a:fillRect/>
            </a:stretch>
          </p:blipFill>
          <p:spPr>
            <a:xfrm>
              <a:off x="932067" y="5669127"/>
              <a:ext cx="4195386" cy="2808139"/>
            </a:xfrm>
            <a:prstGeom prst="rect">
              <a:avLst/>
            </a:prstGeom>
            <a:ln w="12700">
              <a:miter lim="400000"/>
            </a:ln>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88"/>
                                        </p:tgtEl>
                                        <p:attrNameLst>
                                          <p:attrName>style.visibility</p:attrName>
                                        </p:attrNameLst>
                                      </p:cBhvr>
                                      <p:to>
                                        <p:strVal val="visible"/>
                                      </p:to>
                                    </p:set>
                                    <p:animEffect transition="in" filter="blinds(horizontal)">
                                      <p:cBhvr>
                                        <p:cTn id="7" dur="1000"/>
                                        <p:tgtEl>
                                          <p:spTgt spid="8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85"/>
                                        </p:tgtEl>
                                        <p:attrNameLst>
                                          <p:attrName>style.visibility</p:attrName>
                                        </p:attrNameLst>
                                      </p:cBhvr>
                                      <p:to>
                                        <p:strVal val="visible"/>
                                      </p:to>
                                    </p:set>
                                    <p:animEffect transition="in" filter="blinds(horizontal)">
                                      <p:cBhvr>
                                        <p:cTn id="10" dur="1000"/>
                                        <p:tgtEl>
                                          <p:spTgt spid="88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87"/>
                                        </p:tgtEl>
                                        <p:attrNameLst>
                                          <p:attrName>style.visibility</p:attrName>
                                        </p:attrNameLst>
                                      </p:cBhvr>
                                      <p:to>
                                        <p:strVal val="visible"/>
                                      </p:to>
                                    </p:set>
                                    <p:animEffect transition="in" filter="blinds(horizontal)">
                                      <p:cBhvr>
                                        <p:cTn id="13" dur="1000"/>
                                        <p:tgtEl>
                                          <p:spTgt spid="88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86"/>
                                        </p:tgtEl>
                                        <p:attrNameLst>
                                          <p:attrName>style.visibility</p:attrName>
                                        </p:attrNameLst>
                                      </p:cBhvr>
                                      <p:to>
                                        <p:strVal val="visible"/>
                                      </p:to>
                                    </p:set>
                                    <p:animEffect transition="in" filter="blinds(horizontal)">
                                      <p:cBhvr>
                                        <p:cTn id="16" dur="1000"/>
                                        <p:tgtEl>
                                          <p:spTgt spid="88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1000" fill="hold"/>
                                        <p:tgtEl>
                                          <p:spTgt spid="2"/>
                                        </p:tgtEl>
                                        <p:attrNameLst>
                                          <p:attrName>ppt_x</p:attrName>
                                        </p:attrNameLst>
                                      </p:cBhvr>
                                      <p:tavLst>
                                        <p:tav tm="0">
                                          <p:val>
                                            <p:strVal val="#ppt_x"/>
                                          </p:val>
                                        </p:tav>
                                        <p:tav tm="100000">
                                          <p:val>
                                            <p:strVal val="#ppt_x"/>
                                          </p:val>
                                        </p:tav>
                                      </p:tavLst>
                                    </p:anim>
                                    <p:anim calcmode="lin" valueType="num">
                                      <p:cBhvr additive="base">
                                        <p:cTn id="2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000" fill="hold"/>
                                        <p:tgtEl>
                                          <p:spTgt spid="3"/>
                                        </p:tgtEl>
                                        <p:attrNameLst>
                                          <p:attrName>ppt_x</p:attrName>
                                        </p:attrNameLst>
                                      </p:cBhvr>
                                      <p:tavLst>
                                        <p:tav tm="0">
                                          <p:val>
                                            <p:strVal val="#ppt_x"/>
                                          </p:val>
                                        </p:tav>
                                        <p:tav tm="100000">
                                          <p:val>
                                            <p:strVal val="#ppt_x"/>
                                          </p:val>
                                        </p:tav>
                                      </p:tavLst>
                                    </p:anim>
                                    <p:anim calcmode="lin" valueType="num">
                                      <p:cBhvr additive="base">
                                        <p:cTn id="2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ppt_x"/>
                                          </p:val>
                                        </p:tav>
                                        <p:tav tm="100000">
                                          <p:val>
                                            <p:strVal val="#ppt_x"/>
                                          </p:val>
                                        </p:tav>
                                      </p:tavLst>
                                    </p:anim>
                                    <p:anim calcmode="lin" valueType="num">
                                      <p:cBhvr additive="base">
                                        <p:cTn id="4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5" grpId="0" animBg="1"/>
      <p:bldP spid="886" grpId="0" animBg="1"/>
      <p:bldP spid="887" grpId="0" animBg="1"/>
      <p:bldP spid="88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4" name="Group"/>
          <p:cNvGrpSpPr/>
          <p:nvPr/>
        </p:nvGrpSpPr>
        <p:grpSpPr>
          <a:xfrm>
            <a:off x="300011" y="12315300"/>
            <a:ext cx="4601210" cy="995768"/>
            <a:chOff x="0" y="0"/>
            <a:chExt cx="4601208" cy="995765"/>
          </a:xfrm>
        </p:grpSpPr>
        <p:pic>
          <p:nvPicPr>
            <p:cNvPr id="8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sp>
          <p:nvSpPr>
            <p:cNvPr id="9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sz="3200" dirty="0">
                <a:solidFill>
                  <a:srgbClr val="FFFFFF"/>
                </a:solidFill>
                <a:latin typeface="Arial" panose="020B0604020202020204" pitchFamily="34" charset="0"/>
                <a:cs typeface="Arial" panose="020B0604020202020204" pitchFamily="34" charset="0"/>
                <a:sym typeface="Gill Sans SemiBold"/>
              </a:endParaRPr>
            </a:p>
          </p:txBody>
        </p:sp>
        <p:pic>
          <p:nvPicPr>
            <p:cNvPr id="9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07" name="Group"/>
          <p:cNvGrpSpPr/>
          <p:nvPr/>
        </p:nvGrpSpPr>
        <p:grpSpPr>
          <a:xfrm>
            <a:off x="23097932" y="13056000"/>
            <a:ext cx="2098868" cy="1540536"/>
            <a:chOff x="0" y="2515"/>
            <a:chExt cx="2098867" cy="1540534"/>
          </a:xfrm>
        </p:grpSpPr>
        <p:sp>
          <p:nvSpPr>
            <p:cNvPr id="905" name="31"/>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solidFill>
                    <a:srgbClr val="FFFFFF"/>
                  </a:solidFill>
                  <a:latin typeface="Arial" panose="020B0604020202020204" pitchFamily="34" charset="0"/>
                  <a:cs typeface="Arial" panose="020B0604020202020204" pitchFamily="34" charset="0"/>
                </a:rPr>
                <a:t>3</a:t>
              </a:r>
              <a:r>
                <a:rPr lang="en-US" b="0" dirty="0">
                  <a:solidFill>
                    <a:srgbClr val="FFFFFF"/>
                  </a:solidFill>
                  <a:latin typeface="Arial" panose="020B0604020202020204" pitchFamily="34" charset="0"/>
                  <a:cs typeface="Arial" panose="020B0604020202020204" pitchFamily="34" charset="0"/>
                </a:rPr>
                <a:t>3</a:t>
              </a:r>
              <a:endParaRPr b="0" dirty="0">
                <a:solidFill>
                  <a:srgbClr val="FFFFFF"/>
                </a:solidFill>
                <a:latin typeface="Arial" panose="020B0604020202020204" pitchFamily="34" charset="0"/>
                <a:cs typeface="Arial" panose="020B0604020202020204" pitchFamily="34" charset="0"/>
              </a:endParaRPr>
            </a:p>
          </p:txBody>
        </p:sp>
        <p:pic>
          <p:nvPicPr>
            <p:cNvPr id="90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08" name="Rounded Rectangle"/>
          <p:cNvSpPr/>
          <p:nvPr/>
        </p:nvSpPr>
        <p:spPr>
          <a:xfrm>
            <a:off x="3855137" y="3118802"/>
            <a:ext cx="5969566" cy="122162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09" name="HAND…"/>
          <p:cNvSpPr txBox="1"/>
          <p:nvPr/>
        </p:nvSpPr>
        <p:spPr>
          <a:xfrm>
            <a:off x="5157882" y="3419097"/>
            <a:ext cx="3454590"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0"/>
            <a:r>
              <a:rPr lang="hi-IN" sz="3500" b="0" dirty="0">
                <a:latin typeface="Kruti Dev 010" pitchFamily="2" charset="0"/>
                <a:cs typeface="Arial" panose="020B0604020202020204" pitchFamily="34" charset="0"/>
              </a:rPr>
              <a:t>हाथ की स्वच्छता </a:t>
            </a:r>
          </a:p>
        </p:txBody>
      </p:sp>
      <p:pic>
        <p:nvPicPr>
          <p:cNvPr id="910" name="Image"/>
          <p:cNvPicPr>
            <a:picLocks noChangeAspect="1"/>
          </p:cNvPicPr>
          <p:nvPr/>
        </p:nvPicPr>
        <p:blipFill>
          <a:blip r:embed="rId7">
            <a:extLst>
              <a:ext uri="{28A0092B-C50C-407E-A947-70E740481C1C}">
                <a14:useLocalDpi xmlns:a14="http://schemas.microsoft.com/office/drawing/2010/main" val="0"/>
              </a:ext>
            </a:extLst>
          </a:blip>
          <a:srcRect/>
          <a:stretch/>
        </p:blipFill>
        <p:spPr>
          <a:xfrm>
            <a:off x="10817336" y="2953486"/>
            <a:ext cx="2749328" cy="2749328"/>
          </a:xfrm>
          <a:prstGeom prst="rect">
            <a:avLst/>
          </a:prstGeom>
          <a:ln w="12700">
            <a:noFill/>
            <a:miter lim="400000"/>
          </a:ln>
        </p:spPr>
      </p:pic>
      <p:sp>
        <p:nvSpPr>
          <p:cNvPr id="911" name="Rounded Rectangle"/>
          <p:cNvSpPr/>
          <p:nvPr/>
        </p:nvSpPr>
        <p:spPr>
          <a:xfrm>
            <a:off x="3733437" y="6139039"/>
            <a:ext cx="5969566" cy="122162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2" name="HAND…"/>
          <p:cNvSpPr txBox="1"/>
          <p:nvPr/>
        </p:nvSpPr>
        <p:spPr>
          <a:xfrm>
            <a:off x="3999737" y="6424672"/>
            <a:ext cx="5321534"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lvl="0"/>
            <a:r>
              <a:rPr lang="hi-IN" sz="3500" b="0" dirty="0">
                <a:latin typeface="Kruti Dev 010" pitchFamily="2" charset="0"/>
                <a:cs typeface="Arial" panose="020B0604020202020204" pitchFamily="34" charset="0"/>
              </a:rPr>
              <a:t>साशल डिस्टेसिंग</a:t>
            </a:r>
          </a:p>
        </p:txBody>
      </p:sp>
      <p:sp>
        <p:nvSpPr>
          <p:cNvPr id="914" name="Rounded Rectangle"/>
          <p:cNvSpPr/>
          <p:nvPr/>
        </p:nvSpPr>
        <p:spPr>
          <a:xfrm>
            <a:off x="3855139" y="4596689"/>
            <a:ext cx="5842310" cy="122162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5" name="HAND…"/>
          <p:cNvSpPr txBox="1"/>
          <p:nvPr/>
        </p:nvSpPr>
        <p:spPr>
          <a:xfrm>
            <a:off x="3781796" y="4842255"/>
            <a:ext cx="5969566"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r>
              <a:rPr lang="hi-IN" sz="3500" b="0" spc="-150" dirty="0">
                <a:latin typeface="Kruti Dev 010" pitchFamily="2" charset="0"/>
                <a:cs typeface="Arial" panose="020B0604020202020204" pitchFamily="34" charset="0"/>
              </a:rPr>
              <a:t>श्वसन स्वच्छता </a:t>
            </a:r>
          </a:p>
        </p:txBody>
      </p:sp>
      <p:pic>
        <p:nvPicPr>
          <p:cNvPr id="916"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892951" y="5870046"/>
            <a:ext cx="2016178" cy="2749332"/>
          </a:xfrm>
          <a:prstGeom prst="rect">
            <a:avLst/>
          </a:prstGeom>
          <a:ln w="12700">
            <a:miter lim="400000"/>
          </a:ln>
        </p:spPr>
      </p:pic>
      <p:sp>
        <p:nvSpPr>
          <p:cNvPr id="917" name="Rounded Rectangle"/>
          <p:cNvSpPr/>
          <p:nvPr/>
        </p:nvSpPr>
        <p:spPr>
          <a:xfrm>
            <a:off x="3727887" y="7668843"/>
            <a:ext cx="5969566" cy="2247265"/>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18" name="HAND…"/>
          <p:cNvSpPr txBox="1"/>
          <p:nvPr/>
        </p:nvSpPr>
        <p:spPr>
          <a:xfrm>
            <a:off x="3727882" y="8013112"/>
            <a:ext cx="5969571" cy="1318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r>
              <a:rPr lang="hi-IN" sz="3500" b="0" dirty="0">
                <a:latin typeface="Kruti Dev 010" pitchFamily="2" charset="0"/>
                <a:cs typeface="Arial" panose="020B0604020202020204" pitchFamily="34" charset="0"/>
              </a:rPr>
              <a:t>घर पर देखभाल और घर पर अलग रहना</a:t>
            </a:r>
            <a:r>
              <a:rPr lang="en-US" sz="4400" b="0" dirty="0">
                <a:latin typeface="Kruti Dev 010" pitchFamily="2" charset="0"/>
                <a:cs typeface="Arial" panose="020B0604020202020204" pitchFamily="34" charset="0"/>
              </a:rPr>
              <a:t>@</a:t>
            </a:r>
            <a:r>
              <a:rPr lang="en-US" sz="4000" b="0" dirty="0">
                <a:latin typeface="Times New Roman" pitchFamily="18" charset="0"/>
                <a:cs typeface="Times New Roman" pitchFamily="18" charset="0"/>
              </a:rPr>
              <a:t>Home Quarantine</a:t>
            </a:r>
          </a:p>
        </p:txBody>
      </p:sp>
      <p:pic>
        <p:nvPicPr>
          <p:cNvPr id="898"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350124" y="9003396"/>
            <a:ext cx="2749328" cy="2749332"/>
          </a:xfrm>
          <a:prstGeom prst="rect">
            <a:avLst/>
          </a:prstGeom>
          <a:ln w="12700">
            <a:miter lim="400000"/>
          </a:ln>
        </p:spPr>
      </p:pic>
      <p:sp>
        <p:nvSpPr>
          <p:cNvPr id="920" name="Rounded Rectangle"/>
          <p:cNvSpPr/>
          <p:nvPr/>
        </p:nvSpPr>
        <p:spPr>
          <a:xfrm>
            <a:off x="3727883" y="10297782"/>
            <a:ext cx="5969566" cy="1528908"/>
          </a:xfrm>
          <a:prstGeom prst="roundRect">
            <a:avLst>
              <a:gd name="adj" fmla="val 16665"/>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921" name="HAND…"/>
          <p:cNvSpPr txBox="1"/>
          <p:nvPr/>
        </p:nvSpPr>
        <p:spPr>
          <a:xfrm>
            <a:off x="3667229" y="10750872"/>
            <a:ext cx="5969571"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r>
              <a:rPr lang="hi-IN" sz="3500" b="0" dirty="0">
                <a:latin typeface="Kruti Dev 010" pitchFamily="2" charset="0"/>
                <a:cs typeface="Arial" panose="020B0604020202020204" pitchFamily="34" charset="0"/>
              </a:rPr>
              <a:t>लक्षणों की निगरानी</a:t>
            </a:r>
            <a:endParaRPr lang="en-US" sz="3500" b="0" dirty="0">
              <a:latin typeface="Kruti Dev 010" pitchFamily="2" charset="0"/>
              <a:cs typeface="Arial" panose="020B0604020202020204" pitchFamily="34" charset="0"/>
            </a:endParaRPr>
          </a:p>
        </p:txBody>
      </p:sp>
      <p:grpSp>
        <p:nvGrpSpPr>
          <p:cNvPr id="2" name="Group 1">
            <a:extLst>
              <a:ext uri="{FF2B5EF4-FFF2-40B4-BE49-F238E27FC236}">
                <a16:creationId xmlns:a16="http://schemas.microsoft.com/office/drawing/2014/main" id="{067C2B46-1EC6-DF4E-AAFE-CEB563A01B6D}"/>
              </a:ext>
            </a:extLst>
          </p:cNvPr>
          <p:cNvGrpSpPr/>
          <p:nvPr/>
        </p:nvGrpSpPr>
        <p:grpSpPr>
          <a:xfrm>
            <a:off x="3855137" y="360444"/>
            <a:ext cx="16866461" cy="2120762"/>
            <a:chOff x="3855137" y="360443"/>
            <a:chExt cx="16866461" cy="2120761"/>
          </a:xfrm>
        </p:grpSpPr>
        <p:sp>
          <p:nvSpPr>
            <p:cNvPr id="922" name="Rounded Rectangle"/>
            <p:cNvSpPr/>
            <p:nvPr/>
          </p:nvSpPr>
          <p:spPr>
            <a:xfrm>
              <a:off x="3855137" y="360443"/>
              <a:ext cx="16673725" cy="2120761"/>
            </a:xfrm>
            <a:prstGeom prst="roundRect">
              <a:avLst>
                <a:gd name="adj" fmla="val 15567"/>
              </a:avLst>
            </a:prstGeom>
            <a:solidFill>
              <a:srgbClr val="FFFFFF"/>
            </a:solidFill>
            <a:ln w="12700">
              <a:miter lim="400000"/>
            </a:ln>
          </p:spPr>
          <p:txBody>
            <a:bodyPr lIns="0" tIns="0" rIns="0" bIns="0" anchor="ctr"/>
            <a:lstStyle/>
            <a:p>
              <a:pPr>
                <a:defRPr sz="3200">
                  <a:solidFill>
                    <a:srgbClr val="00A2FF">
                      <a:hueOff val="114395"/>
                      <a:lumOff val="-24975"/>
                    </a:srgbClr>
                  </a:solidFill>
                </a:defRPr>
              </a:pPr>
              <a:endParaRPr sz="3200" b="0" dirty="0">
                <a:solidFill>
                  <a:srgbClr val="00A2FF">
                    <a:hueOff val="114395"/>
                    <a:lumOff val="-24975"/>
                  </a:srgbClr>
                </a:solidFill>
                <a:latin typeface="Arial" panose="020B0604020202020204" pitchFamily="34" charset="0"/>
                <a:cs typeface="Arial" panose="020B0604020202020204" pitchFamily="34" charset="0"/>
              </a:endParaRPr>
            </a:p>
          </p:txBody>
        </p:sp>
        <p:sp>
          <p:nvSpPr>
            <p:cNvPr id="923" name="WHAT IS STIGMA"/>
            <p:cNvSpPr txBox="1"/>
            <p:nvPr/>
          </p:nvSpPr>
          <p:spPr>
            <a:xfrm>
              <a:off x="4101158" y="685839"/>
              <a:ext cx="16620440" cy="13336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defTabSz="412750">
                <a:defRPr sz="7000" cap="all">
                  <a:solidFill>
                    <a:srgbClr val="002135"/>
                  </a:solidFill>
                </a:defRPr>
              </a:lvl1pPr>
            </a:lstStyle>
            <a:p>
              <a:r>
                <a:rPr lang="hi-IN" sz="8000" b="0" spc="-150" dirty="0">
                  <a:solidFill>
                    <a:schemeClr val="tx1"/>
                  </a:solidFill>
                  <a:latin typeface="Kruti Dev 010" pitchFamily="2" charset="0"/>
                  <a:cs typeface="Arial" panose="020B0604020202020204" pitchFamily="34" charset="0"/>
                </a:rPr>
                <a:t>क्या संचार करना है?</a:t>
              </a:r>
            </a:p>
          </p:txBody>
        </p:sp>
      </p:grpSp>
      <p:sp>
        <p:nvSpPr>
          <p:cNvPr id="34" name="Rounded Rectangle">
            <a:extLst>
              <a:ext uri="{FF2B5EF4-FFF2-40B4-BE49-F238E27FC236}">
                <a16:creationId xmlns:a16="http://schemas.microsoft.com/office/drawing/2014/main" id="{40FF4620-B630-7C4A-B2BF-3B48E00F482E}"/>
              </a:ext>
            </a:extLst>
          </p:cNvPr>
          <p:cNvSpPr/>
          <p:nvPr/>
        </p:nvSpPr>
        <p:spPr>
          <a:xfrm>
            <a:off x="14756612" y="3201729"/>
            <a:ext cx="5960159" cy="8899478"/>
          </a:xfrm>
          <a:prstGeom prst="roundRect">
            <a:avLst>
              <a:gd name="adj" fmla="val 16665"/>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sz="3200" b="0" dirty="0">
              <a:solidFill>
                <a:srgbClr val="FFFFFF"/>
              </a:solidFill>
              <a:latin typeface="Arial" panose="020B0604020202020204" pitchFamily="34" charset="0"/>
              <a:cs typeface="Arial" panose="020B0604020202020204" pitchFamily="34" charset="0"/>
            </a:endParaRPr>
          </a:p>
        </p:txBody>
      </p:sp>
      <p:sp>
        <p:nvSpPr>
          <p:cNvPr id="38" name="HAND…">
            <a:extLst>
              <a:ext uri="{FF2B5EF4-FFF2-40B4-BE49-F238E27FC236}">
                <a16:creationId xmlns:a16="http://schemas.microsoft.com/office/drawing/2014/main" id="{75B163F1-5DED-6E4A-A511-8CD089354DAC}"/>
              </a:ext>
            </a:extLst>
          </p:cNvPr>
          <p:cNvSpPr txBox="1"/>
          <p:nvPr/>
        </p:nvSpPr>
        <p:spPr>
          <a:xfrm>
            <a:off x="14878022" y="3960714"/>
            <a:ext cx="5613346" cy="6796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marL="685800" lvl="0" indent="-685800" algn="l">
              <a:lnSpc>
                <a:spcPts val="4200"/>
              </a:lnSpc>
              <a:spcBef>
                <a:spcPts val="1500"/>
              </a:spcBef>
              <a:buFont typeface="Arial" pitchFamily="34" charset="0"/>
              <a:buChar char="•"/>
            </a:pPr>
            <a:r>
              <a:rPr lang="hi-IN" sz="3500" b="0" spc="-150" dirty="0">
                <a:latin typeface="Kruti Dev 010" pitchFamily="2" charset="0"/>
                <a:cs typeface="Arial" panose="020B0604020202020204" pitchFamily="34" charset="0"/>
              </a:rPr>
              <a:t>मोबाइल पर वीडियो ;मोबीसोड्सद्ध शेयर करें </a:t>
            </a:r>
            <a:endParaRPr lang="en-US" sz="3500" b="0" spc="-150" dirty="0">
              <a:latin typeface="Kruti Dev 010" pitchFamily="2" charset="0"/>
              <a:cs typeface="Arial" panose="020B0604020202020204" pitchFamily="34" charset="0"/>
            </a:endParaRPr>
          </a:p>
          <a:p>
            <a:pPr marL="685800" lvl="0" indent="-685800" algn="l">
              <a:lnSpc>
                <a:spcPts val="4200"/>
              </a:lnSpc>
              <a:spcBef>
                <a:spcPts val="1500"/>
              </a:spcBef>
              <a:buFont typeface="Arial" pitchFamily="34" charset="0"/>
              <a:buChar char="•"/>
            </a:pPr>
            <a:r>
              <a:rPr lang="hi-IN" sz="3500" b="0" spc="-150" dirty="0">
                <a:latin typeface="Kruti Dev 010" pitchFamily="2" charset="0"/>
                <a:cs typeface="Arial" panose="020B0604020202020204" pitchFamily="34" charset="0"/>
              </a:rPr>
              <a:t>उचित स्थान पर </a:t>
            </a:r>
            <a:r>
              <a:rPr lang="en-US" sz="3500" b="0" spc="-150" dirty="0">
                <a:latin typeface="Times New Roman" pitchFamily="18" charset="0"/>
                <a:cs typeface="Times New Roman" pitchFamily="18" charset="0"/>
              </a:rPr>
              <a:t>IEC </a:t>
            </a:r>
            <a:r>
              <a:rPr lang="hi-IN" sz="3500" b="0" spc="-150" dirty="0">
                <a:latin typeface="Kruti Dev 010" pitchFamily="2" charset="0"/>
                <a:cs typeface="Arial" panose="020B0604020202020204" pitchFamily="34" charset="0"/>
              </a:rPr>
              <a:t>सामग्री का उपयोग करके समझायें</a:t>
            </a:r>
            <a:endParaRPr lang="en-US" sz="3500" b="0" spc="-150" dirty="0">
              <a:latin typeface="Kruti Dev 010" pitchFamily="2" charset="0"/>
              <a:cs typeface="Arial" panose="020B0604020202020204" pitchFamily="34" charset="0"/>
            </a:endParaRPr>
          </a:p>
          <a:p>
            <a:pPr marL="685800" lvl="0" indent="-685800" algn="l">
              <a:lnSpc>
                <a:spcPts val="4200"/>
              </a:lnSpc>
              <a:spcBef>
                <a:spcPts val="1500"/>
              </a:spcBef>
              <a:buFont typeface="Arial" pitchFamily="34" charset="0"/>
              <a:buChar char="•"/>
            </a:pPr>
            <a:r>
              <a:rPr lang="hi-IN" sz="3500" b="0" spc="-150" dirty="0">
                <a:latin typeface="Kruti Dev 010" pitchFamily="2" charset="0"/>
                <a:cs typeface="Arial" panose="020B0604020202020204" pitchFamily="34" charset="0"/>
              </a:rPr>
              <a:t>माइक प्रचार में आवश्यक सेवाओं का प्रचार करें (जैसे कचरा इकट्ठा करने वाली गाड़ी, दूध आपूर्ति आदि)</a:t>
            </a:r>
            <a:endParaRPr lang="en-US" sz="3500" b="0" spc="-150" dirty="0">
              <a:latin typeface="Kruti Dev 010" pitchFamily="2" charset="0"/>
              <a:cs typeface="Arial" panose="020B0604020202020204" pitchFamily="34" charset="0"/>
            </a:endParaRPr>
          </a:p>
          <a:p>
            <a:pPr marL="685800" lvl="0" indent="-685800" algn="l">
              <a:lnSpc>
                <a:spcPts val="4200"/>
              </a:lnSpc>
              <a:spcBef>
                <a:spcPts val="1500"/>
              </a:spcBef>
              <a:buFont typeface="Arial" pitchFamily="34" charset="0"/>
              <a:buChar char="•"/>
            </a:pPr>
            <a:r>
              <a:rPr lang="hi-IN" sz="3500" b="0" spc="-150" dirty="0">
                <a:latin typeface="Kruti Dev 010" pitchFamily="2" charset="0"/>
                <a:cs typeface="Arial" panose="020B0604020202020204" pitchFamily="34" charset="0"/>
              </a:rPr>
              <a:t>वाट्सएप समूहों में संदेश भेजें</a:t>
            </a:r>
            <a:endParaRPr lang="en-US" sz="3500" b="0" spc="-150" dirty="0">
              <a:latin typeface="Kruti Dev 010" pitchFamily="2" charset="0"/>
              <a:cs typeface="Arial" panose="020B0604020202020204" pitchFamily="34" charset="0"/>
            </a:endParaRPr>
          </a:p>
          <a:p>
            <a:pPr marL="685800" lvl="0" indent="-685800" algn="l">
              <a:lnSpc>
                <a:spcPts val="4200"/>
              </a:lnSpc>
              <a:spcBef>
                <a:spcPts val="1500"/>
              </a:spcBef>
              <a:buFont typeface="Arial" pitchFamily="34" charset="0"/>
              <a:buChar char="•"/>
            </a:pPr>
            <a:r>
              <a:rPr lang="hi-IN" sz="3500" b="0" spc="-150" dirty="0">
                <a:latin typeface="Kruti Dev 010" pitchFamily="2" charset="0"/>
                <a:cs typeface="Arial" panose="020B0604020202020204" pitchFamily="34" charset="0"/>
              </a:rPr>
              <a:t>मुख्य संदेश देने के लिए पॉकेट बुक का इस्तेमाल करें।</a:t>
            </a:r>
            <a:endParaRPr lang="en-US" sz="3500" b="0" spc="-150" dirty="0">
              <a:latin typeface="Kruti Dev 010" pitchFamily="2" charset="0"/>
              <a:cs typeface="Arial" panose="020B0604020202020204" pitchFamily="34" charset="0"/>
            </a:endParaRPr>
          </a:p>
        </p:txBody>
      </p:sp>
    </p:spTree>
    <p:extLst>
      <p:ext uri="{BB962C8B-B14F-4D97-AF65-F5344CB8AC3E}">
        <p14:creationId xmlns:p14="http://schemas.microsoft.com/office/powerpoint/2010/main" val="26980091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09"/>
                                        </p:tgtEl>
                                        <p:attrNameLst>
                                          <p:attrName>style.visibility</p:attrName>
                                        </p:attrNameLst>
                                      </p:cBhvr>
                                      <p:to>
                                        <p:strVal val="visible"/>
                                      </p:to>
                                    </p:set>
                                    <p:animEffect transition="in" filter="dissolve">
                                      <p:cBhvr>
                                        <p:cTn id="12" dur="500"/>
                                        <p:tgtEl>
                                          <p:spTgt spid="909"/>
                                        </p:tgtEl>
                                      </p:cBhvr>
                                    </p:animEffect>
                                  </p:childTnLst>
                                </p:cTn>
                              </p:par>
                              <p:par>
                                <p:cTn id="13" presetID="1" presetClass="entr" presetSubtype="0" fill="hold" nodeType="withEffect">
                                  <p:stCondLst>
                                    <p:cond delay="0"/>
                                  </p:stCondLst>
                                  <p:childTnLst>
                                    <p:set>
                                      <p:cBhvr>
                                        <p:cTn id="14" dur="1" fill="hold">
                                          <p:stCondLst>
                                            <p:cond delay="0"/>
                                          </p:stCondLst>
                                        </p:cTn>
                                        <p:tgtEl>
                                          <p:spTgt spid="91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908"/>
                                        </p:tgtEl>
                                        <p:attrNameLst>
                                          <p:attrName>style.visibility</p:attrName>
                                        </p:attrNameLst>
                                      </p:cBhvr>
                                      <p:to>
                                        <p:strVal val="visible"/>
                                      </p:to>
                                    </p:set>
                                    <p:animEffect transition="in" filter="dissolve">
                                      <p:cBhvr>
                                        <p:cTn id="17" dur="500"/>
                                        <p:tgtEl>
                                          <p:spTgt spid="9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5"/>
                                        </p:tgtEl>
                                        <p:attrNameLst>
                                          <p:attrName>style.visibility</p:attrName>
                                        </p:attrNameLst>
                                      </p:cBhvr>
                                      <p:to>
                                        <p:strVal val="visible"/>
                                      </p:to>
                                    </p:set>
                                    <p:animEffect transition="in" filter="dissolve">
                                      <p:cBhvr>
                                        <p:cTn id="22" dur="500"/>
                                        <p:tgtEl>
                                          <p:spTgt spid="915"/>
                                        </p:tgtEl>
                                      </p:cBhvr>
                                    </p:animEffect>
                                  </p:childTnLst>
                                </p:cTn>
                              </p:par>
                              <p:par>
                                <p:cTn id="23" presetID="9" presetClass="entr" presetSubtype="0" fill="hold" nodeType="withEffect">
                                  <p:stCondLst>
                                    <p:cond delay="0"/>
                                  </p:stCondLst>
                                  <p:childTnLst>
                                    <p:set>
                                      <p:cBhvr>
                                        <p:cTn id="24" dur="1" fill="hold">
                                          <p:stCondLst>
                                            <p:cond delay="0"/>
                                          </p:stCondLst>
                                        </p:cTn>
                                        <p:tgtEl>
                                          <p:spTgt spid="916"/>
                                        </p:tgtEl>
                                        <p:attrNameLst>
                                          <p:attrName>style.visibility</p:attrName>
                                        </p:attrNameLst>
                                      </p:cBhvr>
                                      <p:to>
                                        <p:strVal val="visible"/>
                                      </p:to>
                                    </p:set>
                                    <p:animEffect transition="in" filter="dissolve">
                                      <p:cBhvr>
                                        <p:cTn id="25" dur="500"/>
                                        <p:tgtEl>
                                          <p:spTgt spid="9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14"/>
                                        </p:tgtEl>
                                        <p:attrNameLst>
                                          <p:attrName>style.visibility</p:attrName>
                                        </p:attrNameLst>
                                      </p:cBhvr>
                                      <p:to>
                                        <p:strVal val="visible"/>
                                      </p:to>
                                    </p:set>
                                    <p:animEffect transition="in" filter="dissolve">
                                      <p:cBhvr>
                                        <p:cTn id="28" dur="500"/>
                                        <p:tgtEl>
                                          <p:spTgt spid="91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12"/>
                                        </p:tgtEl>
                                        <p:attrNameLst>
                                          <p:attrName>style.visibility</p:attrName>
                                        </p:attrNameLst>
                                      </p:cBhvr>
                                      <p:to>
                                        <p:strVal val="visible"/>
                                      </p:to>
                                    </p:set>
                                    <p:animEffect transition="in" filter="dissolve">
                                      <p:cBhvr>
                                        <p:cTn id="33" dur="500"/>
                                        <p:tgtEl>
                                          <p:spTgt spid="91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911"/>
                                        </p:tgtEl>
                                        <p:attrNameLst>
                                          <p:attrName>style.visibility</p:attrName>
                                        </p:attrNameLst>
                                      </p:cBhvr>
                                      <p:to>
                                        <p:strVal val="visible"/>
                                      </p:to>
                                    </p:set>
                                    <p:animEffect transition="in" filter="dissolve">
                                      <p:cBhvr>
                                        <p:cTn id="36" dur="500"/>
                                        <p:tgtEl>
                                          <p:spTgt spid="911"/>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918"/>
                                        </p:tgtEl>
                                        <p:attrNameLst>
                                          <p:attrName>style.visibility</p:attrName>
                                        </p:attrNameLst>
                                      </p:cBhvr>
                                      <p:to>
                                        <p:strVal val="visible"/>
                                      </p:to>
                                    </p:set>
                                    <p:animEffect transition="in" filter="dissolve">
                                      <p:cBhvr>
                                        <p:cTn id="41" dur="500"/>
                                        <p:tgtEl>
                                          <p:spTgt spid="9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917"/>
                                        </p:tgtEl>
                                        <p:attrNameLst>
                                          <p:attrName>style.visibility</p:attrName>
                                        </p:attrNameLst>
                                      </p:cBhvr>
                                      <p:to>
                                        <p:strVal val="visible"/>
                                      </p:to>
                                    </p:set>
                                    <p:animEffect transition="in" filter="dissolve">
                                      <p:cBhvr>
                                        <p:cTn id="44" dur="500"/>
                                        <p:tgtEl>
                                          <p:spTgt spid="917"/>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921"/>
                                        </p:tgtEl>
                                        <p:attrNameLst>
                                          <p:attrName>style.visibility</p:attrName>
                                        </p:attrNameLst>
                                      </p:cBhvr>
                                      <p:to>
                                        <p:strVal val="visible"/>
                                      </p:to>
                                    </p:set>
                                    <p:animEffect transition="in" filter="dissolve">
                                      <p:cBhvr>
                                        <p:cTn id="49" dur="500"/>
                                        <p:tgtEl>
                                          <p:spTgt spid="9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920"/>
                                        </p:tgtEl>
                                        <p:attrNameLst>
                                          <p:attrName>style.visibility</p:attrName>
                                        </p:attrNameLst>
                                      </p:cBhvr>
                                      <p:to>
                                        <p:strVal val="visible"/>
                                      </p:to>
                                    </p:set>
                                    <p:animEffect transition="in" filter="dissolve">
                                      <p:cBhvr>
                                        <p:cTn id="52" dur="500"/>
                                        <p:tgtEl>
                                          <p:spTgt spid="920"/>
                                        </p:tgtEl>
                                      </p:cBhvr>
                                    </p:animEffect>
                                  </p:childTnLst>
                                </p:cTn>
                              </p:par>
                              <p:par>
                                <p:cTn id="53" presetID="9"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dissolve">
                                      <p:cBhvr>
                                        <p:cTn id="55" dur="500"/>
                                        <p:tgtEl>
                                          <p:spTgt spid="89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8">
                                            <p:txEl>
                                              <p:pRg st="0" end="0"/>
                                            </p:txEl>
                                          </p:spTgt>
                                        </p:tgtEl>
                                        <p:attrNameLst>
                                          <p:attrName>style.visibility</p:attrName>
                                        </p:attrNameLst>
                                      </p:cBhvr>
                                      <p:to>
                                        <p:strVal val="visible"/>
                                      </p:to>
                                    </p:set>
                                    <p:animEffect transition="in" filter="dissolve">
                                      <p:cBhvr>
                                        <p:cTn id="65" dur="500"/>
                                        <p:tgtEl>
                                          <p:spTgt spid="3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dissolve">
                                      <p:cBhvr>
                                        <p:cTn id="70" dur="500"/>
                                        <p:tgtEl>
                                          <p:spTgt spid="38">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38">
                                            <p:txEl>
                                              <p:pRg st="2" end="2"/>
                                            </p:txEl>
                                          </p:spTgt>
                                        </p:tgtEl>
                                        <p:attrNameLst>
                                          <p:attrName>style.visibility</p:attrName>
                                        </p:attrNameLst>
                                      </p:cBhvr>
                                      <p:to>
                                        <p:strVal val="visible"/>
                                      </p:to>
                                    </p:set>
                                    <p:animEffect transition="in" filter="dissolve">
                                      <p:cBhvr>
                                        <p:cTn id="75" dur="500"/>
                                        <p:tgtEl>
                                          <p:spTgt spid="38">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38">
                                            <p:txEl>
                                              <p:pRg st="3" end="3"/>
                                            </p:txEl>
                                          </p:spTgt>
                                        </p:tgtEl>
                                        <p:attrNameLst>
                                          <p:attrName>style.visibility</p:attrName>
                                        </p:attrNameLst>
                                      </p:cBhvr>
                                      <p:to>
                                        <p:strVal val="visible"/>
                                      </p:to>
                                    </p:set>
                                    <p:animEffect transition="in" filter="dissolve">
                                      <p:cBhvr>
                                        <p:cTn id="80" dur="500"/>
                                        <p:tgtEl>
                                          <p:spTgt spid="38">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38">
                                            <p:txEl>
                                              <p:pRg st="4" end="4"/>
                                            </p:txEl>
                                          </p:spTgt>
                                        </p:tgtEl>
                                        <p:attrNameLst>
                                          <p:attrName>style.visibility</p:attrName>
                                        </p:attrNameLst>
                                      </p:cBhvr>
                                      <p:to>
                                        <p:strVal val="visible"/>
                                      </p:to>
                                    </p:set>
                                    <p:animEffect transition="in" filter="dissolve">
                                      <p:cBhvr>
                                        <p:cTn id="85" dur="500"/>
                                        <p:tgtEl>
                                          <p:spTgt spid="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 grpId="0" animBg="1"/>
      <p:bldP spid="909" grpId="0" animBg="1"/>
      <p:bldP spid="911" grpId="0" animBg="1"/>
      <p:bldP spid="912" grpId="0" animBg="1"/>
      <p:bldP spid="914" grpId="0" animBg="1"/>
      <p:bldP spid="915" grpId="0" animBg="1"/>
      <p:bldP spid="917" grpId="0" animBg="1"/>
      <p:bldP spid="918" grpId="0" animBg="1"/>
      <p:bldP spid="920" grpId="0" animBg="1"/>
      <p:bldP spid="921"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0" name="Group"/>
          <p:cNvGrpSpPr/>
          <p:nvPr/>
        </p:nvGrpSpPr>
        <p:grpSpPr>
          <a:xfrm>
            <a:off x="300010" y="12315300"/>
            <a:ext cx="4601210" cy="995767"/>
            <a:chOff x="0" y="0"/>
            <a:chExt cx="4601208" cy="995765"/>
          </a:xfrm>
        </p:grpSpPr>
        <p:pic>
          <p:nvPicPr>
            <p:cNvPr id="925"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26"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27"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28"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29"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sp>
        <p:nvSpPr>
          <p:cNvPr id="931" name="Rounded Rectangle"/>
          <p:cNvSpPr/>
          <p:nvPr/>
        </p:nvSpPr>
        <p:spPr>
          <a:xfrm>
            <a:off x="1166316" y="2518226"/>
            <a:ext cx="22051367" cy="9274398"/>
          </a:xfrm>
          <a:prstGeom prst="roundRect">
            <a:avLst>
              <a:gd name="adj" fmla="val 1851"/>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a:solidFill>
                  <a:srgbClr val="FFFFFF"/>
                </a:solidFill>
              </a:defRPr>
            </a:pPr>
            <a:endParaRPr b="0" dirty="0">
              <a:latin typeface="Arial" panose="020B0604020202020204" pitchFamily="34" charset="0"/>
              <a:cs typeface="Arial" panose="020B0604020202020204" pitchFamily="34" charset="0"/>
            </a:endParaRPr>
          </a:p>
        </p:txBody>
      </p:sp>
      <p:sp>
        <p:nvSpPr>
          <p:cNvPr id="932" name="Always be polite. The SARS-CoV-2 virus can infect anyone, anywhere. Do not discriminate, shout, or use rude language.…"/>
          <p:cNvSpPr txBox="1"/>
          <p:nvPr/>
        </p:nvSpPr>
        <p:spPr>
          <a:xfrm>
            <a:off x="1589560" y="2788176"/>
            <a:ext cx="21246271" cy="8723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हमे</a:t>
            </a:r>
            <a:r>
              <a:rPr lang="hi-IN" sz="2800" b="0" spc="-150" dirty="0">
                <a:latin typeface="Mangal" pitchFamily="18" charset="0"/>
                <a:cs typeface="Mangal"/>
              </a:rPr>
              <a:t>शा</a:t>
            </a:r>
            <a:r>
              <a:rPr lang="hi-IN" sz="2800" b="0" spc="-150" dirty="0">
                <a:latin typeface="Mangal" pitchFamily="18" charset="0"/>
                <a:cs typeface="Mangal" pitchFamily="18" charset="0"/>
              </a:rPr>
              <a:t> विनम्र रहें।</a:t>
            </a:r>
            <a:r>
              <a:rPr lang="en-US" sz="2800" b="0" spc="-150" dirty="0">
                <a:latin typeface="Mangal" pitchFamily="18" charset="0"/>
                <a:cs typeface="Mangal" pitchFamily="18" charset="0"/>
              </a:rPr>
              <a:t> </a:t>
            </a:r>
            <a:r>
              <a:rPr lang="en-IN" sz="2800" b="0" spc="-150" dirty="0">
                <a:latin typeface="Times New Roman" pitchFamily="18" charset="0"/>
                <a:cs typeface="Times New Roman" pitchFamily="18" charset="0"/>
              </a:rPr>
              <a:t>COVID-19</a:t>
            </a:r>
            <a:r>
              <a:rPr lang="en-IN" sz="2800" b="0" spc="-150" dirty="0">
                <a:latin typeface="Mangal" pitchFamily="18" charset="0"/>
                <a:cs typeface="Mangal" pitchFamily="18" charset="0"/>
              </a:rPr>
              <a:t> </a:t>
            </a:r>
            <a:r>
              <a:rPr lang="hi-IN" sz="2800" b="0" spc="-150" dirty="0">
                <a:latin typeface="Mangal" pitchFamily="18" charset="0"/>
                <a:cs typeface="Mangal" pitchFamily="18" charset="0"/>
              </a:rPr>
              <a:t>से कोई भी कभी भी संक्रमित हो सकता है। भेदभाव न करें, चिल्लायें नहीं और अशिष्ट भाषा का प्रयोग न करें। </a:t>
            </a:r>
            <a:endParaRPr lang="en-US" sz="2800" b="0" spc="-150" dirty="0">
              <a:latin typeface="Mangal" pitchFamily="18" charset="0"/>
              <a:cs typeface="Mangal" pitchFamily="18" charset="0"/>
            </a:endParaRP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लोगों को अपने आने का उद्देष्य बतायें और आप लोगों से जो उत्तर ले रहे हैं उनका आप क्या करेंगी ये भी बतायें। कहें कि यह एक सहयोग है जो सरकार द्वारा सभी नागरिकों को प्रदान किया जा रहा है।</a:t>
            </a:r>
            <a:r>
              <a:rPr lang="en-IN" sz="2800" b="0" spc="-150" dirty="0">
                <a:latin typeface="Mangal" pitchFamily="18" charset="0"/>
                <a:cs typeface="Mangal" pitchFamily="18" charset="0"/>
              </a:rPr>
              <a:t> </a:t>
            </a: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मरीज़ से सटीक जानकारी लें</a:t>
            </a:r>
            <a:r>
              <a:rPr lang="en-GB" sz="2800" b="0" spc="-150" dirty="0">
                <a:latin typeface="Mangal" pitchFamily="18" charset="0"/>
                <a:cs typeface="Mangal" pitchFamily="18" charset="0"/>
              </a:rPr>
              <a:t>:</a:t>
            </a:r>
            <a:r>
              <a:rPr lang="hi-IN" sz="2800" b="0" spc="-150" dirty="0">
                <a:latin typeface="Mangal" pitchFamily="18" charset="0"/>
                <a:cs typeface="Mangal" pitchFamily="18" charset="0"/>
              </a:rPr>
              <a:t> उनका नाम, जन्म तिथि, पिछली यात्राओं का विवरण, लक्षणों की सूची। निगरानी फॉर्मेट के अनुसार बात करें व सूचनाएं लिखें। सूचनाएं स्पष्ट लिखें।</a:t>
            </a:r>
            <a:endParaRPr lang="en-US" sz="2800" b="0" spc="-150" dirty="0">
              <a:latin typeface="Mangal" pitchFamily="18" charset="0"/>
              <a:cs typeface="Mangal" pitchFamily="18" charset="0"/>
            </a:endParaRP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ध्यान रखें कि संदिग्ध और संक्रमित मामले वाले व्यक्ति और उनके परिवार वालों को भय या तनाव हो सकता है। इसलिए, सबसे महत्वपूर्ण बात यह है कि आपको उनके प्रष्नों और उनकी चिंताओ को ध्यानपूर्वक सुनना चाहिए।</a:t>
            </a:r>
            <a:endParaRPr lang="en-IN" sz="2800" b="0" spc="-150" dirty="0">
              <a:latin typeface="Mangal" pitchFamily="18" charset="0"/>
              <a:cs typeface="Mangal" pitchFamily="18" charset="0"/>
            </a:endParaRP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जब आप लोगों से मिलते हैं तो उन्हें छूने और निकट सम्पर्क में आने से बचें, इससे संक्रमण फैल सकता है। कम से कम 1 मीटर की दूरी बनाऐं।</a:t>
            </a:r>
            <a:r>
              <a:rPr lang="en-IN" sz="2800" b="0" spc="-150" dirty="0">
                <a:latin typeface="Mangal" pitchFamily="18" charset="0"/>
                <a:cs typeface="Mangal" pitchFamily="18" charset="0"/>
              </a:rPr>
              <a:t> </a:t>
            </a: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यदि जगह और स्थिति है तो परिवार के सदस्यों के साथ खुली जगह में बैठकर बात करना बेहतर होगा।</a:t>
            </a:r>
            <a:endParaRPr lang="en-US" sz="2800" b="0" spc="-150" dirty="0">
              <a:latin typeface="Mangal" pitchFamily="18" charset="0"/>
              <a:cs typeface="Mangal" pitchFamily="18" charset="0"/>
            </a:endParaRP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प्रश्न पूछें और बिल्कुल स्पष्ट उत्तर लें। जब आप लिख रहे हों तो स्पष्ट और पूर्ण जानकारी साफ-साफ लिखें</a:t>
            </a:r>
            <a:r>
              <a:rPr lang="en-US" sz="2800" b="0" spc="-150" dirty="0">
                <a:latin typeface="Mangal" pitchFamily="18" charset="0"/>
                <a:cs typeface="Mangal" pitchFamily="18" charset="0"/>
              </a:rPr>
              <a:t>(</a:t>
            </a:r>
            <a:r>
              <a:rPr lang="hi-IN" sz="2800" b="0" spc="-150" dirty="0">
                <a:latin typeface="Mangal" pitchFamily="18" charset="0"/>
                <a:cs typeface="Mangal" pitchFamily="18" charset="0"/>
              </a:rPr>
              <a:t>;नाम, पता, सम्पर्क नम्बर</a:t>
            </a:r>
            <a:r>
              <a:rPr lang="en-US" sz="2800" b="0" spc="-150" dirty="0">
                <a:latin typeface="Mangal" pitchFamily="18" charset="0"/>
                <a:cs typeface="Mangal" pitchFamily="18" charset="0"/>
              </a:rPr>
              <a:t>)</a:t>
            </a:r>
          </a:p>
          <a:p>
            <a:pPr marL="571500" lvl="2"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जांचें कि क्या लोग आपके द्वारा दिये गयें संदेषों को समझ गये हैं, जांचने के लिए जो आपने उन्हें बताया है उसको दोहराने के लिए कहें।</a:t>
            </a:r>
          </a:p>
          <a:p>
            <a:pPr marL="571500" indent="-571500" algn="l">
              <a:lnSpc>
                <a:spcPts val="3200"/>
              </a:lnSpc>
              <a:spcBef>
                <a:spcPts val="3200"/>
              </a:spcBef>
              <a:buFont typeface="Arial" pitchFamily="34" charset="0"/>
              <a:buChar char="•"/>
            </a:pPr>
            <a:r>
              <a:rPr lang="hi-IN" sz="2800" b="0" spc="-150" dirty="0">
                <a:latin typeface="Mangal" pitchFamily="18" charset="0"/>
                <a:cs typeface="Mangal" pitchFamily="18" charset="0"/>
              </a:rPr>
              <a:t>यदि कोई प्रश्न हैं और आपके पास उसका उत्तर है तो आपको उसे समुदाय सदस्यों को ज़रूर बताना चाहिए। और यदि आपके पास उत्तर नहीं है तो ये भी बताने में हिचकिचायें नहीं क्योंकि</a:t>
            </a:r>
            <a:r>
              <a:rPr lang="en-US" sz="2800" b="0" spc="-150" dirty="0">
                <a:latin typeface="Mangal" pitchFamily="18" charset="0"/>
                <a:cs typeface="Mangal" pitchFamily="18" charset="0"/>
              </a:rPr>
              <a:t> </a:t>
            </a:r>
            <a:r>
              <a:rPr lang="en-IN" sz="2800" b="0" spc="-150" dirty="0">
                <a:latin typeface="Times New Roman" pitchFamily="18" charset="0"/>
                <a:cs typeface="Times New Roman" pitchFamily="18" charset="0"/>
              </a:rPr>
              <a:t>COVID-19 </a:t>
            </a:r>
            <a:r>
              <a:rPr lang="hi-IN" sz="2800" b="0" spc="-150" dirty="0">
                <a:latin typeface="Mangal" pitchFamily="18" charset="0"/>
                <a:cs typeface="Mangal" pitchFamily="18" charset="0"/>
              </a:rPr>
              <a:t>के बारे में अभी भी बहुत कुछ अज्ञात है।</a:t>
            </a:r>
          </a:p>
        </p:txBody>
      </p:sp>
      <p:grpSp>
        <p:nvGrpSpPr>
          <p:cNvPr id="2" name="Group 1">
            <a:extLst>
              <a:ext uri="{FF2B5EF4-FFF2-40B4-BE49-F238E27FC236}">
                <a16:creationId xmlns:a16="http://schemas.microsoft.com/office/drawing/2014/main" id="{0FF175A5-B046-9346-B594-75098F19E181}"/>
              </a:ext>
            </a:extLst>
          </p:cNvPr>
          <p:cNvGrpSpPr/>
          <p:nvPr/>
        </p:nvGrpSpPr>
        <p:grpSpPr>
          <a:xfrm>
            <a:off x="5022768" y="1055786"/>
            <a:ext cx="13814264" cy="1225898"/>
            <a:chOff x="5284868" y="622649"/>
            <a:chExt cx="13814264" cy="1225898"/>
          </a:xfrm>
        </p:grpSpPr>
        <p:sp>
          <p:nvSpPr>
            <p:cNvPr id="933" name="Rounded Rectangle"/>
            <p:cNvSpPr/>
            <p:nvPr/>
          </p:nvSpPr>
          <p:spPr>
            <a:xfrm>
              <a:off x="5284868" y="622649"/>
              <a:ext cx="13814264"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34" name="WHAT IS STIGMA"/>
            <p:cNvSpPr txBox="1"/>
            <p:nvPr/>
          </p:nvSpPr>
          <p:spPr>
            <a:xfrm>
              <a:off x="5332746" y="637959"/>
              <a:ext cx="13718507"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7000" cap="all">
                  <a:solidFill>
                    <a:srgbClr val="002135"/>
                  </a:solidFill>
                </a:defRPr>
              </a:lvl1pPr>
            </a:lstStyle>
            <a:p>
              <a:r>
                <a:rPr lang="hi-IN" sz="7200" b="0" spc="-150" dirty="0">
                  <a:solidFill>
                    <a:schemeClr val="tx1"/>
                  </a:solidFill>
                  <a:latin typeface="Kruti Dev 010" pitchFamily="2" charset="0"/>
                  <a:cs typeface="Arial" panose="020B0604020202020204" pitchFamily="34" charset="0"/>
                </a:rPr>
                <a:t>संचारः कैसे?</a:t>
              </a:r>
              <a:endParaRPr lang="en-US" sz="7200" b="0" cap="none" spc="-150" dirty="0">
                <a:solidFill>
                  <a:schemeClr val="tx1"/>
                </a:solidFill>
                <a:latin typeface="Kruti Dev 010" pitchFamily="2" charset="0"/>
                <a:cs typeface="Arial" panose="020B0604020202020204" pitchFamily="34" charset="0"/>
              </a:endParaRPr>
            </a:p>
          </p:txBody>
        </p:sp>
      </p:grpSp>
      <p:grpSp>
        <p:nvGrpSpPr>
          <p:cNvPr id="937" name="Group"/>
          <p:cNvGrpSpPr/>
          <p:nvPr/>
        </p:nvGrpSpPr>
        <p:grpSpPr>
          <a:xfrm>
            <a:off x="23097931" y="13055999"/>
            <a:ext cx="2098868" cy="1540535"/>
            <a:chOff x="0" y="2515"/>
            <a:chExt cx="2098867" cy="1540534"/>
          </a:xfrm>
        </p:grpSpPr>
        <p:sp>
          <p:nvSpPr>
            <p:cNvPr id="935" name="31"/>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4</a:t>
              </a:r>
              <a:endParaRPr b="0" dirty="0">
                <a:latin typeface="Arial" panose="020B0604020202020204" pitchFamily="34" charset="0"/>
                <a:cs typeface="Arial" panose="020B0604020202020204" pitchFamily="34" charset="0"/>
              </a:endParaRPr>
            </a:p>
          </p:txBody>
        </p:sp>
        <p:pic>
          <p:nvPicPr>
            <p:cNvPr id="936"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31"/>
                                        </p:tgtEl>
                                        <p:attrNameLst>
                                          <p:attrName>style.visibility</p:attrName>
                                        </p:attrNameLst>
                                      </p:cBhvr>
                                      <p:to>
                                        <p:strVal val="visible"/>
                                      </p:to>
                                    </p:set>
                                    <p:animEffect transition="in" filter="fade">
                                      <p:cBhvr>
                                        <p:cTn id="12" dur="500"/>
                                        <p:tgtEl>
                                          <p:spTgt spid="9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32">
                                            <p:txEl>
                                              <p:pRg st="0" end="0"/>
                                            </p:txEl>
                                          </p:spTgt>
                                        </p:tgtEl>
                                        <p:attrNameLst>
                                          <p:attrName>style.visibility</p:attrName>
                                        </p:attrNameLst>
                                      </p:cBhvr>
                                      <p:to>
                                        <p:strVal val="visible"/>
                                      </p:to>
                                    </p:set>
                                    <p:animEffect transition="in" filter="fade">
                                      <p:cBhvr>
                                        <p:cTn id="17" dur="500"/>
                                        <p:tgtEl>
                                          <p:spTgt spid="9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32">
                                            <p:txEl>
                                              <p:pRg st="1" end="1"/>
                                            </p:txEl>
                                          </p:spTgt>
                                        </p:tgtEl>
                                        <p:attrNameLst>
                                          <p:attrName>style.visibility</p:attrName>
                                        </p:attrNameLst>
                                      </p:cBhvr>
                                      <p:to>
                                        <p:strVal val="visible"/>
                                      </p:to>
                                    </p:set>
                                    <p:animEffect transition="in" filter="fade">
                                      <p:cBhvr>
                                        <p:cTn id="22" dur="500"/>
                                        <p:tgtEl>
                                          <p:spTgt spid="93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32">
                                            <p:txEl>
                                              <p:pRg st="2" end="2"/>
                                            </p:txEl>
                                          </p:spTgt>
                                        </p:tgtEl>
                                        <p:attrNameLst>
                                          <p:attrName>style.visibility</p:attrName>
                                        </p:attrNameLst>
                                      </p:cBhvr>
                                      <p:to>
                                        <p:strVal val="visible"/>
                                      </p:to>
                                    </p:set>
                                    <p:animEffect transition="in" filter="fade">
                                      <p:cBhvr>
                                        <p:cTn id="27" dur="500"/>
                                        <p:tgtEl>
                                          <p:spTgt spid="93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32">
                                            <p:txEl>
                                              <p:pRg st="3" end="3"/>
                                            </p:txEl>
                                          </p:spTgt>
                                        </p:tgtEl>
                                        <p:attrNameLst>
                                          <p:attrName>style.visibility</p:attrName>
                                        </p:attrNameLst>
                                      </p:cBhvr>
                                      <p:to>
                                        <p:strVal val="visible"/>
                                      </p:to>
                                    </p:set>
                                    <p:animEffect transition="in" filter="fade">
                                      <p:cBhvr>
                                        <p:cTn id="32" dur="500"/>
                                        <p:tgtEl>
                                          <p:spTgt spid="93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32">
                                            <p:txEl>
                                              <p:pRg st="4" end="4"/>
                                            </p:txEl>
                                          </p:spTgt>
                                        </p:tgtEl>
                                        <p:attrNameLst>
                                          <p:attrName>style.visibility</p:attrName>
                                        </p:attrNameLst>
                                      </p:cBhvr>
                                      <p:to>
                                        <p:strVal val="visible"/>
                                      </p:to>
                                    </p:set>
                                    <p:animEffect transition="in" filter="fade">
                                      <p:cBhvr>
                                        <p:cTn id="37" dur="500"/>
                                        <p:tgtEl>
                                          <p:spTgt spid="93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32">
                                            <p:txEl>
                                              <p:pRg st="5" end="5"/>
                                            </p:txEl>
                                          </p:spTgt>
                                        </p:tgtEl>
                                        <p:attrNameLst>
                                          <p:attrName>style.visibility</p:attrName>
                                        </p:attrNameLst>
                                      </p:cBhvr>
                                      <p:to>
                                        <p:strVal val="visible"/>
                                      </p:to>
                                    </p:set>
                                    <p:animEffect transition="in" filter="fade">
                                      <p:cBhvr>
                                        <p:cTn id="42" dur="500"/>
                                        <p:tgtEl>
                                          <p:spTgt spid="93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32">
                                            <p:txEl>
                                              <p:pRg st="6" end="6"/>
                                            </p:txEl>
                                          </p:spTgt>
                                        </p:tgtEl>
                                        <p:attrNameLst>
                                          <p:attrName>style.visibility</p:attrName>
                                        </p:attrNameLst>
                                      </p:cBhvr>
                                      <p:to>
                                        <p:strVal val="visible"/>
                                      </p:to>
                                    </p:set>
                                    <p:animEffect transition="in" filter="fade">
                                      <p:cBhvr>
                                        <p:cTn id="47" dur="500"/>
                                        <p:tgtEl>
                                          <p:spTgt spid="93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32">
                                            <p:txEl>
                                              <p:pRg st="7" end="7"/>
                                            </p:txEl>
                                          </p:spTgt>
                                        </p:tgtEl>
                                        <p:attrNameLst>
                                          <p:attrName>style.visibility</p:attrName>
                                        </p:attrNameLst>
                                      </p:cBhvr>
                                      <p:to>
                                        <p:strVal val="visible"/>
                                      </p:to>
                                    </p:set>
                                    <p:animEffect transition="in" filter="fade">
                                      <p:cBhvr>
                                        <p:cTn id="52" dur="500"/>
                                        <p:tgtEl>
                                          <p:spTgt spid="932">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32">
                                            <p:txEl>
                                              <p:pRg st="8" end="8"/>
                                            </p:txEl>
                                          </p:spTgt>
                                        </p:tgtEl>
                                        <p:attrNameLst>
                                          <p:attrName>style.visibility</p:attrName>
                                        </p:attrNameLst>
                                      </p:cBhvr>
                                      <p:to>
                                        <p:strVal val="visible"/>
                                      </p:to>
                                    </p:set>
                                    <p:animEffect transition="in" filter="fade">
                                      <p:cBhvr>
                                        <p:cTn id="57" dur="500"/>
                                        <p:tgtEl>
                                          <p:spTgt spid="93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 grpId="0" animBg="1"/>
      <p:bldP spid="932"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6" name="Group"/>
          <p:cNvGrpSpPr/>
          <p:nvPr/>
        </p:nvGrpSpPr>
        <p:grpSpPr>
          <a:xfrm>
            <a:off x="300010" y="12315300"/>
            <a:ext cx="4601210" cy="995767"/>
            <a:chOff x="0" y="0"/>
            <a:chExt cx="4601208" cy="995765"/>
          </a:xfrm>
        </p:grpSpPr>
        <p:pic>
          <p:nvPicPr>
            <p:cNvPr id="94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4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4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4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45"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49" name="Group"/>
          <p:cNvGrpSpPr/>
          <p:nvPr/>
        </p:nvGrpSpPr>
        <p:grpSpPr>
          <a:xfrm>
            <a:off x="23097931" y="13055999"/>
            <a:ext cx="2098868" cy="1540535"/>
            <a:chOff x="0" y="2515"/>
            <a:chExt cx="2098867" cy="1540534"/>
          </a:xfrm>
        </p:grpSpPr>
        <p:sp>
          <p:nvSpPr>
            <p:cNvPr id="947" name="33"/>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5</a:t>
              </a:r>
              <a:endParaRPr b="0" dirty="0">
                <a:latin typeface="Arial" panose="020B0604020202020204" pitchFamily="34" charset="0"/>
                <a:cs typeface="Arial" panose="020B0604020202020204" pitchFamily="34" charset="0"/>
              </a:endParaRPr>
            </a:p>
          </p:txBody>
        </p:sp>
        <p:pic>
          <p:nvPicPr>
            <p:cNvPr id="94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50" name="Rounded Rectangle"/>
          <p:cNvSpPr/>
          <p:nvPr/>
        </p:nvSpPr>
        <p:spPr>
          <a:xfrm>
            <a:off x="356187" y="493280"/>
            <a:ext cx="7489940"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1" name="mask management"/>
          <p:cNvSpPr txBox="1"/>
          <p:nvPr/>
        </p:nvSpPr>
        <p:spPr>
          <a:xfrm>
            <a:off x="1862185" y="560533"/>
            <a:ext cx="456855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pPr lvl="0" algn="ctr"/>
            <a:r>
              <a:rPr lang="hi-IN" sz="6000" b="0" cap="none" spc="-150" dirty="0">
                <a:solidFill>
                  <a:schemeClr val="tx1"/>
                </a:solidFill>
                <a:latin typeface="Kruti Dev 010" pitchFamily="2" charset="0"/>
                <a:cs typeface="Arial" panose="020B0604020202020204" pitchFamily="34" charset="0"/>
              </a:rPr>
              <a:t>मास्क प्रबन्धन </a:t>
            </a:r>
            <a:endParaRPr lang="en-US" sz="6000" b="0" cap="none" spc="-150" dirty="0">
              <a:solidFill>
                <a:schemeClr val="tx1"/>
              </a:solidFill>
              <a:latin typeface="Kruti Dev 010" pitchFamily="2" charset="0"/>
              <a:cs typeface="Arial" panose="020B0604020202020204" pitchFamily="34" charset="0"/>
            </a:endParaRPr>
          </a:p>
        </p:txBody>
      </p:sp>
      <p:sp>
        <p:nvSpPr>
          <p:cNvPr id="952" name="Rounded Rectangle"/>
          <p:cNvSpPr/>
          <p:nvPr/>
        </p:nvSpPr>
        <p:spPr>
          <a:xfrm>
            <a:off x="8035101" y="462445"/>
            <a:ext cx="15722042" cy="5407414"/>
          </a:xfrm>
          <a:prstGeom prst="roundRect">
            <a:avLst>
              <a:gd name="adj" fmla="val 3926"/>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55" name="Use a Mask Correctly:…"/>
          <p:cNvSpPr txBox="1"/>
          <p:nvPr/>
        </p:nvSpPr>
        <p:spPr>
          <a:xfrm>
            <a:off x="9095973" y="673057"/>
            <a:ext cx="13477561" cy="4835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3" indent="73025" algn="l"/>
            <a:r>
              <a:rPr lang="hi-IN" sz="4000" b="0" spc="-150" dirty="0">
                <a:latin typeface="Kruti Dev 010" pitchFamily="2" charset="0"/>
                <a:cs typeface="Arial" panose="020B0604020202020204" pitchFamily="34" charset="0"/>
              </a:rPr>
              <a:t>मास्क का उपयोग सही तरीके से करें</a:t>
            </a:r>
            <a:r>
              <a:rPr lang="hi-IN" sz="4000" b="0" spc="-150" dirty="0">
                <a:latin typeface="Kruti Dev 010" pitchFamily="2" charset="0"/>
                <a:cs typeface="Mangal"/>
              </a:rPr>
              <a:t>:</a:t>
            </a:r>
            <a:endParaRPr lang="en-US" sz="40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नीचे की तरफ रखते हुए चुन्नट/</a:t>
            </a:r>
            <a:r>
              <a:rPr lang="en-IN" sz="2500" b="0" spc="-150" dirty="0">
                <a:latin typeface="Times New Roman" pitchFamily="18" charset="0"/>
                <a:cs typeface="Times New Roman" pitchFamily="18" charset="0"/>
              </a:rPr>
              <a:t>Pleats</a:t>
            </a:r>
            <a:r>
              <a:rPr lang="hi-IN" sz="2500" b="0" spc="-150" dirty="0">
                <a:latin typeface="Kruti Dev 010" pitchFamily="2" charset="0"/>
                <a:cs typeface="Arial" panose="020B0604020202020204" pitchFamily="34" charset="0"/>
              </a:rPr>
              <a:t> को खोलें, और नाक, मुंह और ठोड़ी पर जमाऐं। </a:t>
            </a:r>
            <a:endParaRPr lang="en-US" sz="25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नाक वाला हिस्सा</a:t>
            </a:r>
            <a:r>
              <a:rPr lang="hi-IN" sz="2500" b="0" spc="-150" dirty="0">
                <a:latin typeface="Kruti Dev 010" pitchFamily="2" charset="0"/>
                <a:cs typeface="Mangal"/>
              </a:rPr>
              <a:t>:</a:t>
            </a:r>
            <a:r>
              <a:rPr lang="hi-IN" sz="2500" b="0" spc="-150" dirty="0">
                <a:latin typeface="Kruti Dev 010" pitchFamily="2" charset="0"/>
                <a:cs typeface="Arial" panose="020B0604020202020204" pitchFamily="34" charset="0"/>
              </a:rPr>
              <a:t> नाक पर फिट करें। कान के ऊपर सर की तरफ ऊपरी फीता बांधें और निचला फीता गर्दन के पीछे की तरफ।</a:t>
            </a:r>
            <a:endParaRPr lang="en-US" sz="25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मास्क के किसी भी तरफ खाली जगह न छोड़ें, फिट करने के लिए एडजस्ट करें।</a:t>
            </a:r>
            <a:endParaRPr lang="en-US" sz="25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मास्क को नीचे की तरफ न खींचें या गर्दन से न लटकायें।</a:t>
            </a:r>
            <a:endParaRPr lang="en-US" sz="25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पहने हुए मास्क को छुऐं नहीं।</a:t>
            </a:r>
            <a:endParaRPr lang="en-IN" sz="2500" b="0" spc="-150" dirty="0">
              <a:latin typeface="Kruti Dev 010" pitchFamily="2" charset="0"/>
              <a:cs typeface="Arial" panose="020B0604020202020204" pitchFamily="34" charset="0"/>
            </a:endParaRPr>
          </a:p>
          <a:p>
            <a:pPr marL="457200" lvl="1" indent="-457200" algn="l">
              <a:lnSpc>
                <a:spcPts val="2500"/>
              </a:lnSpc>
              <a:spcBef>
                <a:spcPts val="2000"/>
              </a:spcBef>
              <a:buFont typeface="Arial" pitchFamily="34" charset="0"/>
              <a:buChar char="•"/>
            </a:pPr>
            <a:r>
              <a:rPr lang="hi-IN" sz="2500" b="0" spc="-150" dirty="0">
                <a:latin typeface="Kruti Dev 010" pitchFamily="2" charset="0"/>
                <a:cs typeface="Arial" panose="020B0604020202020204" pitchFamily="34" charset="0"/>
              </a:rPr>
              <a:t>नम हो चुके मास्क को जितना जल्दी सम्भव हो हटा कर नया साफ व सूखा मास्क लगायें। मास्क 6 से 8 घंटे में नम हो सकता है।</a:t>
            </a:r>
            <a:endParaRPr lang="en-US" sz="2500" b="0" spc="-150" dirty="0">
              <a:latin typeface="Kruti Dev 010" pitchFamily="2" charset="0"/>
              <a:cs typeface="Arial" panose="020B0604020202020204" pitchFamily="34" charset="0"/>
            </a:endParaRPr>
          </a:p>
        </p:txBody>
      </p:sp>
      <p:sp>
        <p:nvSpPr>
          <p:cNvPr id="953" name="Rounded Rectangle"/>
          <p:cNvSpPr/>
          <p:nvPr/>
        </p:nvSpPr>
        <p:spPr>
          <a:xfrm>
            <a:off x="8035102" y="6206254"/>
            <a:ext cx="15720054" cy="6989992"/>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sp>
        <p:nvSpPr>
          <p:cNvPr id="956" name="Removing and Disposing the Mask…"/>
          <p:cNvSpPr txBox="1"/>
          <p:nvPr/>
        </p:nvSpPr>
        <p:spPr>
          <a:xfrm>
            <a:off x="8857501" y="7192966"/>
            <a:ext cx="14075255" cy="5016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3" indent="0" algn="l"/>
            <a:r>
              <a:rPr lang="hi-IN" sz="4000" b="0" spc="-150" dirty="0">
                <a:latin typeface="Kruti Dev 010" pitchFamily="2" charset="0"/>
                <a:cs typeface="Arial" panose="020B0604020202020204" pitchFamily="34" charset="0"/>
              </a:rPr>
              <a:t>मास्क को हटाना और निपटान करना</a:t>
            </a:r>
            <a:endParaRPr lang="en-US" sz="4000" b="0" spc="-150" dirty="0">
              <a:latin typeface="Kruti Dev 010" pitchFamily="2" charset="0"/>
              <a:cs typeface="Arial" panose="020B0604020202020204" pitchFamily="34" charset="0"/>
            </a:endParaRPr>
          </a:p>
          <a:p>
            <a:pPr marL="457200" lvl="1" indent="-457200" algn="l">
              <a:lnSpc>
                <a:spcPts val="2800"/>
              </a:lnSpc>
              <a:spcBef>
                <a:spcPts val="900"/>
              </a:spcBef>
              <a:buFont typeface="Arial" pitchFamily="34" charset="0"/>
              <a:buChar char="•"/>
            </a:pPr>
            <a:r>
              <a:rPr lang="hi-IN" sz="2800" b="0" spc="-150" dirty="0">
                <a:latin typeface="Kruti Dev 010" pitchFamily="2" charset="0"/>
                <a:cs typeface="Arial" panose="020B0604020202020204" pitchFamily="34" charset="0"/>
              </a:rPr>
              <a:t>एक बार उपयोग किये जाने वाले/</a:t>
            </a:r>
            <a:r>
              <a:rPr lang="en-IN" sz="2800" b="0" spc="-150" dirty="0">
                <a:latin typeface="Times New Roman" pitchFamily="18" charset="0"/>
                <a:cs typeface="Times New Roman" pitchFamily="18" charset="0"/>
              </a:rPr>
              <a:t>Single-use</a:t>
            </a:r>
            <a:r>
              <a:rPr lang="hi-IN" sz="2800" b="0" spc="-150" dirty="0">
                <a:latin typeface="Kruti Dev 010" pitchFamily="2" charset="0"/>
                <a:cs typeface="Arial" panose="020B0604020202020204" pitchFamily="34" charset="0"/>
              </a:rPr>
              <a:t> मास्क का उपयोग दोबारा न करें। </a:t>
            </a:r>
            <a:endParaRPr lang="en-IN" sz="2800" b="0" spc="-150" dirty="0">
              <a:latin typeface="Kruti Dev 010" pitchFamily="2" charset="0"/>
              <a:cs typeface="Arial" panose="020B0604020202020204" pitchFamily="34" charset="0"/>
            </a:endParaRPr>
          </a:p>
          <a:p>
            <a:pPr marL="457200" lvl="1" indent="-457200" algn="l">
              <a:lnSpc>
                <a:spcPts val="2800"/>
              </a:lnSpc>
              <a:spcBef>
                <a:spcPts val="900"/>
              </a:spcBef>
              <a:buFont typeface="Arial" pitchFamily="34" charset="0"/>
              <a:buChar char="•"/>
            </a:pPr>
            <a:r>
              <a:rPr lang="hi-IN" sz="2800" b="0" spc="-150" dirty="0">
                <a:latin typeface="Kruti Dev 010" pitchFamily="2" charset="0"/>
                <a:cs typeface="Arial" panose="020B0604020202020204" pitchFamily="34" charset="0"/>
              </a:rPr>
              <a:t>मास्क हटाते समय उसकी अन्य सतहों को न छुएं</a:t>
            </a:r>
            <a:endParaRPr lang="en-US" sz="2800" b="0" spc="-150" dirty="0">
              <a:latin typeface="Kruti Dev 010" pitchFamily="2" charset="0"/>
              <a:cs typeface="Arial" panose="020B0604020202020204" pitchFamily="34" charset="0"/>
            </a:endParaRPr>
          </a:p>
          <a:p>
            <a:pPr marL="457200" lvl="1" indent="-457200" algn="l">
              <a:lnSpc>
                <a:spcPts val="2800"/>
              </a:lnSpc>
              <a:spcBef>
                <a:spcPts val="900"/>
              </a:spcBef>
              <a:buFont typeface="Arial" pitchFamily="34" charset="0"/>
              <a:buChar char="•"/>
            </a:pPr>
            <a:r>
              <a:rPr lang="hi-IN" sz="2800" b="0" spc="-150" dirty="0">
                <a:latin typeface="Kruti Dev 010" pitchFamily="2" charset="0"/>
                <a:cs typeface="Arial" panose="020B0604020202020204" pitchFamily="34" charset="0"/>
              </a:rPr>
              <a:t>मास्क हटाने के लिए पहले नीचे के फीते को खोल दें और फिर ऊपर के फीते को पकड़ कर मास्क को उतार लें। अन्य सतहों के दूषित होने की सम्भावना होती है।</a:t>
            </a:r>
            <a:endParaRPr lang="en-IN" sz="2800" b="0" spc="-150" dirty="0">
              <a:latin typeface="Kruti Dev 010" pitchFamily="2" charset="0"/>
              <a:cs typeface="Arial" panose="020B0604020202020204" pitchFamily="34" charset="0"/>
            </a:endParaRPr>
          </a:p>
          <a:p>
            <a:pPr marL="457200" lvl="1" indent="-457200" algn="l">
              <a:lnSpc>
                <a:spcPts val="2800"/>
              </a:lnSpc>
              <a:spcBef>
                <a:spcPts val="900"/>
              </a:spcBef>
              <a:buFont typeface="Arial" pitchFamily="34" charset="0"/>
              <a:buChar char="•"/>
            </a:pPr>
            <a:r>
              <a:rPr lang="hi-IN" sz="2800" b="0" spc="-150" dirty="0">
                <a:latin typeface="Times New Roman" pitchFamily="18" charset="0"/>
                <a:cs typeface="Times New Roman" pitchFamily="18" charset="0"/>
              </a:rPr>
              <a:t>उचित तकनीक से ही मास्क हटायें </a:t>
            </a:r>
            <a:r>
              <a:rPr lang="en-US" sz="2800" b="0" spc="-150" dirty="0">
                <a:latin typeface="Times New Roman" pitchFamily="18" charset="0"/>
                <a:cs typeface="Times New Roman" pitchFamily="18" charset="0"/>
              </a:rPr>
              <a:t>(</a:t>
            </a:r>
            <a:r>
              <a:rPr lang="hi-IN" sz="2800" b="0" spc="-150" dirty="0">
                <a:latin typeface="Times New Roman" pitchFamily="18" charset="0"/>
                <a:cs typeface="Times New Roman" pitchFamily="18" charset="0"/>
              </a:rPr>
              <a:t>जैसे कि मास्क के आगे का हिस्सा न छूकर पीछे से फीता हटाना।</a:t>
            </a:r>
            <a:r>
              <a:rPr lang="en-US" sz="2800" b="0" spc="-150" dirty="0">
                <a:latin typeface="Times New Roman" pitchFamily="18" charset="0"/>
                <a:cs typeface="Times New Roman" pitchFamily="18" charset="0"/>
              </a:rPr>
              <a:t>)</a:t>
            </a:r>
            <a:endParaRPr lang="en-IN" sz="2800" b="0" spc="-150" dirty="0">
              <a:latin typeface="Times New Roman" pitchFamily="18" charset="0"/>
              <a:cs typeface="Times New Roman" pitchFamily="18" charset="0"/>
            </a:endParaRPr>
          </a:p>
          <a:p>
            <a:pPr marL="457200" lvl="1" indent="-457200" algn="l">
              <a:lnSpc>
                <a:spcPts val="2800"/>
              </a:lnSpc>
              <a:spcBef>
                <a:spcPts val="900"/>
              </a:spcBef>
              <a:buFont typeface="Arial" pitchFamily="34" charset="0"/>
              <a:buChar char="•"/>
            </a:pPr>
            <a:r>
              <a:rPr lang="hi-IN" sz="2800" b="0" spc="-150" dirty="0">
                <a:latin typeface="Kruti Dev 010" pitchFamily="2" charset="0"/>
                <a:cs typeface="Arial" panose="020B0604020202020204" pitchFamily="34" charset="0"/>
              </a:rPr>
              <a:t>मास्क को हटाने के बाद या जब भी आप अनजाने में उपयोग किये जाने वाले मास्क को छूते हैं, तो अपने हाथों को 70 प्रति</a:t>
            </a:r>
            <a:r>
              <a:rPr lang="hi-IN" sz="2800" b="0" spc="-150" dirty="0">
                <a:latin typeface="Kruti Dev 010" pitchFamily="2" charset="0"/>
                <a:cs typeface="Mangal"/>
              </a:rPr>
              <a:t>श</a:t>
            </a:r>
            <a:r>
              <a:rPr lang="hi-IN" sz="2800" b="0" spc="-150" dirty="0">
                <a:latin typeface="Kruti Dev 010" pitchFamily="2" charset="0"/>
                <a:cs typeface="Arial" panose="020B0604020202020204" pitchFamily="34" charset="0"/>
              </a:rPr>
              <a:t>त एल्कोहल आधारित सेनीटाइज़र से साफ करें या साबुन और पानी से कम से कम 40 सेकण्ड तक धोयें।</a:t>
            </a:r>
            <a:endParaRPr lang="en-US" sz="2800" b="0" spc="-150" dirty="0">
              <a:latin typeface="Kruti Dev 010" pitchFamily="2" charset="0"/>
              <a:cs typeface="Arial" panose="020B0604020202020204" pitchFamily="34" charset="0"/>
            </a:endParaRPr>
          </a:p>
          <a:p>
            <a:pPr marL="457200" lvl="1" indent="-457200" algn="l">
              <a:lnSpc>
                <a:spcPts val="2800"/>
              </a:lnSpc>
              <a:spcBef>
                <a:spcPts val="900"/>
              </a:spcBef>
              <a:buFont typeface="Arial" pitchFamily="34" charset="0"/>
              <a:buChar char="•"/>
            </a:pPr>
            <a:r>
              <a:rPr lang="hi-IN" sz="2800" b="0" spc="-150" dirty="0">
                <a:latin typeface="Kruti Dev 010" pitchFamily="2" charset="0"/>
                <a:cs typeface="Arial" panose="020B0604020202020204" pitchFamily="34" charset="0"/>
              </a:rPr>
              <a:t>एक बार उपयोग किये जाने वाले/</a:t>
            </a:r>
            <a:r>
              <a:rPr lang="en-US" sz="2800" b="0" spc="-150" dirty="0">
                <a:latin typeface="Times New Roman" pitchFamily="18" charset="0"/>
                <a:cs typeface="Times New Roman" pitchFamily="18" charset="0"/>
              </a:rPr>
              <a:t>Single-use</a:t>
            </a:r>
            <a:r>
              <a:rPr lang="hi-IN" sz="2800" b="0" spc="-150" dirty="0">
                <a:latin typeface="Kruti Dev 010" pitchFamily="2" charset="0"/>
                <a:cs typeface="Arial" panose="020B0604020202020204" pitchFamily="34" charset="0"/>
              </a:rPr>
              <a:t> मास्क को एक बार उपयोग करने के बाद उसका तुरन्त सुरक्षित निपटान करें।</a:t>
            </a:r>
            <a:endParaRPr lang="en-US" sz="2800" b="0" spc="-150" dirty="0">
              <a:latin typeface="Kruti Dev 010" pitchFamily="2" charset="0"/>
              <a:cs typeface="Arial" panose="020B0604020202020204" pitchFamily="34" charset="0"/>
            </a:endParaRPr>
          </a:p>
        </p:txBody>
      </p:sp>
      <p:sp>
        <p:nvSpPr>
          <p:cNvPr id="954" name="Use a mask if and only when:…"/>
          <p:cNvSpPr txBox="1"/>
          <p:nvPr/>
        </p:nvSpPr>
        <p:spPr>
          <a:xfrm>
            <a:off x="683005" y="5899256"/>
            <a:ext cx="7082426" cy="22570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3" algn="l"/>
            <a:r>
              <a:rPr lang="hi-IN" sz="2800" b="0" spc="-150" dirty="0">
                <a:solidFill>
                  <a:schemeClr val="bg1"/>
                </a:solidFill>
                <a:latin typeface="Kruti Dev 010" pitchFamily="2" charset="0"/>
                <a:cs typeface="Arial" panose="020B0604020202020204" pitchFamily="34" charset="0"/>
              </a:rPr>
              <a:t>मास्क पहनें यदि और जबः</a:t>
            </a:r>
          </a:p>
          <a:p>
            <a:pPr marL="571500" lvl="0" indent="-571500" algn="l">
              <a:buFont typeface="Arial" pitchFamily="34" charset="0"/>
              <a:buChar char="•"/>
            </a:pPr>
            <a:r>
              <a:rPr lang="hi-IN" sz="2800" b="0" spc="-150" dirty="0">
                <a:solidFill>
                  <a:schemeClr val="bg1"/>
                </a:solidFill>
                <a:latin typeface="Kruti Dev 010" pitchFamily="2" charset="0"/>
                <a:cs typeface="Arial" panose="020B0604020202020204" pitchFamily="34" charset="0"/>
              </a:rPr>
              <a:t>आपको बुखार खांसी या सांस लेने में परेषानी हो</a:t>
            </a:r>
          </a:p>
          <a:p>
            <a:pPr marL="571500" lvl="0" indent="-571500" algn="l">
              <a:buFont typeface="Arial" pitchFamily="34" charset="0"/>
              <a:buChar char="•"/>
            </a:pPr>
            <a:r>
              <a:rPr lang="hi-IN" sz="2800" b="0" spc="-150" dirty="0">
                <a:solidFill>
                  <a:schemeClr val="bg1"/>
                </a:solidFill>
                <a:latin typeface="Kruti Dev 010" pitchFamily="2" charset="0"/>
                <a:cs typeface="Arial" panose="020B0604020202020204" pitchFamily="34" charset="0"/>
              </a:rPr>
              <a:t>जब आप स्वास्थ्य सेवाओं पर जायें</a:t>
            </a:r>
          </a:p>
          <a:p>
            <a:pPr marL="571500" lvl="0" indent="-571500" algn="l">
              <a:buFont typeface="Arial" pitchFamily="34" charset="0"/>
              <a:buChar char="•"/>
            </a:pPr>
            <a:r>
              <a:rPr lang="hi-IN" sz="2800" b="0" spc="-150" dirty="0">
                <a:solidFill>
                  <a:schemeClr val="bg1"/>
                </a:solidFill>
                <a:latin typeface="Kruti Dev 010" pitchFamily="2" charset="0"/>
                <a:cs typeface="Arial" panose="020B0604020202020204" pitchFamily="34" charset="0"/>
              </a:rPr>
              <a:t>जब आप बीमार व्यक्ति की देखभाल कर रहे हों</a:t>
            </a:r>
          </a:p>
          <a:p>
            <a:pPr marL="571500" lvl="0" indent="-571500" algn="l">
              <a:buFont typeface="Arial" pitchFamily="34" charset="0"/>
              <a:buChar char="•"/>
            </a:pPr>
            <a:r>
              <a:rPr lang="hi-IN" sz="2800" b="0" spc="-150" dirty="0">
                <a:solidFill>
                  <a:schemeClr val="bg1"/>
                </a:solidFill>
                <a:latin typeface="Kruti Dev 010" pitchFamily="2" charset="0"/>
                <a:cs typeface="Arial" panose="020B0604020202020204" pitchFamily="34" charset="0"/>
              </a:rPr>
              <a:t>समुदाय में निगरानी करते समय</a:t>
            </a:r>
            <a:endParaRPr lang="hi-IN" sz="2800" b="0" spc="-150" dirty="0">
              <a:solidFill>
                <a:schemeClr val="bg1"/>
              </a:solidFill>
              <a:latin typeface="Arial" panose="020B0604020202020204" pitchFamily="34" charset="0"/>
              <a:cs typeface="Arial" panose="020B0604020202020204" pitchFamily="34" charset="0"/>
            </a:endParaRPr>
          </a:p>
        </p:txBody>
      </p:sp>
      <p:pic>
        <p:nvPicPr>
          <p:cNvPr id="957" name="Image" descr="Image"/>
          <p:cNvPicPr>
            <a:picLocks noChangeAspect="1"/>
          </p:cNvPicPr>
          <p:nvPr/>
        </p:nvPicPr>
        <p:blipFill>
          <a:blip r:embed="rId7"/>
          <a:stretch>
            <a:fillRect/>
          </a:stretch>
        </p:blipFill>
        <p:spPr>
          <a:xfrm>
            <a:off x="645496" y="1924069"/>
            <a:ext cx="3145434" cy="3145435"/>
          </a:xfrm>
          <a:prstGeom prst="rect">
            <a:avLst/>
          </a:prstGeom>
          <a:ln w="12700">
            <a:miter lim="400000"/>
          </a:ln>
        </p:spPr>
      </p:pic>
      <p:pic>
        <p:nvPicPr>
          <p:cNvPr id="958" name="Image" descr="Image"/>
          <p:cNvPicPr>
            <a:picLocks noChangeAspect="1"/>
          </p:cNvPicPr>
          <p:nvPr/>
        </p:nvPicPr>
        <p:blipFill>
          <a:blip r:embed="rId8"/>
          <a:stretch>
            <a:fillRect/>
          </a:stretch>
        </p:blipFill>
        <p:spPr>
          <a:xfrm>
            <a:off x="4620000" y="1924069"/>
            <a:ext cx="3145435" cy="3145435"/>
          </a:xfrm>
          <a:prstGeom prst="rect">
            <a:avLst/>
          </a:prstGeom>
          <a:ln w="12700">
            <a:miter lim="400000"/>
          </a:ln>
        </p:spPr>
      </p:pic>
      <p:pic>
        <p:nvPicPr>
          <p:cNvPr id="959" name="Image" descr="Image"/>
          <p:cNvPicPr>
            <a:picLocks noChangeAspect="1"/>
          </p:cNvPicPr>
          <p:nvPr/>
        </p:nvPicPr>
        <p:blipFill>
          <a:blip r:embed="rId9"/>
          <a:stretch>
            <a:fillRect/>
          </a:stretch>
        </p:blipFill>
        <p:spPr>
          <a:xfrm>
            <a:off x="2218213" y="9045560"/>
            <a:ext cx="3633995" cy="3004307"/>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0"/>
                                        </p:tgtEl>
                                        <p:attrNameLst>
                                          <p:attrName>style.visibility</p:attrName>
                                        </p:attrNameLst>
                                      </p:cBhvr>
                                      <p:to>
                                        <p:strVal val="visible"/>
                                      </p:to>
                                    </p:set>
                                    <p:animEffect transition="in" filter="fade">
                                      <p:cBhvr>
                                        <p:cTn id="7" dur="500"/>
                                        <p:tgtEl>
                                          <p:spTgt spid="9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1"/>
                                        </p:tgtEl>
                                        <p:attrNameLst>
                                          <p:attrName>style.visibility</p:attrName>
                                        </p:attrNameLst>
                                      </p:cBhvr>
                                      <p:to>
                                        <p:strVal val="visible"/>
                                      </p:to>
                                    </p:set>
                                    <p:animEffect transition="in" filter="fade">
                                      <p:cBhvr>
                                        <p:cTn id="10" dur="500"/>
                                        <p:tgtEl>
                                          <p:spTgt spid="951"/>
                                        </p:tgtEl>
                                      </p:cBhvr>
                                    </p:animEffect>
                                  </p:childTnLst>
                                </p:cTn>
                              </p:par>
                              <p:par>
                                <p:cTn id="11" presetID="10" presetClass="entr" presetSubtype="0" fill="hold" nodeType="with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fade">
                                      <p:cBhvr>
                                        <p:cTn id="13" dur="500"/>
                                        <p:tgtEl>
                                          <p:spTgt spid="957"/>
                                        </p:tgtEl>
                                      </p:cBhvr>
                                    </p:animEffect>
                                  </p:childTnLst>
                                </p:cTn>
                              </p:par>
                              <p:par>
                                <p:cTn id="14" presetID="10" presetClass="entr" presetSubtype="0" fill="hold" nodeType="withEffect">
                                  <p:stCondLst>
                                    <p:cond delay="0"/>
                                  </p:stCondLst>
                                  <p:childTnLst>
                                    <p:set>
                                      <p:cBhvr>
                                        <p:cTn id="15" dur="1" fill="hold">
                                          <p:stCondLst>
                                            <p:cond delay="0"/>
                                          </p:stCondLst>
                                        </p:cTn>
                                        <p:tgtEl>
                                          <p:spTgt spid="958"/>
                                        </p:tgtEl>
                                        <p:attrNameLst>
                                          <p:attrName>style.visibility</p:attrName>
                                        </p:attrNameLst>
                                      </p:cBhvr>
                                      <p:to>
                                        <p:strVal val="visible"/>
                                      </p:to>
                                    </p:set>
                                    <p:animEffect transition="in" filter="fade">
                                      <p:cBhvr>
                                        <p:cTn id="16" dur="500"/>
                                        <p:tgtEl>
                                          <p:spTgt spid="95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54">
                                            <p:bg/>
                                          </p:spTgt>
                                        </p:tgtEl>
                                        <p:attrNameLst>
                                          <p:attrName>style.visibility</p:attrName>
                                        </p:attrNameLst>
                                      </p:cBhvr>
                                      <p:to>
                                        <p:strVal val="visible"/>
                                      </p:to>
                                    </p:set>
                                    <p:animEffect transition="in" filter="fade">
                                      <p:cBhvr>
                                        <p:cTn id="21" dur="500"/>
                                        <p:tgtEl>
                                          <p:spTgt spid="954">
                                            <p:bg/>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54">
                                            <p:txEl>
                                              <p:pRg st="0" end="0"/>
                                            </p:txEl>
                                          </p:spTgt>
                                        </p:tgtEl>
                                        <p:attrNameLst>
                                          <p:attrName>style.visibility</p:attrName>
                                        </p:attrNameLst>
                                      </p:cBhvr>
                                      <p:to>
                                        <p:strVal val="visible"/>
                                      </p:to>
                                    </p:set>
                                    <p:animEffect transition="in" filter="fade">
                                      <p:cBhvr>
                                        <p:cTn id="26" dur="500"/>
                                        <p:tgtEl>
                                          <p:spTgt spid="95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54">
                                            <p:txEl>
                                              <p:pRg st="1" end="1"/>
                                            </p:txEl>
                                          </p:spTgt>
                                        </p:tgtEl>
                                        <p:attrNameLst>
                                          <p:attrName>style.visibility</p:attrName>
                                        </p:attrNameLst>
                                      </p:cBhvr>
                                      <p:to>
                                        <p:strVal val="visible"/>
                                      </p:to>
                                    </p:set>
                                    <p:animEffect transition="in" filter="fade">
                                      <p:cBhvr>
                                        <p:cTn id="31" dur="500"/>
                                        <p:tgtEl>
                                          <p:spTgt spid="95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54">
                                            <p:txEl>
                                              <p:pRg st="2" end="2"/>
                                            </p:txEl>
                                          </p:spTgt>
                                        </p:tgtEl>
                                        <p:attrNameLst>
                                          <p:attrName>style.visibility</p:attrName>
                                        </p:attrNameLst>
                                      </p:cBhvr>
                                      <p:to>
                                        <p:strVal val="visible"/>
                                      </p:to>
                                    </p:set>
                                    <p:animEffect transition="in" filter="fade">
                                      <p:cBhvr>
                                        <p:cTn id="36" dur="500"/>
                                        <p:tgtEl>
                                          <p:spTgt spid="95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54">
                                            <p:txEl>
                                              <p:pRg st="3" end="3"/>
                                            </p:txEl>
                                          </p:spTgt>
                                        </p:tgtEl>
                                        <p:attrNameLst>
                                          <p:attrName>style.visibility</p:attrName>
                                        </p:attrNameLst>
                                      </p:cBhvr>
                                      <p:to>
                                        <p:strVal val="visible"/>
                                      </p:to>
                                    </p:set>
                                    <p:animEffect transition="in" filter="fade">
                                      <p:cBhvr>
                                        <p:cTn id="41" dur="500"/>
                                        <p:tgtEl>
                                          <p:spTgt spid="95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954">
                                            <p:txEl>
                                              <p:pRg st="4" end="4"/>
                                            </p:txEl>
                                          </p:spTgt>
                                        </p:tgtEl>
                                        <p:attrNameLst>
                                          <p:attrName>style.visibility</p:attrName>
                                        </p:attrNameLst>
                                      </p:cBhvr>
                                      <p:to>
                                        <p:strVal val="visible"/>
                                      </p:to>
                                    </p:set>
                                    <p:animEffect transition="in" filter="fade">
                                      <p:cBhvr>
                                        <p:cTn id="46" dur="500"/>
                                        <p:tgtEl>
                                          <p:spTgt spid="954">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959"/>
                                        </p:tgtEl>
                                        <p:attrNameLst>
                                          <p:attrName>style.visibility</p:attrName>
                                        </p:attrNameLst>
                                      </p:cBhvr>
                                      <p:to>
                                        <p:strVal val="visible"/>
                                      </p:to>
                                    </p:set>
                                    <p:animEffect transition="in" filter="fade">
                                      <p:cBhvr>
                                        <p:cTn id="49" dur="500"/>
                                        <p:tgtEl>
                                          <p:spTgt spid="9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52"/>
                                        </p:tgtEl>
                                        <p:attrNameLst>
                                          <p:attrName>style.visibility</p:attrName>
                                        </p:attrNameLst>
                                      </p:cBhvr>
                                      <p:to>
                                        <p:strVal val="visible"/>
                                      </p:to>
                                    </p:set>
                                    <p:animEffect transition="in" filter="fade">
                                      <p:cBhvr>
                                        <p:cTn id="54" dur="500"/>
                                        <p:tgtEl>
                                          <p:spTgt spid="95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55">
                                            <p:bg/>
                                          </p:spTgt>
                                        </p:tgtEl>
                                        <p:attrNameLst>
                                          <p:attrName>style.visibility</p:attrName>
                                        </p:attrNameLst>
                                      </p:cBhvr>
                                      <p:to>
                                        <p:strVal val="visible"/>
                                      </p:to>
                                    </p:set>
                                    <p:animEffect transition="in" filter="fade">
                                      <p:cBhvr>
                                        <p:cTn id="59" dur="500"/>
                                        <p:tgtEl>
                                          <p:spTgt spid="955">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55">
                                            <p:txEl>
                                              <p:pRg st="0" end="0"/>
                                            </p:txEl>
                                          </p:spTgt>
                                        </p:tgtEl>
                                        <p:attrNameLst>
                                          <p:attrName>style.visibility</p:attrName>
                                        </p:attrNameLst>
                                      </p:cBhvr>
                                      <p:to>
                                        <p:strVal val="visible"/>
                                      </p:to>
                                    </p:set>
                                    <p:animEffect transition="in" filter="fade">
                                      <p:cBhvr>
                                        <p:cTn id="64" dur="500"/>
                                        <p:tgtEl>
                                          <p:spTgt spid="95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55">
                                            <p:txEl>
                                              <p:pRg st="1" end="1"/>
                                            </p:txEl>
                                          </p:spTgt>
                                        </p:tgtEl>
                                        <p:attrNameLst>
                                          <p:attrName>style.visibility</p:attrName>
                                        </p:attrNameLst>
                                      </p:cBhvr>
                                      <p:to>
                                        <p:strVal val="visible"/>
                                      </p:to>
                                    </p:set>
                                    <p:animEffect transition="in" filter="fade">
                                      <p:cBhvr>
                                        <p:cTn id="69" dur="500"/>
                                        <p:tgtEl>
                                          <p:spTgt spid="95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55">
                                            <p:txEl>
                                              <p:pRg st="2" end="2"/>
                                            </p:txEl>
                                          </p:spTgt>
                                        </p:tgtEl>
                                        <p:attrNameLst>
                                          <p:attrName>style.visibility</p:attrName>
                                        </p:attrNameLst>
                                      </p:cBhvr>
                                      <p:to>
                                        <p:strVal val="visible"/>
                                      </p:to>
                                    </p:set>
                                    <p:animEffect transition="in" filter="fade">
                                      <p:cBhvr>
                                        <p:cTn id="74" dur="500"/>
                                        <p:tgtEl>
                                          <p:spTgt spid="955">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955">
                                            <p:txEl>
                                              <p:pRg st="3" end="3"/>
                                            </p:txEl>
                                          </p:spTgt>
                                        </p:tgtEl>
                                        <p:attrNameLst>
                                          <p:attrName>style.visibility</p:attrName>
                                        </p:attrNameLst>
                                      </p:cBhvr>
                                      <p:to>
                                        <p:strVal val="visible"/>
                                      </p:to>
                                    </p:set>
                                    <p:animEffect transition="in" filter="fade">
                                      <p:cBhvr>
                                        <p:cTn id="79" dur="500"/>
                                        <p:tgtEl>
                                          <p:spTgt spid="955">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55">
                                            <p:txEl>
                                              <p:pRg st="4" end="4"/>
                                            </p:txEl>
                                          </p:spTgt>
                                        </p:tgtEl>
                                        <p:attrNameLst>
                                          <p:attrName>style.visibility</p:attrName>
                                        </p:attrNameLst>
                                      </p:cBhvr>
                                      <p:to>
                                        <p:strVal val="visible"/>
                                      </p:to>
                                    </p:set>
                                    <p:animEffect transition="in" filter="fade">
                                      <p:cBhvr>
                                        <p:cTn id="84" dur="500"/>
                                        <p:tgtEl>
                                          <p:spTgt spid="955">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955">
                                            <p:txEl>
                                              <p:pRg st="5" end="5"/>
                                            </p:txEl>
                                          </p:spTgt>
                                        </p:tgtEl>
                                        <p:attrNameLst>
                                          <p:attrName>style.visibility</p:attrName>
                                        </p:attrNameLst>
                                      </p:cBhvr>
                                      <p:to>
                                        <p:strVal val="visible"/>
                                      </p:to>
                                    </p:set>
                                    <p:animEffect transition="in" filter="fade">
                                      <p:cBhvr>
                                        <p:cTn id="89" dur="500"/>
                                        <p:tgtEl>
                                          <p:spTgt spid="955">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955">
                                            <p:txEl>
                                              <p:pRg st="6" end="6"/>
                                            </p:txEl>
                                          </p:spTgt>
                                        </p:tgtEl>
                                        <p:attrNameLst>
                                          <p:attrName>style.visibility</p:attrName>
                                        </p:attrNameLst>
                                      </p:cBhvr>
                                      <p:to>
                                        <p:strVal val="visible"/>
                                      </p:to>
                                    </p:set>
                                    <p:animEffect transition="in" filter="fade">
                                      <p:cBhvr>
                                        <p:cTn id="94" dur="500"/>
                                        <p:tgtEl>
                                          <p:spTgt spid="955">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953"/>
                                        </p:tgtEl>
                                        <p:attrNameLst>
                                          <p:attrName>style.visibility</p:attrName>
                                        </p:attrNameLst>
                                      </p:cBhvr>
                                      <p:to>
                                        <p:strVal val="visible"/>
                                      </p:to>
                                    </p:set>
                                    <p:animEffect transition="in" filter="fade">
                                      <p:cBhvr>
                                        <p:cTn id="99" dur="500"/>
                                        <p:tgtEl>
                                          <p:spTgt spid="95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956">
                                            <p:bg/>
                                          </p:spTgt>
                                        </p:tgtEl>
                                        <p:attrNameLst>
                                          <p:attrName>style.visibility</p:attrName>
                                        </p:attrNameLst>
                                      </p:cBhvr>
                                      <p:to>
                                        <p:strVal val="visible"/>
                                      </p:to>
                                    </p:set>
                                    <p:animEffect transition="in" filter="fade">
                                      <p:cBhvr>
                                        <p:cTn id="104" dur="500"/>
                                        <p:tgtEl>
                                          <p:spTgt spid="956">
                                            <p:bg/>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56">
                                            <p:txEl>
                                              <p:pRg st="0" end="0"/>
                                            </p:txEl>
                                          </p:spTgt>
                                        </p:tgtEl>
                                        <p:attrNameLst>
                                          <p:attrName>style.visibility</p:attrName>
                                        </p:attrNameLst>
                                      </p:cBhvr>
                                      <p:to>
                                        <p:strVal val="visible"/>
                                      </p:to>
                                    </p:set>
                                    <p:animEffect transition="in" filter="fade">
                                      <p:cBhvr>
                                        <p:cTn id="109" dur="500"/>
                                        <p:tgtEl>
                                          <p:spTgt spid="956">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56">
                                            <p:txEl>
                                              <p:pRg st="1" end="1"/>
                                            </p:txEl>
                                          </p:spTgt>
                                        </p:tgtEl>
                                        <p:attrNameLst>
                                          <p:attrName>style.visibility</p:attrName>
                                        </p:attrNameLst>
                                      </p:cBhvr>
                                      <p:to>
                                        <p:strVal val="visible"/>
                                      </p:to>
                                    </p:set>
                                    <p:animEffect transition="in" filter="fade">
                                      <p:cBhvr>
                                        <p:cTn id="114" dur="500"/>
                                        <p:tgtEl>
                                          <p:spTgt spid="956">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956">
                                            <p:txEl>
                                              <p:pRg st="2" end="2"/>
                                            </p:txEl>
                                          </p:spTgt>
                                        </p:tgtEl>
                                        <p:attrNameLst>
                                          <p:attrName>style.visibility</p:attrName>
                                        </p:attrNameLst>
                                      </p:cBhvr>
                                      <p:to>
                                        <p:strVal val="visible"/>
                                      </p:to>
                                    </p:set>
                                    <p:animEffect transition="in" filter="fade">
                                      <p:cBhvr>
                                        <p:cTn id="119" dur="500"/>
                                        <p:tgtEl>
                                          <p:spTgt spid="956">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956">
                                            <p:txEl>
                                              <p:pRg st="3" end="3"/>
                                            </p:txEl>
                                          </p:spTgt>
                                        </p:tgtEl>
                                        <p:attrNameLst>
                                          <p:attrName>style.visibility</p:attrName>
                                        </p:attrNameLst>
                                      </p:cBhvr>
                                      <p:to>
                                        <p:strVal val="visible"/>
                                      </p:to>
                                    </p:set>
                                    <p:animEffect transition="in" filter="fade">
                                      <p:cBhvr>
                                        <p:cTn id="124" dur="500"/>
                                        <p:tgtEl>
                                          <p:spTgt spid="956">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56">
                                            <p:txEl>
                                              <p:pRg st="4" end="4"/>
                                            </p:txEl>
                                          </p:spTgt>
                                        </p:tgtEl>
                                        <p:attrNameLst>
                                          <p:attrName>style.visibility</p:attrName>
                                        </p:attrNameLst>
                                      </p:cBhvr>
                                      <p:to>
                                        <p:strVal val="visible"/>
                                      </p:to>
                                    </p:set>
                                    <p:animEffect transition="in" filter="fade">
                                      <p:cBhvr>
                                        <p:cTn id="129" dur="500"/>
                                        <p:tgtEl>
                                          <p:spTgt spid="956">
                                            <p:txEl>
                                              <p:pRg st="4" end="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56">
                                            <p:txEl>
                                              <p:pRg st="5" end="5"/>
                                            </p:txEl>
                                          </p:spTgt>
                                        </p:tgtEl>
                                        <p:attrNameLst>
                                          <p:attrName>style.visibility</p:attrName>
                                        </p:attrNameLst>
                                      </p:cBhvr>
                                      <p:to>
                                        <p:strVal val="visible"/>
                                      </p:to>
                                    </p:set>
                                    <p:animEffect transition="in" filter="fade">
                                      <p:cBhvr>
                                        <p:cTn id="134" dur="500"/>
                                        <p:tgtEl>
                                          <p:spTgt spid="956">
                                            <p:txEl>
                                              <p:pRg st="5" end="5"/>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956">
                                            <p:txEl>
                                              <p:pRg st="6" end="6"/>
                                            </p:txEl>
                                          </p:spTgt>
                                        </p:tgtEl>
                                        <p:attrNameLst>
                                          <p:attrName>style.visibility</p:attrName>
                                        </p:attrNameLst>
                                      </p:cBhvr>
                                      <p:to>
                                        <p:strVal val="visible"/>
                                      </p:to>
                                    </p:set>
                                    <p:animEffect transition="in" filter="fade">
                                      <p:cBhvr>
                                        <p:cTn id="139" dur="500"/>
                                        <p:tgtEl>
                                          <p:spTgt spid="9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 grpId="0" animBg="1"/>
      <p:bldP spid="951" grpId="0" animBg="1"/>
      <p:bldP spid="952" grpId="0" animBg="1"/>
      <p:bldP spid="955" grpId="0" uiExpand="1" build="p" bldLvl="2" animBg="1"/>
      <p:bldP spid="953" grpId="0" animBg="1"/>
      <p:bldP spid="956" grpId="0" uiExpand="1" build="p" bldLvl="2" animBg="1"/>
      <p:bldP spid="954" grpId="0" uiExpand="1" build="p" bldLvl="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74C1DBD-713E-2B4B-8A35-2614FE92400C}"/>
              </a:ext>
            </a:extLst>
          </p:cNvPr>
          <p:cNvGrpSpPr/>
          <p:nvPr/>
        </p:nvGrpSpPr>
        <p:grpSpPr>
          <a:xfrm>
            <a:off x="764228" y="2325654"/>
            <a:ext cx="10480690" cy="9413665"/>
            <a:chOff x="764228" y="2325654"/>
            <a:chExt cx="10480690" cy="9413665"/>
          </a:xfrm>
        </p:grpSpPr>
        <p:sp>
          <p:nvSpPr>
            <p:cNvPr id="971" name="Rounded Rectangle"/>
            <p:cNvSpPr/>
            <p:nvPr/>
          </p:nvSpPr>
          <p:spPr>
            <a:xfrm>
              <a:off x="764228" y="4663440"/>
              <a:ext cx="10480690" cy="7075879"/>
            </a:xfrm>
            <a:prstGeom prst="roundRect">
              <a:avLst>
                <a:gd name="adj" fmla="val 3942"/>
              </a:avLst>
            </a:prstGeom>
            <a:solidFill>
              <a:srgbClr val="FABE3B"/>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E6AF2FA-B7DE-D649-A0C4-BBD93646819A}"/>
                </a:ext>
              </a:extLst>
            </p:cNvPr>
            <p:cNvGrpSpPr/>
            <p:nvPr/>
          </p:nvGrpSpPr>
          <p:grpSpPr>
            <a:xfrm>
              <a:off x="1090954" y="2325654"/>
              <a:ext cx="8748147" cy="2139902"/>
              <a:chOff x="1090954" y="2325654"/>
              <a:chExt cx="8748147" cy="2139902"/>
            </a:xfrm>
          </p:grpSpPr>
          <p:pic>
            <p:nvPicPr>
              <p:cNvPr id="97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2164" y="2463132"/>
                <a:ext cx="2776937" cy="2002424"/>
              </a:xfrm>
              <a:prstGeom prst="rect">
                <a:avLst/>
              </a:prstGeom>
              <a:ln w="12700">
                <a:miter lim="400000"/>
              </a:ln>
            </p:spPr>
          </p:pic>
          <p:sp>
            <p:nvSpPr>
              <p:cNvPr id="980" name="Line"/>
              <p:cNvSpPr/>
              <p:nvPr/>
            </p:nvSpPr>
            <p:spPr>
              <a:xfrm flipH="1" flipV="1">
                <a:off x="6004574" y="2681683"/>
                <a:ext cx="7606" cy="14831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pic>
            <p:nvPicPr>
              <p:cNvPr id="982" name="Picture 2" descr="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0954" y="2325654"/>
                <a:ext cx="2833681" cy="2002424"/>
              </a:xfrm>
              <a:prstGeom prst="rect">
                <a:avLst/>
              </a:prstGeom>
              <a:ln w="12700">
                <a:miter lim="400000"/>
              </a:ln>
            </p:spPr>
          </p:pic>
        </p:grpSp>
      </p:grpSp>
      <p:grpSp>
        <p:nvGrpSpPr>
          <p:cNvPr id="966" name="Group"/>
          <p:cNvGrpSpPr/>
          <p:nvPr/>
        </p:nvGrpSpPr>
        <p:grpSpPr>
          <a:xfrm>
            <a:off x="300010" y="12315300"/>
            <a:ext cx="4601210" cy="995767"/>
            <a:chOff x="0" y="0"/>
            <a:chExt cx="4601208" cy="995765"/>
          </a:xfrm>
        </p:grpSpPr>
        <p:pic>
          <p:nvPicPr>
            <p:cNvPr id="961" name="Picture 3" descr="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62" name="Picture 5" descr="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63"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64"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65" name="ministry-and-health-family-welfare.png" descr="ministry-and-health-family-welfare.pn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969" name="Group"/>
          <p:cNvGrpSpPr/>
          <p:nvPr/>
        </p:nvGrpSpPr>
        <p:grpSpPr>
          <a:xfrm>
            <a:off x="23097931" y="13055999"/>
            <a:ext cx="2098868" cy="1540535"/>
            <a:chOff x="0" y="2515"/>
            <a:chExt cx="2098867" cy="1540534"/>
          </a:xfrm>
        </p:grpSpPr>
        <p:sp>
          <p:nvSpPr>
            <p:cNvPr id="967" name="34"/>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6</a:t>
              </a:r>
              <a:endParaRPr b="0" dirty="0">
                <a:latin typeface="Arial" panose="020B0604020202020204" pitchFamily="34" charset="0"/>
                <a:cs typeface="Arial" panose="020B0604020202020204" pitchFamily="34" charset="0"/>
              </a:endParaRPr>
            </a:p>
          </p:txBody>
        </p:sp>
        <p:pic>
          <p:nvPicPr>
            <p:cNvPr id="968" name="Image" descr="Image"/>
            <p:cNvPicPr>
              <a:picLocks noChangeAspect="1"/>
            </p:cNvPicPr>
            <p:nvPr/>
          </p:nvPicPr>
          <p:blipFill>
            <a:blip r:embed="rId8"/>
            <a:stretch>
              <a:fillRect/>
            </a:stretch>
          </p:blipFill>
          <p:spPr>
            <a:xfrm>
              <a:off x="0" y="2515"/>
              <a:ext cx="554528" cy="541069"/>
            </a:xfrm>
            <a:prstGeom prst="rect">
              <a:avLst/>
            </a:prstGeom>
            <a:ln w="12700" cap="flat">
              <a:noFill/>
              <a:miter lim="400000"/>
            </a:ln>
            <a:effectLst/>
          </p:spPr>
        </p:pic>
      </p:grpSp>
      <p:sp>
        <p:nvSpPr>
          <p:cNvPr id="970" name="precaution and safety measure for FLW"/>
          <p:cNvSpPr txBox="1"/>
          <p:nvPr/>
        </p:nvSpPr>
        <p:spPr>
          <a:xfrm>
            <a:off x="1192401" y="-3023193"/>
            <a:ext cx="102657" cy="795089"/>
          </a:xfrm>
          <a:prstGeom prst="rect">
            <a:avLst/>
          </a:prstGeom>
          <a:ln w="12700">
            <a:miter lim="400000"/>
          </a:ln>
        </p:spPr>
        <p:txBody>
          <a:bodyPr wrap="none" lIns="50800" tIns="50800" rIns="50800" bIns="50800">
            <a:spAutoFit/>
          </a:bodyPr>
          <a:lstStyle/>
          <a:p>
            <a:pPr algn="l">
              <a:defRPr sz="4500" b="0">
                <a:solidFill>
                  <a:srgbClr val="005180"/>
                </a:solidFill>
                <a:effectLst>
                  <a:outerShdw blurRad="38100" dist="19050" dir="2700000" rotWithShape="0">
                    <a:srgbClr val="000000">
                      <a:alpha val="40000"/>
                    </a:srgbClr>
                  </a:outerShdw>
                </a:effectLst>
              </a:defRPr>
            </a:pPr>
            <a:endParaRPr b="0" dirty="0">
              <a:latin typeface="Arial" panose="020B0604020202020204" pitchFamily="34" charset="0"/>
              <a:cs typeface="Arial" panose="020B0604020202020204" pitchFamily="34" charset="0"/>
            </a:endParaRPr>
          </a:p>
        </p:txBody>
      </p:sp>
      <p:sp>
        <p:nvSpPr>
          <p:cNvPr id="973" name="When moving around the  community"/>
          <p:cNvSpPr txBox="1"/>
          <p:nvPr/>
        </p:nvSpPr>
        <p:spPr>
          <a:xfrm>
            <a:off x="1192401" y="4773567"/>
            <a:ext cx="8878884"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cap="all"/>
            </a:lvl1pPr>
          </a:lstStyle>
          <a:p>
            <a:pPr defTabSz="825500">
              <a:lnSpc>
                <a:spcPct val="100000"/>
              </a:lnSpc>
              <a:spcBef>
                <a:spcPts val="0"/>
              </a:spcBef>
            </a:pPr>
            <a:r>
              <a:rPr lang="hi-IN" sz="4500" b="0" cap="none" spc="-150" dirty="0">
                <a:latin typeface="Kruti Dev 010" pitchFamily="2" charset="0"/>
                <a:cs typeface="Arial" panose="020B0604020202020204" pitchFamily="34" charset="0"/>
              </a:rPr>
              <a:t>जब समुदाय में भ्रमण कर रही हों</a:t>
            </a:r>
            <a:endParaRPr lang="en-US" sz="4500" b="0" cap="none" spc="-150" dirty="0">
              <a:latin typeface="Kruti Dev 010" pitchFamily="2" charset="0"/>
              <a:cs typeface="Arial" panose="020B0604020202020204" pitchFamily="34" charset="0"/>
            </a:endParaRPr>
          </a:p>
        </p:txBody>
      </p:sp>
      <p:sp>
        <p:nvSpPr>
          <p:cNvPr id="975" name="Maintain distance of at least 1 meter from people when you are communicating…"/>
          <p:cNvSpPr txBox="1"/>
          <p:nvPr/>
        </p:nvSpPr>
        <p:spPr>
          <a:xfrm>
            <a:off x="1125286" y="6240252"/>
            <a:ext cx="9343018" cy="3915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बात करते समय लोगों से कम से कम 1 मीटर की दूरी रखें</a:t>
            </a:r>
            <a:endParaRPr lang="en-US" sz="3200" b="0" spc="-150" dirty="0">
              <a:latin typeface="Kruti Dev 010" pitchFamily="2" charset="0"/>
              <a:cs typeface="Arial" panose="020B0604020202020204" pitchFamily="34" charset="0"/>
            </a:endParaRPr>
          </a:p>
          <a:p>
            <a:pPr marL="45720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तीन सतह वाले मास्क का उपयोग अपने चेहरे को ढकने के लिए करें। ठीक तरह से मास्क पहनना सुनिश्चित करें।</a:t>
            </a:r>
            <a:endParaRPr lang="en-US" sz="3200" b="0" spc="-150" dirty="0">
              <a:latin typeface="Kruti Dev 010" pitchFamily="2" charset="0"/>
              <a:cs typeface="Arial" panose="020B0604020202020204" pitchFamily="34" charset="0"/>
            </a:endParaRPr>
          </a:p>
          <a:p>
            <a:pPr marL="45720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अपनी आंखों, नाक, मुंह को छूने से बचें।</a:t>
            </a:r>
            <a:endParaRPr lang="en-US" sz="3200" b="0" spc="-150" dirty="0">
              <a:latin typeface="Kruti Dev 010" pitchFamily="2" charset="0"/>
              <a:cs typeface="Arial" panose="020B0604020202020204" pitchFamily="34" charset="0"/>
            </a:endParaRPr>
          </a:p>
          <a:p>
            <a:pPr marL="45720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बार-बार साबुन और पानी से 40 सेकण्ड तक अपने हाथ धोयें या 70</a:t>
            </a:r>
            <a:r>
              <a:rPr lang="en-GB" sz="3200" b="0" spc="-150" dirty="0">
                <a:latin typeface="Kruti Dev 010" pitchFamily="2" charset="0"/>
                <a:cs typeface="Arial" panose="020B0604020202020204" pitchFamily="34" charset="0"/>
              </a:rPr>
              <a:t>%</a:t>
            </a:r>
            <a:r>
              <a:rPr lang="en-US" sz="3200" b="0" spc="-150" dirty="0">
                <a:latin typeface="Kruti Dev 010" pitchFamily="2" charset="0"/>
                <a:cs typeface="Arial" panose="020B0604020202020204" pitchFamily="34" charset="0"/>
              </a:rPr>
              <a:t>%</a:t>
            </a:r>
            <a:r>
              <a:rPr lang="en-GB" sz="3200" b="0" spc="-150" dirty="0">
                <a:latin typeface="Kruti Dev 010" pitchFamily="2" charset="0"/>
                <a:cs typeface="Arial" panose="020B0604020202020204" pitchFamily="34" charset="0"/>
              </a:rPr>
              <a:t> </a:t>
            </a:r>
            <a:r>
              <a:rPr lang="hi-IN" sz="3200" b="0" spc="-150" dirty="0">
                <a:latin typeface="Kruti Dev 010" pitchFamily="2" charset="0"/>
                <a:cs typeface="Arial" panose="020B0604020202020204" pitchFamily="34" charset="0"/>
              </a:rPr>
              <a:t>एल्कोहल आधारित सेनीटाइज़र से अपने हाथ साफ करें।</a:t>
            </a:r>
            <a:endParaRPr lang="en-US" sz="3200" b="0" spc="-150" dirty="0">
              <a:latin typeface="Kruti Dev 010" pitchFamily="2" charset="0"/>
              <a:cs typeface="Arial" panose="020B0604020202020204" pitchFamily="34" charset="0"/>
            </a:endParaRPr>
          </a:p>
          <a:p>
            <a:pPr marL="45720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छूने या करीबी शारीरिक सम्पर्क बनाने से बचें।</a:t>
            </a:r>
            <a:endParaRPr lang="en-US" sz="3200" b="0" spc="-150" dirty="0">
              <a:latin typeface="Kruti Dev 010" pitchFamily="2" charset="0"/>
              <a:cs typeface="Arial" panose="020B0604020202020204" pitchFamily="34" charset="0"/>
            </a:endParaRPr>
          </a:p>
        </p:txBody>
      </p:sp>
      <p:sp>
        <p:nvSpPr>
          <p:cNvPr id="972" name="Rounded Rectangle"/>
          <p:cNvSpPr/>
          <p:nvPr/>
        </p:nvSpPr>
        <p:spPr>
          <a:xfrm>
            <a:off x="12871146" y="4465556"/>
            <a:ext cx="10748625" cy="7273763"/>
          </a:xfrm>
          <a:prstGeom prst="roundRect">
            <a:avLst>
              <a:gd name="adj" fmla="val 3942"/>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974" name="Immediately on reaching home"/>
          <p:cNvSpPr txBox="1"/>
          <p:nvPr/>
        </p:nvSpPr>
        <p:spPr>
          <a:xfrm>
            <a:off x="13523015" y="4735309"/>
            <a:ext cx="8046861"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914400">
              <a:lnSpc>
                <a:spcPct val="90000"/>
              </a:lnSpc>
              <a:spcBef>
                <a:spcPts val="1200"/>
              </a:spcBef>
              <a:defRPr sz="2800" cap="all">
                <a:solidFill>
                  <a:srgbClr val="FFFFFF"/>
                </a:solidFill>
              </a:defRPr>
            </a:lvl1pPr>
          </a:lstStyle>
          <a:p>
            <a:pPr lvl="0" defTabSz="825500">
              <a:lnSpc>
                <a:spcPct val="100000"/>
              </a:lnSpc>
              <a:spcBef>
                <a:spcPts val="0"/>
              </a:spcBef>
            </a:pPr>
            <a:r>
              <a:rPr lang="hi-IN" sz="4500" b="0" cap="none" spc="-150" dirty="0">
                <a:solidFill>
                  <a:srgbClr val="000000"/>
                </a:solidFill>
                <a:latin typeface="Kruti Dev 010" pitchFamily="2" charset="0"/>
                <a:cs typeface="Arial" panose="020B0604020202020204" pitchFamily="34" charset="0"/>
              </a:rPr>
              <a:t>घर पहुंचने पर तुरन्त करें</a:t>
            </a:r>
            <a:endParaRPr lang="en-IN" sz="4500" b="0" cap="none" spc="-150" dirty="0">
              <a:solidFill>
                <a:srgbClr val="000000"/>
              </a:solidFill>
              <a:latin typeface="Kruti Dev 010" pitchFamily="2" charset="0"/>
              <a:cs typeface="Arial" panose="020B0604020202020204" pitchFamily="34" charset="0"/>
            </a:endParaRPr>
          </a:p>
        </p:txBody>
      </p:sp>
      <p:sp>
        <p:nvSpPr>
          <p:cNvPr id="976" name="Carefully remove and dispose off your face mask by soaking in bleach solution and then throwing it in a covered dustbin. (See: MASK MANAGEMENT).…"/>
          <p:cNvSpPr txBox="1"/>
          <p:nvPr/>
        </p:nvSpPr>
        <p:spPr>
          <a:xfrm>
            <a:off x="13103330" y="6777433"/>
            <a:ext cx="10516441" cy="3659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marL="457200" lvl="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अपने मास्क और दस्तानों को ध्यानपूर्वक सही तरीके से हटायें, और उसे ब्लीच सोल्युशन में धोकर उसे ढक्कन वाले कचरे के डिब्बे में फेंक दें </a:t>
            </a:r>
            <a:r>
              <a:rPr lang="en-US" sz="3200" b="0" spc="-150" dirty="0">
                <a:latin typeface="Times New Roman" pitchFamily="18" charset="0"/>
                <a:cs typeface="Times New Roman" pitchFamily="18" charset="0"/>
              </a:rPr>
              <a:t>( </a:t>
            </a:r>
            <a:r>
              <a:rPr lang="hi-IN" sz="3200" b="0" spc="-150" dirty="0">
                <a:latin typeface="Kruti Dev 010" pitchFamily="2" charset="0"/>
                <a:cs typeface="Arial" panose="020B0604020202020204" pitchFamily="34" charset="0"/>
              </a:rPr>
              <a:t>मास्क प्रबन्धन देखें</a:t>
            </a:r>
            <a:r>
              <a:rPr lang="en-US" sz="3200" b="0" spc="-150" dirty="0">
                <a:latin typeface="Times New Roman" pitchFamily="18" charset="0"/>
                <a:cs typeface="Times New Roman" pitchFamily="18" charset="0"/>
              </a:rPr>
              <a:t> )</a:t>
            </a:r>
            <a:endParaRPr lang="en-US" sz="3200" b="0" spc="-150" dirty="0">
              <a:latin typeface="Kruti Dev 010" pitchFamily="2" charset="0"/>
              <a:cs typeface="Arial" panose="020B0604020202020204" pitchFamily="34" charset="0"/>
            </a:endParaRPr>
          </a:p>
          <a:p>
            <a:pPr marL="457200" lvl="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किसी अन्य चीज़ को छूने से पहले अपने हाथ 40 सेकण्ड तक साबुन और पानी से धोयें या 70</a:t>
            </a:r>
            <a:r>
              <a:rPr lang="en-US" sz="3200" b="0" spc="-150" dirty="0">
                <a:latin typeface="Kruti Dev 010" pitchFamily="2" charset="0"/>
                <a:cs typeface="Arial" panose="020B0604020202020204" pitchFamily="34" charset="0"/>
              </a:rPr>
              <a:t>%</a:t>
            </a:r>
            <a:r>
              <a:rPr lang="en-US" sz="3200" b="0" spc="-150" dirty="0">
                <a:latin typeface="Arial" pitchFamily="34" charset="0"/>
                <a:cs typeface="Arial" pitchFamily="34" charset="0"/>
              </a:rPr>
              <a:t>%</a:t>
            </a:r>
            <a:r>
              <a:rPr lang="en-US" sz="3200" b="0" spc="-150" dirty="0">
                <a:solidFill>
                  <a:srgbClr val="FFFFFF"/>
                </a:solidFill>
                <a:latin typeface="Arial" pitchFamily="34" charset="0"/>
                <a:cs typeface="Arial" pitchFamily="34" charset="0"/>
              </a:rPr>
              <a:t>  </a:t>
            </a:r>
            <a:r>
              <a:rPr lang="hi-IN" sz="3200" b="0" spc="-150" dirty="0">
                <a:latin typeface="Kruti Dev 010" pitchFamily="2" charset="0"/>
                <a:cs typeface="Arial" panose="020B0604020202020204" pitchFamily="34" charset="0"/>
              </a:rPr>
              <a:t>एल्कोहल आधारित हाथ सेनीटाइज़र से अपने हाथ साफ करें।</a:t>
            </a:r>
            <a:endParaRPr lang="en-US" sz="3200" b="0" spc="-150" dirty="0">
              <a:latin typeface="Kruti Dev 010" pitchFamily="2" charset="0"/>
              <a:cs typeface="Arial" panose="020B0604020202020204" pitchFamily="34" charset="0"/>
            </a:endParaRPr>
          </a:p>
          <a:p>
            <a:pPr marL="457200" lvl="0" indent="-457200" algn="l">
              <a:lnSpc>
                <a:spcPts val="3200"/>
              </a:lnSpc>
              <a:spcBef>
                <a:spcPts val="1000"/>
              </a:spcBef>
              <a:buFont typeface="Arial" pitchFamily="34" charset="0"/>
              <a:buChar char="•"/>
            </a:pPr>
            <a:r>
              <a:rPr lang="hi-IN" sz="3200" b="0" spc="-150" dirty="0">
                <a:latin typeface="Kruti Dev 010" pitchFamily="2" charset="0"/>
                <a:cs typeface="Arial" panose="020B0604020202020204" pitchFamily="34" charset="0"/>
              </a:rPr>
              <a:t>यदि आपको बुखार, खांसी, जुकाम जैसे लक्षण हों तो करीबी सरकारी स्वास्थ्य सुविधा या जिला निगरानी अधिकारी से तुरन्त सम्पर्क करें।</a:t>
            </a:r>
            <a:endParaRPr lang="en-US" sz="3200" b="0" spc="-150" dirty="0">
              <a:latin typeface="Kruti Dev 010" pitchFamily="2" charset="0"/>
              <a:cs typeface="Arial" panose="020B0604020202020204" pitchFamily="34" charset="0"/>
            </a:endParaRPr>
          </a:p>
        </p:txBody>
      </p:sp>
      <p:grpSp>
        <p:nvGrpSpPr>
          <p:cNvPr id="6" name="Group 5">
            <a:extLst>
              <a:ext uri="{FF2B5EF4-FFF2-40B4-BE49-F238E27FC236}">
                <a16:creationId xmlns:a16="http://schemas.microsoft.com/office/drawing/2014/main" id="{8C9478B6-EC6B-D346-AAE4-69CC92E1AE9C}"/>
              </a:ext>
            </a:extLst>
          </p:cNvPr>
          <p:cNvGrpSpPr/>
          <p:nvPr/>
        </p:nvGrpSpPr>
        <p:grpSpPr>
          <a:xfrm>
            <a:off x="15019019" y="2240656"/>
            <a:ext cx="6743701" cy="1924154"/>
            <a:chOff x="14475497" y="2240655"/>
            <a:chExt cx="8474500" cy="3137560"/>
          </a:xfrm>
        </p:grpSpPr>
        <p:pic>
          <p:nvPicPr>
            <p:cNvPr id="978"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475497" y="2547778"/>
              <a:ext cx="1906312" cy="2830437"/>
            </a:xfrm>
            <a:prstGeom prst="rect">
              <a:avLst/>
            </a:prstGeom>
            <a:ln w="12700">
              <a:miter lim="400000"/>
            </a:ln>
          </p:spPr>
        </p:pic>
        <p:pic>
          <p:nvPicPr>
            <p:cNvPr id="979" name="Image" descr="Image"/>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16330" y="2240655"/>
              <a:ext cx="2933667" cy="2894862"/>
            </a:xfrm>
            <a:prstGeom prst="rect">
              <a:avLst/>
            </a:prstGeom>
            <a:ln w="12700">
              <a:miter lim="400000"/>
            </a:ln>
          </p:spPr>
        </p:pic>
        <p:sp>
          <p:nvSpPr>
            <p:cNvPr id="981" name="Line"/>
            <p:cNvSpPr/>
            <p:nvPr/>
          </p:nvSpPr>
          <p:spPr>
            <a:xfrm flipV="1">
              <a:off x="18245457" y="2681683"/>
              <a:ext cx="2" cy="2562626"/>
            </a:xfrm>
            <a:prstGeom prst="line">
              <a:avLst/>
            </a:prstGeom>
            <a:ln w="25400">
              <a:solidFill>
                <a:srgbClr val="FFFFFF"/>
              </a:solidFill>
              <a:miter lim="400000"/>
            </a:ln>
          </p:spPr>
          <p:txBody>
            <a:bodyPr lIns="45718" tIns="45718" rIns="45718" bIns="45718"/>
            <a:lstStyle/>
            <a:p>
              <a:endParaRPr b="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BF90417A-D84D-8443-9FED-0797517830D8}"/>
              </a:ext>
            </a:extLst>
          </p:cNvPr>
          <p:cNvGrpSpPr/>
          <p:nvPr/>
        </p:nvGrpSpPr>
        <p:grpSpPr>
          <a:xfrm>
            <a:off x="2281469" y="333597"/>
            <a:ext cx="19821062" cy="1223723"/>
            <a:chOff x="2281469" y="333597"/>
            <a:chExt cx="19821062" cy="1223723"/>
          </a:xfrm>
        </p:grpSpPr>
        <p:sp>
          <p:nvSpPr>
            <p:cNvPr id="983" name="Rounded Rectangle"/>
            <p:cNvSpPr/>
            <p:nvPr/>
          </p:nvSpPr>
          <p:spPr>
            <a:xfrm>
              <a:off x="2281469" y="333597"/>
              <a:ext cx="19821062" cy="1223723"/>
            </a:xfrm>
            <a:prstGeom prst="roundRect">
              <a:avLst>
                <a:gd name="adj" fmla="val 15567"/>
              </a:avLst>
            </a:prstGeom>
            <a:solidFill>
              <a:srgbClr val="FFFFFF"/>
            </a:solidFill>
            <a:ln w="12700">
              <a:miter lim="400000"/>
            </a:ln>
          </p:spPr>
          <p:txBody>
            <a:bodyPr lIns="0" tIns="0" rIns="0" bIns="0" anchor="ct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984" name="WHAT IS STIGMA"/>
            <p:cNvSpPr txBox="1"/>
            <p:nvPr/>
          </p:nvSpPr>
          <p:spPr>
            <a:xfrm>
              <a:off x="2329347" y="432498"/>
              <a:ext cx="19725306"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12750">
                <a:defRPr sz="6000" cap="all">
                  <a:solidFill>
                    <a:srgbClr val="002135"/>
                  </a:solidFill>
                </a:defRPr>
              </a:lvl1pPr>
            </a:lstStyle>
            <a:p>
              <a:r>
                <a:rPr lang="hi-IN" b="0" spc="-150" dirty="0">
                  <a:solidFill>
                    <a:schemeClr val="accent1">
                      <a:lumMod val="50000"/>
                    </a:schemeClr>
                  </a:solidFill>
                  <a:latin typeface="Kruti Dev 010" pitchFamily="2" charset="0"/>
                  <a:cs typeface="Arial" panose="020B0604020202020204" pitchFamily="34" charset="0"/>
                </a:rPr>
                <a:t>ग्राम स्तरीय कार्यकर्ता के लिए सावधानियां और सुरक्षा उपाय</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3"/>
                                        </p:tgtEl>
                                        <p:attrNameLst>
                                          <p:attrName>style.visibility</p:attrName>
                                        </p:attrNameLst>
                                      </p:cBhvr>
                                      <p:to>
                                        <p:strVal val="visible"/>
                                      </p:to>
                                    </p:set>
                                    <p:animEffect transition="in" filter="fade">
                                      <p:cBhvr>
                                        <p:cTn id="17" dur="500"/>
                                        <p:tgtEl>
                                          <p:spTgt spid="9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75">
                                            <p:bg/>
                                          </p:spTgt>
                                        </p:tgtEl>
                                        <p:attrNameLst>
                                          <p:attrName>style.visibility</p:attrName>
                                        </p:attrNameLst>
                                      </p:cBhvr>
                                      <p:to>
                                        <p:strVal val="visible"/>
                                      </p:to>
                                    </p:set>
                                    <p:animEffect transition="in" filter="fade">
                                      <p:cBhvr>
                                        <p:cTn id="22" dur="500"/>
                                        <p:tgtEl>
                                          <p:spTgt spid="975">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5">
                                            <p:txEl>
                                              <p:pRg st="0" end="0"/>
                                            </p:txEl>
                                          </p:spTgt>
                                        </p:tgtEl>
                                        <p:attrNameLst>
                                          <p:attrName>style.visibility</p:attrName>
                                        </p:attrNameLst>
                                      </p:cBhvr>
                                      <p:to>
                                        <p:strVal val="visible"/>
                                      </p:to>
                                    </p:set>
                                    <p:animEffect transition="in" filter="fade">
                                      <p:cBhvr>
                                        <p:cTn id="27" dur="500"/>
                                        <p:tgtEl>
                                          <p:spTgt spid="97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75">
                                            <p:txEl>
                                              <p:pRg st="1" end="1"/>
                                            </p:txEl>
                                          </p:spTgt>
                                        </p:tgtEl>
                                        <p:attrNameLst>
                                          <p:attrName>style.visibility</p:attrName>
                                        </p:attrNameLst>
                                      </p:cBhvr>
                                      <p:to>
                                        <p:strVal val="visible"/>
                                      </p:to>
                                    </p:set>
                                    <p:animEffect transition="in" filter="fade">
                                      <p:cBhvr>
                                        <p:cTn id="32" dur="500"/>
                                        <p:tgtEl>
                                          <p:spTgt spid="97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75">
                                            <p:txEl>
                                              <p:pRg st="2" end="2"/>
                                            </p:txEl>
                                          </p:spTgt>
                                        </p:tgtEl>
                                        <p:attrNameLst>
                                          <p:attrName>style.visibility</p:attrName>
                                        </p:attrNameLst>
                                      </p:cBhvr>
                                      <p:to>
                                        <p:strVal val="visible"/>
                                      </p:to>
                                    </p:set>
                                    <p:animEffect transition="in" filter="fade">
                                      <p:cBhvr>
                                        <p:cTn id="37" dur="500"/>
                                        <p:tgtEl>
                                          <p:spTgt spid="97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75">
                                            <p:txEl>
                                              <p:pRg st="3" end="3"/>
                                            </p:txEl>
                                          </p:spTgt>
                                        </p:tgtEl>
                                        <p:attrNameLst>
                                          <p:attrName>style.visibility</p:attrName>
                                        </p:attrNameLst>
                                      </p:cBhvr>
                                      <p:to>
                                        <p:strVal val="visible"/>
                                      </p:to>
                                    </p:set>
                                    <p:animEffect transition="in" filter="fade">
                                      <p:cBhvr>
                                        <p:cTn id="42" dur="500"/>
                                        <p:tgtEl>
                                          <p:spTgt spid="97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75">
                                            <p:txEl>
                                              <p:pRg st="4" end="4"/>
                                            </p:txEl>
                                          </p:spTgt>
                                        </p:tgtEl>
                                        <p:attrNameLst>
                                          <p:attrName>style.visibility</p:attrName>
                                        </p:attrNameLst>
                                      </p:cBhvr>
                                      <p:to>
                                        <p:strVal val="visible"/>
                                      </p:to>
                                    </p:set>
                                    <p:animEffect transition="in" filter="fade">
                                      <p:cBhvr>
                                        <p:cTn id="47" dur="500"/>
                                        <p:tgtEl>
                                          <p:spTgt spid="97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72"/>
                                        </p:tgtEl>
                                        <p:attrNameLst>
                                          <p:attrName>style.visibility</p:attrName>
                                        </p:attrNameLst>
                                      </p:cBhvr>
                                      <p:to>
                                        <p:strVal val="visible"/>
                                      </p:to>
                                    </p:set>
                                    <p:animEffect transition="in" filter="fade">
                                      <p:cBhvr>
                                        <p:cTn id="55" dur="500"/>
                                        <p:tgtEl>
                                          <p:spTgt spid="97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74"/>
                                        </p:tgtEl>
                                        <p:attrNameLst>
                                          <p:attrName>style.visibility</p:attrName>
                                        </p:attrNameLst>
                                      </p:cBhvr>
                                      <p:to>
                                        <p:strVal val="visible"/>
                                      </p:to>
                                    </p:set>
                                    <p:animEffect transition="in" filter="fade">
                                      <p:cBhvr>
                                        <p:cTn id="60" dur="500"/>
                                        <p:tgtEl>
                                          <p:spTgt spid="97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76">
                                            <p:bg/>
                                          </p:spTgt>
                                        </p:tgtEl>
                                        <p:attrNameLst>
                                          <p:attrName>style.visibility</p:attrName>
                                        </p:attrNameLst>
                                      </p:cBhvr>
                                      <p:to>
                                        <p:strVal val="visible"/>
                                      </p:to>
                                    </p:set>
                                    <p:animEffect transition="in" filter="fade">
                                      <p:cBhvr>
                                        <p:cTn id="65" dur="500"/>
                                        <p:tgtEl>
                                          <p:spTgt spid="976">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76">
                                            <p:txEl>
                                              <p:pRg st="0" end="0"/>
                                            </p:txEl>
                                          </p:spTgt>
                                        </p:tgtEl>
                                        <p:attrNameLst>
                                          <p:attrName>style.visibility</p:attrName>
                                        </p:attrNameLst>
                                      </p:cBhvr>
                                      <p:to>
                                        <p:strVal val="visible"/>
                                      </p:to>
                                    </p:set>
                                    <p:animEffect transition="in" filter="fade">
                                      <p:cBhvr>
                                        <p:cTn id="70" dur="500"/>
                                        <p:tgtEl>
                                          <p:spTgt spid="976">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76">
                                            <p:txEl>
                                              <p:pRg st="1" end="1"/>
                                            </p:txEl>
                                          </p:spTgt>
                                        </p:tgtEl>
                                        <p:attrNameLst>
                                          <p:attrName>style.visibility</p:attrName>
                                        </p:attrNameLst>
                                      </p:cBhvr>
                                      <p:to>
                                        <p:strVal val="visible"/>
                                      </p:to>
                                    </p:set>
                                    <p:animEffect transition="in" filter="fade">
                                      <p:cBhvr>
                                        <p:cTn id="75" dur="500"/>
                                        <p:tgtEl>
                                          <p:spTgt spid="976">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76">
                                            <p:txEl>
                                              <p:pRg st="2" end="2"/>
                                            </p:txEl>
                                          </p:spTgt>
                                        </p:tgtEl>
                                        <p:attrNameLst>
                                          <p:attrName>style.visibility</p:attrName>
                                        </p:attrNameLst>
                                      </p:cBhvr>
                                      <p:to>
                                        <p:strVal val="visible"/>
                                      </p:to>
                                    </p:set>
                                    <p:animEffect transition="in" filter="fade">
                                      <p:cBhvr>
                                        <p:cTn id="80" dur="500"/>
                                        <p:tgtEl>
                                          <p:spTgt spid="9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 grpId="0" animBg="1"/>
      <p:bldP spid="975" grpId="0" uiExpand="1" build="p" bldLvl="2" animBg="1"/>
      <p:bldP spid="972" grpId="0" animBg="1"/>
      <p:bldP spid="974" grpId="0" animBg="1"/>
      <p:bldP spid="976" grpId="0" uiExpand="1" build="p" bldLvl="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a:extLst>
              <a:ext uri="{FF2B5EF4-FFF2-40B4-BE49-F238E27FC236}">
                <a16:creationId xmlns:a16="http://schemas.microsoft.com/office/drawing/2014/main" id="{7020E0C6-EC9C-FF40-8249-B56F51A49E08}"/>
              </a:ext>
            </a:extLst>
          </p:cNvPr>
          <p:cNvSpPr/>
          <p:nvPr/>
        </p:nvSpPr>
        <p:spPr>
          <a:xfrm>
            <a:off x="545161" y="1727736"/>
            <a:ext cx="23209995" cy="10204998"/>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latin typeface="Arial" panose="020B0604020202020204" pitchFamily="34" charset="0"/>
              <a:cs typeface="Arial" panose="020B0604020202020204" pitchFamily="34" charset="0"/>
            </a:endParaRPr>
          </a:p>
        </p:txBody>
      </p:sp>
      <p:grpSp>
        <p:nvGrpSpPr>
          <p:cNvPr id="991" name="Group"/>
          <p:cNvGrpSpPr/>
          <p:nvPr/>
        </p:nvGrpSpPr>
        <p:grpSpPr>
          <a:xfrm>
            <a:off x="300010" y="12129298"/>
            <a:ext cx="4576790" cy="1181769"/>
            <a:chOff x="0" y="0"/>
            <a:chExt cx="4601208" cy="995765"/>
          </a:xfrm>
        </p:grpSpPr>
        <p:pic>
          <p:nvPicPr>
            <p:cNvPr id="986"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987"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988"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989"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990"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 name="Group 1">
            <a:extLst>
              <a:ext uri="{FF2B5EF4-FFF2-40B4-BE49-F238E27FC236}">
                <a16:creationId xmlns:a16="http://schemas.microsoft.com/office/drawing/2014/main" id="{B5378FF8-AFC0-1940-AAAC-673CEE285D61}"/>
              </a:ext>
            </a:extLst>
          </p:cNvPr>
          <p:cNvGrpSpPr/>
          <p:nvPr/>
        </p:nvGrpSpPr>
        <p:grpSpPr>
          <a:xfrm>
            <a:off x="545161" y="462445"/>
            <a:ext cx="5874224" cy="1124257"/>
            <a:chOff x="545161" y="462445"/>
            <a:chExt cx="5874224" cy="1124257"/>
          </a:xfrm>
        </p:grpSpPr>
        <p:sp>
          <p:nvSpPr>
            <p:cNvPr id="992" name="Rounded Rectangle"/>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993" name="myths &amp; Facts"/>
            <p:cNvSpPr txBox="1"/>
            <p:nvPr/>
          </p:nvSpPr>
          <p:spPr>
            <a:xfrm>
              <a:off x="1442944" y="570792"/>
              <a:ext cx="4098879"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pPr lvl="0" algn="ctr"/>
              <a:r>
                <a:rPr lang="hi-IN" sz="4800" b="0" cap="none" dirty="0">
                  <a:solidFill>
                    <a:srgbClr val="000000"/>
                  </a:solidFill>
                  <a:latin typeface="Kruti Dev 010" pitchFamily="2" charset="0"/>
                  <a:cs typeface="Arial" panose="020B0604020202020204" pitchFamily="34" charset="0"/>
                </a:rPr>
                <a:t>मिथक और तथ्य</a:t>
              </a:r>
            </a:p>
          </p:txBody>
        </p:sp>
      </p:grpSp>
      <p:grpSp>
        <p:nvGrpSpPr>
          <p:cNvPr id="996" name="Group"/>
          <p:cNvGrpSpPr/>
          <p:nvPr/>
        </p:nvGrpSpPr>
        <p:grpSpPr>
          <a:xfrm>
            <a:off x="23097931" y="13055999"/>
            <a:ext cx="2098868" cy="1540535"/>
            <a:chOff x="0" y="2515"/>
            <a:chExt cx="2098867" cy="1540534"/>
          </a:xfrm>
        </p:grpSpPr>
        <p:sp>
          <p:nvSpPr>
            <p:cNvPr id="994" name="35"/>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7</a:t>
              </a:r>
              <a:endParaRPr b="0" dirty="0">
                <a:latin typeface="Arial" panose="020B0604020202020204" pitchFamily="34" charset="0"/>
                <a:cs typeface="Arial" panose="020B0604020202020204" pitchFamily="34" charset="0"/>
              </a:endParaRPr>
            </a:p>
          </p:txBody>
        </p:sp>
        <p:pic>
          <p:nvPicPr>
            <p:cNvPr id="995"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997" name="Statement: With the summers coming up, the Coronavirus will be killed…"/>
          <p:cNvSpPr txBox="1"/>
          <p:nvPr/>
        </p:nvSpPr>
        <p:spPr>
          <a:xfrm>
            <a:off x="1084371" y="1768314"/>
            <a:ext cx="22215257" cy="9682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lnSpc>
                <a:spcPts val="3600"/>
              </a:lnSpc>
              <a:spcBef>
                <a:spcPts val="1500"/>
              </a:spcBef>
            </a:pPr>
            <a:r>
              <a:rPr lang="hi-IN" sz="3600" b="0" spc="-150" dirty="0">
                <a:latin typeface="Kruti Dev 010" pitchFamily="2" charset="0"/>
                <a:cs typeface="Arial" panose="020B0604020202020204" pitchFamily="34" charset="0"/>
              </a:rPr>
              <a:t>कथनः गर्मी आने पर कोरोनावायरस मर जायेगा।</a:t>
            </a:r>
          </a:p>
          <a:p>
            <a:pPr algn="l">
              <a:lnSpc>
                <a:spcPts val="3600"/>
              </a:lnSpc>
              <a:spcBef>
                <a:spcPts val="1500"/>
              </a:spcBef>
            </a:pPr>
            <a:r>
              <a:rPr lang="hi-IN" sz="3600" b="0" spc="-150" dirty="0">
                <a:latin typeface="Kruti Dev 010" pitchFamily="2" charset="0"/>
                <a:cs typeface="Arial" panose="020B0604020202020204" pitchFamily="34" charset="0"/>
              </a:rPr>
              <a:t>तथ्यः </a:t>
            </a:r>
            <a:r>
              <a:rPr lang="en-IN" sz="3600" b="0" spc="-150" dirty="0">
                <a:latin typeface="Times New Roman" pitchFamily="18" charset="0"/>
                <a:cs typeface="Times New Roman" pitchFamily="18" charset="0"/>
              </a:rPr>
              <a:t>COVID-19</a:t>
            </a:r>
            <a:r>
              <a:rPr lang="en-IN" sz="3600" b="0" spc="-150" dirty="0">
                <a:latin typeface="Kruti Dev 010" pitchFamily="2" charset="0"/>
                <a:cs typeface="Arial" panose="020B0604020202020204" pitchFamily="34" charset="0"/>
              </a:rPr>
              <a:t> </a:t>
            </a:r>
            <a:r>
              <a:rPr lang="hi-IN" sz="3600" b="0" spc="-150" dirty="0">
                <a:latin typeface="Kruti Dev 010" pitchFamily="2" charset="0"/>
                <a:cs typeface="Arial" panose="020B0604020202020204" pitchFamily="34" charset="0"/>
              </a:rPr>
              <a:t>वायरस सभी क्षेत्रों में फैल सकता है चाहें वह क्षेत्र गर्म हो या आर्द्र। </a:t>
            </a:r>
            <a:r>
              <a:rPr lang="en-IN" sz="3600" b="0" spc="-150" dirty="0">
                <a:latin typeface="Times New Roman" pitchFamily="18" charset="0"/>
                <a:cs typeface="Times New Roman" pitchFamily="18" charset="0"/>
              </a:rPr>
              <a:t>COVID-19</a:t>
            </a:r>
            <a:r>
              <a:rPr lang="en-IN" sz="3600" b="0" spc="-150" dirty="0">
                <a:latin typeface="Kruti Dev 010" pitchFamily="2" charset="0"/>
                <a:cs typeface="Arial" panose="020B0604020202020204" pitchFamily="34" charset="0"/>
              </a:rPr>
              <a:t> </a:t>
            </a:r>
            <a:r>
              <a:rPr lang="hi-IN" sz="3600" b="0" spc="-150" dirty="0">
                <a:latin typeface="Kruti Dev 010" pitchFamily="2" charset="0"/>
                <a:cs typeface="Arial" panose="020B0604020202020204" pitchFamily="34" charset="0"/>
              </a:rPr>
              <a:t>से खुद को बचाने का सबसे अच्छा तरीका है बार-बार अपने हाथों को साफ करना, खांसी या छींक आने पर अपनी नाक/मुंह ढंकना और भीड़-भाड़ वाली जगहों पर जाने से बचना।</a:t>
            </a:r>
          </a:p>
          <a:p>
            <a:pPr algn="l">
              <a:lnSpc>
                <a:spcPts val="3600"/>
              </a:lnSpc>
              <a:spcBef>
                <a:spcPts val="1500"/>
              </a:spcBef>
            </a:pPr>
            <a:r>
              <a:rPr lang="hi-IN" sz="3600" b="0" spc="-150" dirty="0">
                <a:latin typeface="Kruti Dev 010" pitchFamily="2" charset="0"/>
                <a:cs typeface="Arial" panose="020B0604020202020204" pitchFamily="34" charset="0"/>
              </a:rPr>
              <a:t>कथनः गर्म पानी से नहाने पर वायरस मर जायेगा।</a:t>
            </a:r>
          </a:p>
          <a:p>
            <a:pPr algn="l">
              <a:lnSpc>
                <a:spcPts val="3600"/>
              </a:lnSpc>
              <a:spcBef>
                <a:spcPts val="1500"/>
              </a:spcBef>
            </a:pPr>
            <a:r>
              <a:rPr lang="hi-IN" sz="3600" b="0" spc="-150" dirty="0">
                <a:latin typeface="Kruti Dev 010" pitchFamily="2" charset="0"/>
                <a:cs typeface="Arial" panose="020B0604020202020204" pitchFamily="34" charset="0"/>
              </a:rPr>
              <a:t>तथ्यः वायरस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के अन्दर रहता है जहां तापमान 37</a:t>
            </a:r>
            <a:r>
              <a:rPr lang="en-IN" sz="3600" b="0" spc="-150" dirty="0">
                <a:latin typeface="Times New Roman" pitchFamily="18" charset="0"/>
                <a:cs typeface="Times New Roman" pitchFamily="18" charset="0"/>
              </a:rPr>
              <a:t>ºC</a:t>
            </a:r>
            <a:r>
              <a:rPr lang="en-IN" sz="3600" b="0" spc="-150" dirty="0">
                <a:latin typeface="Times New Roman" pitchFamily="18" charset="0"/>
                <a:cs typeface="Arial" panose="020B0604020202020204" pitchFamily="34" charset="0"/>
              </a:rPr>
              <a:t> </a:t>
            </a:r>
            <a:r>
              <a:rPr lang="hi-IN" sz="3600" b="0" spc="-150" dirty="0">
                <a:latin typeface="Kruti Dev 010" pitchFamily="2" charset="0"/>
                <a:cs typeface="Arial" panose="020B0604020202020204" pitchFamily="34" charset="0"/>
              </a:rPr>
              <a:t>होता है और गर्म पानी से नहाने से उस पर कोई प्रभाव नहीं होता है।</a:t>
            </a:r>
          </a:p>
          <a:p>
            <a:pPr algn="l">
              <a:lnSpc>
                <a:spcPts val="3600"/>
              </a:lnSpc>
              <a:spcBef>
                <a:spcPts val="1500"/>
              </a:spcBef>
            </a:pPr>
            <a:r>
              <a:rPr lang="hi-IN" sz="3600" b="0" spc="-150" dirty="0">
                <a:latin typeface="Kruti Dev 010" pitchFamily="2" charset="0"/>
                <a:cs typeface="Arial" panose="020B0604020202020204" pitchFamily="34" charset="0"/>
              </a:rPr>
              <a:t>कथनः निमोनिया का टीका कोरोनावायरस से आपकी रक्षा करता है।</a:t>
            </a:r>
          </a:p>
          <a:p>
            <a:pPr algn="l">
              <a:lnSpc>
                <a:spcPts val="3600"/>
              </a:lnSpc>
              <a:spcBef>
                <a:spcPts val="1500"/>
              </a:spcBef>
            </a:pPr>
            <a:r>
              <a:rPr lang="hi-IN" sz="3600" b="0" spc="-150" dirty="0">
                <a:latin typeface="Kruti Dev 010" pitchFamily="2" charset="0"/>
                <a:cs typeface="Arial" panose="020B0604020202020204" pitchFamily="34" charset="0"/>
              </a:rPr>
              <a:t>तथ्यः निमोनिया का टीका निमोनिया से आपकी रक्षा निश्चित रूप से करेगा, लेकिन इसका प्रभाव नोवेल कोरोनावायरस से रक्षा करने के लिए नहीं है।</a:t>
            </a:r>
          </a:p>
          <a:p>
            <a:pPr algn="l">
              <a:lnSpc>
                <a:spcPts val="3600"/>
              </a:lnSpc>
              <a:spcBef>
                <a:spcPts val="1500"/>
              </a:spcBef>
            </a:pPr>
            <a:r>
              <a:rPr lang="hi-IN" sz="3600" b="0" spc="-150" dirty="0">
                <a:latin typeface="Kruti Dev 010" pitchFamily="2" charset="0"/>
                <a:cs typeface="Arial" panose="020B0604020202020204" pitchFamily="34" charset="0"/>
              </a:rPr>
              <a:t>कथनः अपने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पर एल्कोहल या कीटाणुना</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क छिड़कने से आपको संक्रमण से सुरक्षा मिलेगी।</a:t>
            </a:r>
          </a:p>
          <a:p>
            <a:pPr algn="l">
              <a:spcBef>
                <a:spcPts val="1500"/>
              </a:spcBef>
            </a:pPr>
            <a:r>
              <a:rPr lang="hi-IN" sz="3600" b="0" spc="-150" dirty="0">
                <a:latin typeface="Kruti Dev 010" pitchFamily="2" charset="0"/>
                <a:cs typeface="Arial" panose="020B0604020202020204" pitchFamily="34" charset="0"/>
              </a:rPr>
              <a:t>तथ्यः एल्कोहल या कीटाणुना</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क आपके कपड़ों या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पर छिड़कने से या एल्कोहल का सेवन करने से आपको संक्रमण से सुरक्षा नहीं मिलेगी। संक्रमण तब होता है जब वायरस नाक या मुंह के माध्यम से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में पहुंचता है। आप अपने दूषित हाथों से जब कुछ खाते हैं या अपना मुंह छूते हैं तो कीटाणु आपके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में पहुंच सकते हैं।</a:t>
            </a:r>
          </a:p>
          <a:p>
            <a:pPr algn="l">
              <a:lnSpc>
                <a:spcPts val="3600"/>
              </a:lnSpc>
              <a:spcBef>
                <a:spcPts val="1500"/>
              </a:spcBef>
            </a:pPr>
            <a:r>
              <a:rPr lang="hi-IN" sz="3600" b="0" spc="-150" dirty="0">
                <a:latin typeface="Kruti Dev 010" pitchFamily="2" charset="0"/>
                <a:cs typeface="Arial" panose="020B0604020202020204" pitchFamily="34" charset="0"/>
              </a:rPr>
              <a:t>कथनः नमक-पानी/</a:t>
            </a:r>
            <a:r>
              <a:rPr lang="en-IN" sz="3600" b="0" spc="-150" dirty="0">
                <a:latin typeface="Times New Roman" pitchFamily="18" charset="0"/>
                <a:cs typeface="Times New Roman" pitchFamily="18" charset="0"/>
              </a:rPr>
              <a:t>Saline</a:t>
            </a:r>
            <a:r>
              <a:rPr lang="en-IN" sz="3600" b="0" spc="-150" dirty="0">
                <a:latin typeface="Kruti Dev 010" pitchFamily="2" charset="0"/>
                <a:cs typeface="Arial" panose="020B0604020202020204" pitchFamily="34" charset="0"/>
              </a:rPr>
              <a:t> </a:t>
            </a:r>
            <a:r>
              <a:rPr lang="hi-IN" sz="3600" b="0" spc="-150" dirty="0">
                <a:latin typeface="Kruti Dev 010" pitchFamily="2" charset="0"/>
                <a:cs typeface="Arial" panose="020B0604020202020204" pitchFamily="34" charset="0"/>
              </a:rPr>
              <a:t>से नियमित नाक साफ करने से संक्रमण से बचा जा सकता है।</a:t>
            </a:r>
          </a:p>
          <a:p>
            <a:pPr algn="l">
              <a:spcBef>
                <a:spcPts val="1500"/>
              </a:spcBef>
            </a:pPr>
            <a:r>
              <a:rPr lang="hi-IN" sz="3600" b="0" spc="-150" dirty="0">
                <a:latin typeface="Kruti Dev 010" pitchFamily="2" charset="0"/>
                <a:cs typeface="Arial" panose="020B0604020202020204" pitchFamily="34" charset="0"/>
              </a:rPr>
              <a:t>तथ्यः नमक-पानी/</a:t>
            </a:r>
            <a:r>
              <a:rPr lang="en-IN" sz="3600" b="0" spc="-150" dirty="0">
                <a:latin typeface="Times New Roman" pitchFamily="18" charset="0"/>
                <a:cs typeface="Times New Roman" pitchFamily="18" charset="0"/>
              </a:rPr>
              <a:t>Saline</a:t>
            </a:r>
            <a:r>
              <a:rPr lang="en-IN" sz="3600" b="0" spc="-150" dirty="0">
                <a:latin typeface="Kruti Dev 010" pitchFamily="2" charset="0"/>
                <a:cs typeface="Arial" panose="020B0604020202020204" pitchFamily="34" charset="0"/>
              </a:rPr>
              <a:t> </a:t>
            </a:r>
            <a:r>
              <a:rPr lang="hi-IN" sz="3600" b="0" spc="-150" dirty="0">
                <a:latin typeface="Kruti Dev 010" pitchFamily="2" charset="0"/>
                <a:cs typeface="Arial" panose="020B0604020202020204" pitchFamily="34" charset="0"/>
              </a:rPr>
              <a:t>से सामान्य जुकाम के कुछ मामलों में मदद मिलती है, लेकिन यह सुझाव देने के लिए कोई सबूत नहीं है कि यह नोवेल कोरोनावायरस संक्रमण से सुरक्षा देने में प्रभावी 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7">
                                            <p:bg/>
                                          </p:spTgt>
                                        </p:tgtEl>
                                        <p:attrNameLst>
                                          <p:attrName>style.visibility</p:attrName>
                                        </p:attrNameLst>
                                      </p:cBhvr>
                                      <p:to>
                                        <p:strVal val="visible"/>
                                      </p:to>
                                    </p:set>
                                    <p:animEffect transition="in" filter="fade">
                                      <p:cBhvr>
                                        <p:cTn id="15" dur="500"/>
                                        <p:tgtEl>
                                          <p:spTgt spid="997">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97">
                                            <p:txEl>
                                              <p:pRg st="0" end="0"/>
                                            </p:txEl>
                                          </p:spTgt>
                                        </p:tgtEl>
                                        <p:attrNameLst>
                                          <p:attrName>style.visibility</p:attrName>
                                        </p:attrNameLst>
                                      </p:cBhvr>
                                      <p:to>
                                        <p:strVal val="visible"/>
                                      </p:to>
                                    </p:set>
                                    <p:animEffect transition="in" filter="fade">
                                      <p:cBhvr>
                                        <p:cTn id="20" dur="500"/>
                                        <p:tgtEl>
                                          <p:spTgt spid="99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97">
                                            <p:txEl>
                                              <p:pRg st="1" end="1"/>
                                            </p:txEl>
                                          </p:spTgt>
                                        </p:tgtEl>
                                        <p:attrNameLst>
                                          <p:attrName>style.visibility</p:attrName>
                                        </p:attrNameLst>
                                      </p:cBhvr>
                                      <p:to>
                                        <p:strVal val="visible"/>
                                      </p:to>
                                    </p:set>
                                    <p:animEffect transition="in" filter="fade">
                                      <p:cBhvr>
                                        <p:cTn id="25" dur="500"/>
                                        <p:tgtEl>
                                          <p:spTgt spid="99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97">
                                            <p:txEl>
                                              <p:pRg st="2" end="2"/>
                                            </p:txEl>
                                          </p:spTgt>
                                        </p:tgtEl>
                                        <p:attrNameLst>
                                          <p:attrName>style.visibility</p:attrName>
                                        </p:attrNameLst>
                                      </p:cBhvr>
                                      <p:to>
                                        <p:strVal val="visible"/>
                                      </p:to>
                                    </p:set>
                                    <p:animEffect transition="in" filter="fade">
                                      <p:cBhvr>
                                        <p:cTn id="30" dur="500"/>
                                        <p:tgtEl>
                                          <p:spTgt spid="99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97">
                                            <p:txEl>
                                              <p:pRg st="3" end="3"/>
                                            </p:txEl>
                                          </p:spTgt>
                                        </p:tgtEl>
                                        <p:attrNameLst>
                                          <p:attrName>style.visibility</p:attrName>
                                        </p:attrNameLst>
                                      </p:cBhvr>
                                      <p:to>
                                        <p:strVal val="visible"/>
                                      </p:to>
                                    </p:set>
                                    <p:animEffect transition="in" filter="fade">
                                      <p:cBhvr>
                                        <p:cTn id="35" dur="500"/>
                                        <p:tgtEl>
                                          <p:spTgt spid="99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97">
                                            <p:txEl>
                                              <p:pRg st="4" end="4"/>
                                            </p:txEl>
                                          </p:spTgt>
                                        </p:tgtEl>
                                        <p:attrNameLst>
                                          <p:attrName>style.visibility</p:attrName>
                                        </p:attrNameLst>
                                      </p:cBhvr>
                                      <p:to>
                                        <p:strVal val="visible"/>
                                      </p:to>
                                    </p:set>
                                    <p:animEffect transition="in" filter="fade">
                                      <p:cBhvr>
                                        <p:cTn id="40" dur="500"/>
                                        <p:tgtEl>
                                          <p:spTgt spid="99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97">
                                            <p:txEl>
                                              <p:pRg st="5" end="5"/>
                                            </p:txEl>
                                          </p:spTgt>
                                        </p:tgtEl>
                                        <p:attrNameLst>
                                          <p:attrName>style.visibility</p:attrName>
                                        </p:attrNameLst>
                                      </p:cBhvr>
                                      <p:to>
                                        <p:strVal val="visible"/>
                                      </p:to>
                                    </p:set>
                                    <p:animEffect transition="in" filter="fade">
                                      <p:cBhvr>
                                        <p:cTn id="45" dur="500"/>
                                        <p:tgtEl>
                                          <p:spTgt spid="99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97">
                                            <p:txEl>
                                              <p:pRg st="6" end="6"/>
                                            </p:txEl>
                                          </p:spTgt>
                                        </p:tgtEl>
                                        <p:attrNameLst>
                                          <p:attrName>style.visibility</p:attrName>
                                        </p:attrNameLst>
                                      </p:cBhvr>
                                      <p:to>
                                        <p:strVal val="visible"/>
                                      </p:to>
                                    </p:set>
                                    <p:animEffect transition="in" filter="fade">
                                      <p:cBhvr>
                                        <p:cTn id="50" dur="500"/>
                                        <p:tgtEl>
                                          <p:spTgt spid="997">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97">
                                            <p:txEl>
                                              <p:pRg st="7" end="7"/>
                                            </p:txEl>
                                          </p:spTgt>
                                        </p:tgtEl>
                                        <p:attrNameLst>
                                          <p:attrName>style.visibility</p:attrName>
                                        </p:attrNameLst>
                                      </p:cBhvr>
                                      <p:to>
                                        <p:strVal val="visible"/>
                                      </p:to>
                                    </p:set>
                                    <p:animEffect transition="in" filter="fade">
                                      <p:cBhvr>
                                        <p:cTn id="55" dur="500"/>
                                        <p:tgtEl>
                                          <p:spTgt spid="997">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97">
                                            <p:txEl>
                                              <p:pRg st="8" end="8"/>
                                            </p:txEl>
                                          </p:spTgt>
                                        </p:tgtEl>
                                        <p:attrNameLst>
                                          <p:attrName>style.visibility</p:attrName>
                                        </p:attrNameLst>
                                      </p:cBhvr>
                                      <p:to>
                                        <p:strVal val="visible"/>
                                      </p:to>
                                    </p:set>
                                    <p:animEffect transition="in" filter="fade">
                                      <p:cBhvr>
                                        <p:cTn id="60" dur="500"/>
                                        <p:tgtEl>
                                          <p:spTgt spid="99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97">
                                            <p:txEl>
                                              <p:pRg st="9" end="9"/>
                                            </p:txEl>
                                          </p:spTgt>
                                        </p:tgtEl>
                                        <p:attrNameLst>
                                          <p:attrName>style.visibility</p:attrName>
                                        </p:attrNameLst>
                                      </p:cBhvr>
                                      <p:to>
                                        <p:strVal val="visible"/>
                                      </p:to>
                                    </p:set>
                                    <p:animEffect transition="in" filter="fade">
                                      <p:cBhvr>
                                        <p:cTn id="65" dur="500"/>
                                        <p:tgtEl>
                                          <p:spTgt spid="99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7" grpId="0" uiExpand="1" build="p" bldLvl="2"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a:extLst>
              <a:ext uri="{FF2B5EF4-FFF2-40B4-BE49-F238E27FC236}">
                <a16:creationId xmlns:a16="http://schemas.microsoft.com/office/drawing/2014/main" id="{2B1B5A04-BC71-454B-A8CD-07D10D1F10C5}"/>
              </a:ext>
            </a:extLst>
          </p:cNvPr>
          <p:cNvSpPr/>
          <p:nvPr/>
        </p:nvSpPr>
        <p:spPr>
          <a:xfrm>
            <a:off x="545161" y="2042853"/>
            <a:ext cx="23209995" cy="9535152"/>
          </a:xfrm>
          <a:prstGeom prst="roundRect">
            <a:avLst>
              <a:gd name="adj" fmla="val 3361"/>
            </a:avLst>
          </a:prstGeom>
          <a:solidFill>
            <a:schemeClr val="accent1">
              <a:lumMod val="20000"/>
              <a:lumOff val="80000"/>
            </a:schemeClr>
          </a:solidFill>
          <a:ln w="12700">
            <a:miter lim="400000"/>
          </a:ln>
          <a:effectLst>
            <a:outerShdw blurRad="63500" dist="25400" dir="5400000" rotWithShape="0">
              <a:srgbClr val="000000">
                <a:alpha val="50000"/>
              </a:srgbClr>
            </a:outerShdw>
          </a:effectLst>
        </p:spPr>
        <p:txBody>
          <a:bodyPr lIns="0" tIns="0" rIns="0" bIns="0" anchor="ctr"/>
          <a:lstStyle/>
          <a:p>
            <a:pPr>
              <a:defRPr sz="3200" cap="all">
                <a:solidFill>
                  <a:srgbClr val="FFFFFF"/>
                </a:solidFill>
              </a:defRPr>
            </a:pPr>
            <a:endParaRPr b="0" dirty="0">
              <a:solidFill>
                <a:schemeClr val="tx1"/>
              </a:solidFill>
              <a:latin typeface="Arial" panose="020B0604020202020204" pitchFamily="34" charset="0"/>
              <a:cs typeface="Arial" panose="020B0604020202020204" pitchFamily="34" charset="0"/>
            </a:endParaRPr>
          </a:p>
        </p:txBody>
      </p:sp>
      <p:grpSp>
        <p:nvGrpSpPr>
          <p:cNvPr id="1004" name="Group"/>
          <p:cNvGrpSpPr/>
          <p:nvPr/>
        </p:nvGrpSpPr>
        <p:grpSpPr>
          <a:xfrm>
            <a:off x="300010" y="12315300"/>
            <a:ext cx="4601210" cy="995767"/>
            <a:chOff x="0" y="0"/>
            <a:chExt cx="4601208" cy="995765"/>
          </a:xfrm>
        </p:grpSpPr>
        <p:pic>
          <p:nvPicPr>
            <p:cNvPr id="99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0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0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0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0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009" name="Group"/>
          <p:cNvGrpSpPr/>
          <p:nvPr/>
        </p:nvGrpSpPr>
        <p:grpSpPr>
          <a:xfrm>
            <a:off x="23097931" y="13055999"/>
            <a:ext cx="2098868" cy="1540535"/>
            <a:chOff x="0" y="2515"/>
            <a:chExt cx="2098867" cy="1540534"/>
          </a:xfrm>
        </p:grpSpPr>
        <p:sp>
          <p:nvSpPr>
            <p:cNvPr id="1007" name="36"/>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8</a:t>
              </a:r>
              <a:endParaRPr b="0" dirty="0">
                <a:latin typeface="Arial" panose="020B0604020202020204" pitchFamily="34" charset="0"/>
                <a:cs typeface="Arial" panose="020B0604020202020204" pitchFamily="34" charset="0"/>
              </a:endParaRPr>
            </a:p>
          </p:txBody>
        </p:sp>
        <p:pic>
          <p:nvPicPr>
            <p:cNvPr id="1008" name="Image" descr="Image"/>
            <p:cNvPicPr>
              <a:picLocks noChangeAspect="1"/>
            </p:cNvPicPr>
            <p:nvPr/>
          </p:nvPicPr>
          <p:blipFill>
            <a:blip r:embed="rId6"/>
            <a:stretch>
              <a:fillRect/>
            </a:stretch>
          </p:blipFill>
          <p:spPr>
            <a:xfrm>
              <a:off x="0" y="2515"/>
              <a:ext cx="554528" cy="541069"/>
            </a:xfrm>
            <a:prstGeom prst="rect">
              <a:avLst/>
            </a:prstGeom>
            <a:ln w="12700" cap="flat">
              <a:noFill/>
              <a:miter lim="400000"/>
            </a:ln>
            <a:effectLst/>
          </p:spPr>
        </p:pic>
      </p:grpSp>
      <p:sp>
        <p:nvSpPr>
          <p:cNvPr id="1010" name="Statement: Coronavirus  can be passed through chicken and meat…"/>
          <p:cNvSpPr txBox="1"/>
          <p:nvPr/>
        </p:nvSpPr>
        <p:spPr>
          <a:xfrm>
            <a:off x="931257" y="2386987"/>
            <a:ext cx="22361604" cy="85890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lvl="0" algn="l">
              <a:lnSpc>
                <a:spcPct val="90000"/>
              </a:lnSpc>
            </a:pPr>
            <a:r>
              <a:rPr lang="hi-IN" sz="3600" b="0" spc="-150" dirty="0">
                <a:latin typeface="Kruti Dev 010" pitchFamily="2" charset="0"/>
                <a:cs typeface="Arial" panose="020B0604020202020204" pitchFamily="34" charset="0"/>
              </a:rPr>
              <a:t>कथनः कोरोनावायरस मुर्गा और मीट के माध्यम से भी फैल सकता है।</a:t>
            </a:r>
          </a:p>
          <a:p>
            <a:pPr lvl="0" algn="l">
              <a:lnSpc>
                <a:spcPct val="90000"/>
              </a:lnSpc>
            </a:pPr>
            <a:r>
              <a:rPr lang="hi-IN" sz="3600" b="0" spc="-150" dirty="0">
                <a:latin typeface="Kruti Dev 010" pitchFamily="2" charset="0"/>
                <a:cs typeface="Arial" panose="020B0604020202020204" pitchFamily="34" charset="0"/>
              </a:rPr>
              <a:t>तथ्यः नहीं। इसका कोई प्रमाण नहीं है कि कोरोनावायरस मीट या मुर्गे के द्वारा फैल रहा है। हालांकि यह सलाह हमे</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 दी जाती है कि मुर्गा और मीट को ठीक तरह से पकाएं।</a:t>
            </a:r>
            <a:br>
              <a:rPr lang="hi-IN" sz="3600" b="0" spc="-150" dirty="0">
                <a:latin typeface="Kruti Dev 010" pitchFamily="2" charset="0"/>
                <a:cs typeface="Arial" panose="020B0604020202020204" pitchFamily="34" charset="0"/>
              </a:rPr>
            </a:br>
            <a:endParaRPr lang="en-US" sz="3600" b="0" spc="-150" dirty="0">
              <a:latin typeface="Kruti Dev 010" pitchFamily="2" charset="0"/>
              <a:cs typeface="Arial" panose="020B0604020202020204" pitchFamily="34" charset="0"/>
            </a:endParaRPr>
          </a:p>
          <a:p>
            <a:pPr lvl="0" algn="l">
              <a:lnSpc>
                <a:spcPct val="90000"/>
              </a:lnSpc>
            </a:pPr>
            <a:r>
              <a:rPr lang="hi-IN" sz="3600" b="0" spc="-150" dirty="0">
                <a:latin typeface="Kruti Dev 010" pitchFamily="2" charset="0"/>
                <a:cs typeface="Arial" panose="020B0604020202020204" pitchFamily="34" charset="0"/>
              </a:rPr>
              <a:t>कथनः कोरोनावायरस से संक्रमित एक व्यक्ति पूरी तरह से ठीक हो सकता है और वह संक्रामक नहीं रहता।</a:t>
            </a:r>
          </a:p>
          <a:p>
            <a:pPr lvl="0" algn="l">
              <a:lnSpc>
                <a:spcPct val="90000"/>
              </a:lnSpc>
            </a:pPr>
            <a:r>
              <a:rPr lang="hi-IN" sz="3600" b="0" spc="-150" dirty="0">
                <a:latin typeface="Kruti Dev 010" pitchFamily="2" charset="0"/>
                <a:cs typeface="Arial" panose="020B0604020202020204" pitchFamily="34" charset="0"/>
              </a:rPr>
              <a:t>तथ्यः 80 प्रति</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त लोग बिना किसी वि</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ष उपचार के बीमारी से ठीक हो चुके हैं। लेकिन वायरस के उपचार पर अभी भी रिसर्च चल रहा है।</a:t>
            </a:r>
            <a:br>
              <a:rPr lang="en-US" sz="3600" b="0" spc="-150" dirty="0">
                <a:latin typeface="Kruti Dev 010" pitchFamily="2" charset="0"/>
                <a:cs typeface="Arial" panose="020B0604020202020204" pitchFamily="34" charset="0"/>
              </a:rPr>
            </a:br>
            <a:endParaRPr lang="en-US" sz="3600" b="0" spc="-150" dirty="0">
              <a:latin typeface="Kruti Dev 010" pitchFamily="2" charset="0"/>
              <a:cs typeface="Arial" panose="020B0604020202020204" pitchFamily="34" charset="0"/>
            </a:endParaRPr>
          </a:p>
          <a:p>
            <a:pPr lvl="0" algn="l">
              <a:lnSpc>
                <a:spcPct val="90000"/>
              </a:lnSpc>
            </a:pPr>
            <a:r>
              <a:rPr lang="hi-IN" sz="3600" b="0" spc="-150" dirty="0">
                <a:latin typeface="Kruti Dev 010" pitchFamily="2" charset="0"/>
                <a:cs typeface="Arial" panose="020B0604020202020204" pitchFamily="34" charset="0"/>
              </a:rPr>
              <a:t>कथनः कच्चा लहसुन, तिल के बीज खाने से आप वायरस से सुरक्षित हो जाते हैं।</a:t>
            </a:r>
          </a:p>
          <a:p>
            <a:pPr lvl="0" algn="l">
              <a:lnSpc>
                <a:spcPct val="90000"/>
              </a:lnSpc>
            </a:pPr>
            <a:r>
              <a:rPr lang="hi-IN" sz="3600" b="0" spc="-150" dirty="0">
                <a:latin typeface="Kruti Dev 010" pitchFamily="2" charset="0"/>
                <a:cs typeface="Arial" panose="020B0604020202020204" pitchFamily="34" charset="0"/>
              </a:rPr>
              <a:t>तथ्यः लहसुन एक अच्छा खाद्य है इसके अन्य लाभ हैं लेकिन यह कोरोनावायरस से आपकी रक्षा नहीं करता है।</a:t>
            </a:r>
            <a:br>
              <a:rPr lang="hi-IN" sz="3600" b="0" spc="-150" dirty="0">
                <a:latin typeface="Kruti Dev 010" pitchFamily="2" charset="0"/>
                <a:cs typeface="Arial" panose="020B0604020202020204" pitchFamily="34" charset="0"/>
              </a:rPr>
            </a:br>
            <a:r>
              <a:rPr lang="hi-IN" sz="3600" b="0" spc="-150" dirty="0">
                <a:latin typeface="Kruti Dev 010" pitchFamily="2" charset="0"/>
                <a:cs typeface="Arial" panose="020B0604020202020204" pitchFamily="34" charset="0"/>
              </a:rPr>
              <a:t> </a:t>
            </a:r>
            <a:endParaRPr lang="en-US" sz="3600" b="0" spc="-150" dirty="0">
              <a:latin typeface="Kruti Dev 010" pitchFamily="2" charset="0"/>
              <a:cs typeface="Arial" panose="020B0604020202020204" pitchFamily="34" charset="0"/>
            </a:endParaRPr>
          </a:p>
          <a:p>
            <a:pPr lvl="0" algn="l">
              <a:lnSpc>
                <a:spcPct val="90000"/>
              </a:lnSpc>
            </a:pPr>
            <a:r>
              <a:rPr lang="hi-IN" sz="3600" b="0" spc="-150" dirty="0">
                <a:latin typeface="Kruti Dev 010" pitchFamily="2" charset="0"/>
                <a:cs typeface="Arial" panose="020B0604020202020204" pitchFamily="34" charset="0"/>
              </a:rPr>
              <a:t>कथनः </a:t>
            </a:r>
            <a:r>
              <a:rPr lang="hi-IN" sz="3600" b="0" spc="-150" dirty="0">
                <a:latin typeface="Kruti Dev 010" pitchFamily="2" charset="0"/>
                <a:cs typeface="Mangal"/>
              </a:rPr>
              <a:t>श</a:t>
            </a:r>
            <a:r>
              <a:rPr lang="hi-IN" sz="3600" b="0" spc="-150" dirty="0">
                <a:latin typeface="Kruti Dev 010" pitchFamily="2" charset="0"/>
                <a:cs typeface="Arial" panose="020B0604020202020204" pitchFamily="34" charset="0"/>
              </a:rPr>
              <a:t>रीर से बाहर आने पर वायरस आसानी से मर जाता है।</a:t>
            </a:r>
          </a:p>
          <a:p>
            <a:pPr lvl="0" algn="l">
              <a:lnSpc>
                <a:spcPct val="90000"/>
              </a:lnSpc>
            </a:pPr>
            <a:r>
              <a:rPr lang="hi-IN" sz="3600" b="0" spc="-150" dirty="0">
                <a:latin typeface="Kruti Dev 010" pitchFamily="2" charset="0"/>
                <a:cs typeface="Arial" panose="020B0604020202020204" pitchFamily="34" charset="0"/>
              </a:rPr>
              <a:t>तथ्यः हम इस वायरस के बारे में अब तक नहीं जानते हैं। इसी के समान वायरस </a:t>
            </a:r>
            <a:r>
              <a:rPr lang="en-US" sz="3600" b="0" spc="-150" dirty="0">
                <a:latin typeface="Arial" panose="020B0604020202020204" pitchFamily="34" charset="0"/>
                <a:cs typeface="Arial" panose="020B0604020202020204" pitchFamily="34" charset="0"/>
              </a:rPr>
              <a:t>(SARS, MERS) </a:t>
            </a:r>
            <a:r>
              <a:rPr lang="hi-IN" sz="3600" b="0" spc="-150" dirty="0">
                <a:latin typeface="Kruti Dev 010" pitchFamily="2" charset="0"/>
                <a:cs typeface="Arial" panose="020B0604020202020204" pitchFamily="34" charset="0"/>
              </a:rPr>
              <a:t>8 से 24 घंटे तक जीवित रहते हैं, इनकी जीवित रहने की अवधि सतह के प्रकार पर निर्भर है।</a:t>
            </a:r>
            <a:br>
              <a:rPr lang="hi-IN" sz="3600" b="0" spc="-150" dirty="0">
                <a:latin typeface="Kruti Dev 010" pitchFamily="2" charset="0"/>
                <a:cs typeface="Arial" panose="020B0604020202020204" pitchFamily="34" charset="0"/>
              </a:rPr>
            </a:br>
            <a:endParaRPr lang="en-US" sz="3600" b="0" spc="-150" dirty="0">
              <a:latin typeface="Kruti Dev 010" pitchFamily="2" charset="0"/>
              <a:cs typeface="Arial" panose="020B0604020202020204" pitchFamily="34" charset="0"/>
            </a:endParaRPr>
          </a:p>
          <a:p>
            <a:pPr lvl="0" algn="l">
              <a:lnSpc>
                <a:spcPct val="90000"/>
              </a:lnSpc>
            </a:pPr>
            <a:r>
              <a:rPr lang="hi-IN" sz="3600" b="0" spc="-150" dirty="0">
                <a:latin typeface="Kruti Dev 010" pitchFamily="2" charset="0"/>
                <a:cs typeface="Arial" panose="020B0604020202020204" pitchFamily="34" charset="0"/>
              </a:rPr>
              <a:t>कथनः मच्छर के काटने से आपको </a:t>
            </a:r>
            <a:r>
              <a:rPr lang="en-US" sz="3600" b="0" spc="-150" dirty="0">
                <a:latin typeface="Times New Roman" pitchFamily="18" charset="0"/>
                <a:cs typeface="Times New Roman" pitchFamily="18" charset="0"/>
              </a:rPr>
              <a:t>COVID-19</a:t>
            </a:r>
            <a:r>
              <a:rPr lang="hi-IN" sz="3600" b="0" spc="-150" dirty="0">
                <a:latin typeface="Kruti Dev 010" pitchFamily="2" charset="0"/>
                <a:cs typeface="Arial" panose="020B0604020202020204" pitchFamily="34" charset="0"/>
              </a:rPr>
              <a:t> हो सकता है।</a:t>
            </a:r>
            <a:endParaRPr lang="en-US" sz="3600" b="0" spc="-150" dirty="0">
              <a:latin typeface="Kruti Dev 010" pitchFamily="2" charset="0"/>
              <a:cs typeface="Arial" panose="020B0604020202020204" pitchFamily="34" charset="0"/>
            </a:endParaRPr>
          </a:p>
          <a:p>
            <a:pPr lvl="0" algn="l">
              <a:lnSpc>
                <a:spcPct val="90000"/>
              </a:lnSpc>
            </a:pPr>
            <a:r>
              <a:rPr lang="hi-IN" sz="3600" b="0" spc="-150" dirty="0">
                <a:latin typeface="Kruti Dev 010" pitchFamily="2" charset="0"/>
                <a:cs typeface="Arial" panose="020B0604020202020204" pitchFamily="34" charset="0"/>
              </a:rPr>
              <a:t>तथ्यः कोरोनावायरस मच्छरों के काटने से नहीं फैल सकता है। यह संक्रमित व्यक्ति के खांसने या छींकने से निकली बूंदों के माध्यम से फैलता है।</a:t>
            </a:r>
            <a:endParaRPr lang="en-US" sz="3600" b="0" spc="-150" dirty="0">
              <a:latin typeface="Kruti Dev 010" pitchFamily="2" charset="0"/>
              <a:cs typeface="Arial" panose="020B0604020202020204" pitchFamily="34" charset="0"/>
            </a:endParaRPr>
          </a:p>
        </p:txBody>
      </p:sp>
      <p:grpSp>
        <p:nvGrpSpPr>
          <p:cNvPr id="15" name="Group 14">
            <a:extLst>
              <a:ext uri="{FF2B5EF4-FFF2-40B4-BE49-F238E27FC236}">
                <a16:creationId xmlns:a16="http://schemas.microsoft.com/office/drawing/2014/main" id="{8BCEC737-4661-544F-A799-DDD5D7920681}"/>
              </a:ext>
            </a:extLst>
          </p:cNvPr>
          <p:cNvGrpSpPr/>
          <p:nvPr/>
        </p:nvGrpSpPr>
        <p:grpSpPr>
          <a:xfrm>
            <a:off x="545161" y="462445"/>
            <a:ext cx="5874224" cy="1124257"/>
            <a:chOff x="545161" y="462445"/>
            <a:chExt cx="5874224" cy="1124257"/>
          </a:xfrm>
        </p:grpSpPr>
        <p:sp>
          <p:nvSpPr>
            <p:cNvPr id="16" name="Rounded Rectangle">
              <a:extLst>
                <a:ext uri="{FF2B5EF4-FFF2-40B4-BE49-F238E27FC236}">
                  <a16:creationId xmlns:a16="http://schemas.microsoft.com/office/drawing/2014/main" id="{C5797CCE-F5B8-A945-B33E-965A4B762E92}"/>
                </a:ext>
              </a:extLst>
            </p:cNvPr>
            <p:cNvSpPr/>
            <p:nvPr/>
          </p:nvSpPr>
          <p:spPr>
            <a:xfrm>
              <a:off x="545161" y="462445"/>
              <a:ext cx="5874224" cy="1124257"/>
            </a:xfrm>
            <a:prstGeom prst="roundRect">
              <a:avLst>
                <a:gd name="adj" fmla="val 16945"/>
              </a:avLst>
            </a:prstGeom>
            <a:solidFill>
              <a:srgbClr val="FFFFFF"/>
            </a:solidFill>
            <a:ln w="12700">
              <a:miter lim="400000"/>
            </a:ln>
            <a:effectLst>
              <a:outerShdw blurRad="63500" dist="25400" dir="5400000" rotWithShape="0">
                <a:srgbClr val="000000">
                  <a:alpha val="50000"/>
                </a:srgbClr>
              </a:outerShdw>
            </a:effectLst>
          </p:spPr>
          <p:txBody>
            <a:bodyPr lIns="0" tIns="0" rIns="0" bIns="0" anchor="ctr"/>
            <a:lstStyle/>
            <a:p>
              <a:pPr>
                <a:defRPr sz="3200">
                  <a:solidFill>
                    <a:srgbClr val="005180"/>
                  </a:solidFill>
                </a:defRPr>
              </a:pPr>
              <a:endParaRPr b="0" dirty="0">
                <a:latin typeface="Arial" panose="020B0604020202020204" pitchFamily="34" charset="0"/>
                <a:cs typeface="Arial" panose="020B0604020202020204" pitchFamily="34" charset="0"/>
              </a:endParaRPr>
            </a:p>
          </p:txBody>
        </p:sp>
        <p:sp>
          <p:nvSpPr>
            <p:cNvPr id="17" name="myths &amp; Facts">
              <a:extLst>
                <a:ext uri="{FF2B5EF4-FFF2-40B4-BE49-F238E27FC236}">
                  <a16:creationId xmlns:a16="http://schemas.microsoft.com/office/drawing/2014/main" id="{5C0CC67D-64B1-174C-AC37-06D7BE907D28}"/>
                </a:ext>
              </a:extLst>
            </p:cNvPr>
            <p:cNvSpPr txBox="1"/>
            <p:nvPr/>
          </p:nvSpPr>
          <p:spPr>
            <a:xfrm>
              <a:off x="1464563" y="609514"/>
              <a:ext cx="4098879" cy="841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lgn="l">
                <a:defRPr sz="4500" cap="all">
                  <a:solidFill>
                    <a:srgbClr val="002135"/>
                  </a:solidFill>
                </a:defRPr>
              </a:lvl1pPr>
            </a:lstStyle>
            <a:p>
              <a:r>
                <a:rPr lang="hi-IN" sz="4800" b="0" dirty="0">
                  <a:solidFill>
                    <a:schemeClr val="tx1"/>
                  </a:solidFill>
                  <a:latin typeface="Kruti Dev 010" pitchFamily="2" charset="0"/>
                  <a:cs typeface="Arial" panose="020B0604020202020204" pitchFamily="34" charset="0"/>
                </a:rPr>
                <a:t>मिथक और तथ्य</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0">
                                            <p:bg/>
                                          </p:spTgt>
                                        </p:tgtEl>
                                        <p:attrNameLst>
                                          <p:attrName>style.visibility</p:attrName>
                                        </p:attrNameLst>
                                      </p:cBhvr>
                                      <p:to>
                                        <p:strVal val="visible"/>
                                      </p:to>
                                    </p:set>
                                    <p:animEffect transition="in" filter="fade">
                                      <p:cBhvr>
                                        <p:cTn id="17" dur="500"/>
                                        <p:tgtEl>
                                          <p:spTgt spid="1010">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0">
                                            <p:txEl>
                                              <p:pRg st="0" end="0"/>
                                            </p:txEl>
                                          </p:spTgt>
                                        </p:tgtEl>
                                        <p:attrNameLst>
                                          <p:attrName>style.visibility</p:attrName>
                                        </p:attrNameLst>
                                      </p:cBhvr>
                                      <p:to>
                                        <p:strVal val="visible"/>
                                      </p:to>
                                    </p:set>
                                    <p:animEffect transition="in" filter="fade">
                                      <p:cBhvr>
                                        <p:cTn id="22" dur="500"/>
                                        <p:tgtEl>
                                          <p:spTgt spid="10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0">
                                            <p:txEl>
                                              <p:pRg st="1" end="1"/>
                                            </p:txEl>
                                          </p:spTgt>
                                        </p:tgtEl>
                                        <p:attrNameLst>
                                          <p:attrName>style.visibility</p:attrName>
                                        </p:attrNameLst>
                                      </p:cBhvr>
                                      <p:to>
                                        <p:strVal val="visible"/>
                                      </p:to>
                                    </p:set>
                                    <p:animEffect transition="in" filter="fade">
                                      <p:cBhvr>
                                        <p:cTn id="27" dur="500"/>
                                        <p:tgtEl>
                                          <p:spTgt spid="10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0">
                                            <p:txEl>
                                              <p:pRg st="2" end="2"/>
                                            </p:txEl>
                                          </p:spTgt>
                                        </p:tgtEl>
                                        <p:attrNameLst>
                                          <p:attrName>style.visibility</p:attrName>
                                        </p:attrNameLst>
                                      </p:cBhvr>
                                      <p:to>
                                        <p:strVal val="visible"/>
                                      </p:to>
                                    </p:set>
                                    <p:animEffect transition="in" filter="fade">
                                      <p:cBhvr>
                                        <p:cTn id="32" dur="500"/>
                                        <p:tgtEl>
                                          <p:spTgt spid="10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10">
                                            <p:txEl>
                                              <p:pRg st="3" end="3"/>
                                            </p:txEl>
                                          </p:spTgt>
                                        </p:tgtEl>
                                        <p:attrNameLst>
                                          <p:attrName>style.visibility</p:attrName>
                                        </p:attrNameLst>
                                      </p:cBhvr>
                                      <p:to>
                                        <p:strVal val="visible"/>
                                      </p:to>
                                    </p:set>
                                    <p:animEffect transition="in" filter="fade">
                                      <p:cBhvr>
                                        <p:cTn id="37" dur="500"/>
                                        <p:tgtEl>
                                          <p:spTgt spid="10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10">
                                            <p:txEl>
                                              <p:pRg st="4" end="4"/>
                                            </p:txEl>
                                          </p:spTgt>
                                        </p:tgtEl>
                                        <p:attrNameLst>
                                          <p:attrName>style.visibility</p:attrName>
                                        </p:attrNameLst>
                                      </p:cBhvr>
                                      <p:to>
                                        <p:strVal val="visible"/>
                                      </p:to>
                                    </p:set>
                                    <p:animEffect transition="in" filter="fade">
                                      <p:cBhvr>
                                        <p:cTn id="42" dur="500"/>
                                        <p:tgtEl>
                                          <p:spTgt spid="1010">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10">
                                            <p:txEl>
                                              <p:pRg st="5" end="5"/>
                                            </p:txEl>
                                          </p:spTgt>
                                        </p:tgtEl>
                                        <p:attrNameLst>
                                          <p:attrName>style.visibility</p:attrName>
                                        </p:attrNameLst>
                                      </p:cBhvr>
                                      <p:to>
                                        <p:strVal val="visible"/>
                                      </p:to>
                                    </p:set>
                                    <p:animEffect transition="in" filter="fade">
                                      <p:cBhvr>
                                        <p:cTn id="47" dur="500"/>
                                        <p:tgtEl>
                                          <p:spTgt spid="1010">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10">
                                            <p:txEl>
                                              <p:pRg st="6" end="6"/>
                                            </p:txEl>
                                          </p:spTgt>
                                        </p:tgtEl>
                                        <p:attrNameLst>
                                          <p:attrName>style.visibility</p:attrName>
                                        </p:attrNameLst>
                                      </p:cBhvr>
                                      <p:to>
                                        <p:strVal val="visible"/>
                                      </p:to>
                                    </p:set>
                                    <p:animEffect transition="in" filter="fade">
                                      <p:cBhvr>
                                        <p:cTn id="52" dur="500"/>
                                        <p:tgtEl>
                                          <p:spTgt spid="1010">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10">
                                            <p:txEl>
                                              <p:pRg st="7" end="7"/>
                                            </p:txEl>
                                          </p:spTgt>
                                        </p:tgtEl>
                                        <p:attrNameLst>
                                          <p:attrName>style.visibility</p:attrName>
                                        </p:attrNameLst>
                                      </p:cBhvr>
                                      <p:to>
                                        <p:strVal val="visible"/>
                                      </p:to>
                                    </p:set>
                                    <p:animEffect transition="in" filter="fade">
                                      <p:cBhvr>
                                        <p:cTn id="57" dur="500"/>
                                        <p:tgtEl>
                                          <p:spTgt spid="1010">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10">
                                            <p:txEl>
                                              <p:pRg st="8" end="8"/>
                                            </p:txEl>
                                          </p:spTgt>
                                        </p:tgtEl>
                                        <p:attrNameLst>
                                          <p:attrName>style.visibility</p:attrName>
                                        </p:attrNameLst>
                                      </p:cBhvr>
                                      <p:to>
                                        <p:strVal val="visible"/>
                                      </p:to>
                                    </p:set>
                                    <p:animEffect transition="in" filter="fade">
                                      <p:cBhvr>
                                        <p:cTn id="62" dur="500"/>
                                        <p:tgtEl>
                                          <p:spTgt spid="1010">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10">
                                            <p:txEl>
                                              <p:pRg st="9" end="9"/>
                                            </p:txEl>
                                          </p:spTgt>
                                        </p:tgtEl>
                                        <p:attrNameLst>
                                          <p:attrName>style.visibility</p:attrName>
                                        </p:attrNameLst>
                                      </p:cBhvr>
                                      <p:to>
                                        <p:strVal val="visible"/>
                                      </p:to>
                                    </p:set>
                                    <p:animEffect transition="in" filter="fade">
                                      <p:cBhvr>
                                        <p:cTn id="67" dur="500"/>
                                        <p:tgtEl>
                                          <p:spTgt spid="10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10" grpId="0" uiExpand="1" build="p" bldLvl="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7" name="Group"/>
          <p:cNvGrpSpPr/>
          <p:nvPr/>
        </p:nvGrpSpPr>
        <p:grpSpPr>
          <a:xfrm>
            <a:off x="300010" y="12315300"/>
            <a:ext cx="4601210" cy="995767"/>
            <a:chOff x="0" y="0"/>
            <a:chExt cx="4601208" cy="995765"/>
          </a:xfrm>
        </p:grpSpPr>
        <p:pic>
          <p:nvPicPr>
            <p:cNvPr id="1012"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013"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0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10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1016"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pic>
        <p:nvPicPr>
          <p:cNvPr id="1018" name="Image" descr="Image"/>
          <p:cNvPicPr>
            <a:picLocks noChangeAspect="1"/>
          </p:cNvPicPr>
          <p:nvPr/>
        </p:nvPicPr>
        <p:blipFill>
          <a:blip r:embed="rId6"/>
          <a:stretch>
            <a:fillRect/>
          </a:stretch>
        </p:blipFill>
        <p:spPr>
          <a:xfrm>
            <a:off x="17539603" y="4484649"/>
            <a:ext cx="745365" cy="727271"/>
          </a:xfrm>
          <a:prstGeom prst="rect">
            <a:avLst/>
          </a:prstGeom>
          <a:ln w="12700">
            <a:miter lim="400000"/>
          </a:ln>
        </p:spPr>
      </p:pic>
      <p:pic>
        <p:nvPicPr>
          <p:cNvPr id="1019" name="Image" descr="Image"/>
          <p:cNvPicPr>
            <a:picLocks noChangeAspect="1"/>
          </p:cNvPicPr>
          <p:nvPr/>
        </p:nvPicPr>
        <p:blipFill>
          <a:blip r:embed="rId7"/>
          <a:stretch>
            <a:fillRect/>
          </a:stretch>
        </p:blipFill>
        <p:spPr>
          <a:xfrm>
            <a:off x="7896071" y="4445689"/>
            <a:ext cx="1154867" cy="1126834"/>
          </a:xfrm>
          <a:prstGeom prst="rect">
            <a:avLst/>
          </a:prstGeom>
          <a:ln w="12700">
            <a:miter lim="400000"/>
          </a:ln>
        </p:spPr>
      </p:pic>
      <p:pic>
        <p:nvPicPr>
          <p:cNvPr id="1020" name="Image" descr="Image"/>
          <p:cNvPicPr>
            <a:picLocks noChangeAspect="1"/>
          </p:cNvPicPr>
          <p:nvPr/>
        </p:nvPicPr>
        <p:blipFill>
          <a:blip r:embed="rId8"/>
          <a:stretch>
            <a:fillRect/>
          </a:stretch>
        </p:blipFill>
        <p:spPr>
          <a:xfrm>
            <a:off x="2585310" y="3103722"/>
            <a:ext cx="3575581" cy="3488787"/>
          </a:xfrm>
          <a:prstGeom prst="rect">
            <a:avLst/>
          </a:prstGeom>
          <a:ln w="12700">
            <a:miter lim="400000"/>
          </a:ln>
        </p:spPr>
      </p:pic>
      <p:grpSp>
        <p:nvGrpSpPr>
          <p:cNvPr id="1023" name="Group"/>
          <p:cNvGrpSpPr/>
          <p:nvPr/>
        </p:nvGrpSpPr>
        <p:grpSpPr>
          <a:xfrm>
            <a:off x="23097931" y="13055999"/>
            <a:ext cx="2098868" cy="1540535"/>
            <a:chOff x="0" y="2515"/>
            <a:chExt cx="2098867" cy="1540534"/>
          </a:xfrm>
        </p:grpSpPr>
        <p:sp>
          <p:nvSpPr>
            <p:cNvPr id="1021" name="37"/>
            <p:cNvSpPr/>
            <p:nvPr/>
          </p:nvSpPr>
          <p:spPr>
            <a:xfrm>
              <a:off x="828867" y="273050"/>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b="0">
                  <a:solidFill>
                    <a:srgbClr val="FFFFFF"/>
                  </a:solidFill>
                </a:defRPr>
              </a:pPr>
              <a:r>
                <a:rPr b="0" dirty="0">
                  <a:latin typeface="Arial" panose="020B0604020202020204" pitchFamily="34" charset="0"/>
                  <a:cs typeface="Arial" panose="020B0604020202020204" pitchFamily="34" charset="0"/>
                </a:rPr>
                <a:t>3</a:t>
              </a:r>
              <a:r>
                <a:rPr lang="en-US" b="0" dirty="0">
                  <a:latin typeface="Arial" panose="020B0604020202020204" pitchFamily="34" charset="0"/>
                  <a:cs typeface="Arial" panose="020B0604020202020204" pitchFamily="34" charset="0"/>
                </a:rPr>
                <a:t>9</a:t>
              </a:r>
              <a:endParaRPr b="0" dirty="0">
                <a:latin typeface="Arial" panose="020B0604020202020204" pitchFamily="34" charset="0"/>
                <a:cs typeface="Arial" panose="020B0604020202020204" pitchFamily="34" charset="0"/>
              </a:endParaRPr>
            </a:p>
          </p:txBody>
        </p:sp>
        <p:pic>
          <p:nvPicPr>
            <p:cNvPr id="1022" name="Image" descr="Image"/>
            <p:cNvPicPr>
              <a:picLocks noChangeAspect="1"/>
            </p:cNvPicPr>
            <p:nvPr/>
          </p:nvPicPr>
          <p:blipFill>
            <a:blip r:embed="rId9"/>
            <a:stretch>
              <a:fillRect/>
            </a:stretch>
          </p:blipFill>
          <p:spPr>
            <a:xfrm>
              <a:off x="0" y="2515"/>
              <a:ext cx="554528" cy="541069"/>
            </a:xfrm>
            <a:prstGeom prst="rect">
              <a:avLst/>
            </a:prstGeom>
            <a:ln w="12700" cap="flat">
              <a:noFill/>
              <a:miter lim="400000"/>
            </a:ln>
            <a:effectLst/>
          </p:spPr>
        </p:pic>
      </p:grpSp>
      <p:grpSp>
        <p:nvGrpSpPr>
          <p:cNvPr id="2" name="Group 1">
            <a:extLst>
              <a:ext uri="{FF2B5EF4-FFF2-40B4-BE49-F238E27FC236}">
                <a16:creationId xmlns:a16="http://schemas.microsoft.com/office/drawing/2014/main" id="{41F97F4A-B907-3349-AE03-BB09F042D241}"/>
              </a:ext>
            </a:extLst>
          </p:cNvPr>
          <p:cNvGrpSpPr/>
          <p:nvPr/>
        </p:nvGrpSpPr>
        <p:grpSpPr>
          <a:xfrm>
            <a:off x="4215519" y="4790924"/>
            <a:ext cx="17159735" cy="1841726"/>
            <a:chOff x="4215519" y="5165580"/>
            <a:chExt cx="17159735" cy="1841726"/>
          </a:xfrm>
        </p:grpSpPr>
        <p:sp>
          <p:nvSpPr>
            <p:cNvPr id="1024" name="Rounded Rectangle"/>
            <p:cNvSpPr/>
            <p:nvPr/>
          </p:nvSpPr>
          <p:spPr>
            <a:xfrm>
              <a:off x="4215519" y="5165580"/>
              <a:ext cx="17159735" cy="1841726"/>
            </a:xfrm>
            <a:prstGeom prst="roundRect">
              <a:avLst>
                <a:gd name="adj" fmla="val 10344"/>
              </a:avLst>
            </a:prstGeom>
            <a:solidFill>
              <a:srgbClr val="FFFFFF"/>
            </a:solidFill>
            <a:ln w="12700">
              <a:miter lim="400000"/>
            </a:ln>
          </p:spPr>
          <p:txBody>
            <a:bodyPr lIns="0" tIns="0" rIns="0" bIns="0" anchor="ct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1025" name="LET'S EXPOSE THE VIRUS"/>
            <p:cNvSpPr txBox="1"/>
            <p:nvPr/>
          </p:nvSpPr>
          <p:spPr>
            <a:xfrm>
              <a:off x="6454869" y="5419594"/>
              <a:ext cx="11565667"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12750">
                <a:defRPr sz="9000">
                  <a:solidFill>
                    <a:srgbClr val="002135"/>
                  </a:solidFill>
                </a:defRPr>
              </a:lvl1pPr>
            </a:lstStyle>
            <a:p>
              <a:pPr lvl="0" algn="ctr" defTabSz="825500"/>
              <a:r>
                <a:rPr lang="hi-IN" sz="8000" b="0" spc="-150" dirty="0">
                  <a:solidFill>
                    <a:srgbClr val="000000"/>
                  </a:solidFill>
                  <a:latin typeface="Kruti Dev 010" pitchFamily="2" charset="0"/>
                  <a:cs typeface="Arial" panose="020B0604020202020204" pitchFamily="34" charset="0"/>
                </a:rPr>
                <a:t>आइये, वायरस की पहचान करें</a:t>
              </a:r>
            </a:p>
          </p:txBody>
        </p:sp>
      </p:grpSp>
      <p:sp>
        <p:nvSpPr>
          <p:cNvPr id="1026" name="corRect information and behaviours is the way to defeat the infection. Let’s play the game to uncover the virus and tackle it through our information"/>
          <p:cNvSpPr txBox="1"/>
          <p:nvPr/>
        </p:nvSpPr>
        <p:spPr>
          <a:xfrm>
            <a:off x="5597236" y="7397418"/>
            <a:ext cx="1468932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lvl="0"/>
            <a:r>
              <a:rPr lang="hi-IN" sz="3600" b="0" spc="-150" dirty="0">
                <a:solidFill>
                  <a:schemeClr val="bg1"/>
                </a:solidFill>
                <a:latin typeface="Kruti Dev 010" pitchFamily="2" charset="0"/>
                <a:cs typeface="Arial" panose="020B0604020202020204" pitchFamily="34" charset="0"/>
              </a:rPr>
              <a:t>सही सूचनाएं और व्यवहार ऐसा तरीका हैं जिससे कि संक्रमण को हराया जा सकता है। </a:t>
            </a:r>
          </a:p>
          <a:p>
            <a:pPr lvl="0"/>
            <a:r>
              <a:rPr lang="hi-IN" sz="3600" b="0" spc="-150" dirty="0">
                <a:solidFill>
                  <a:schemeClr val="bg1"/>
                </a:solidFill>
                <a:latin typeface="Kruti Dev 010" pitchFamily="2" charset="0"/>
                <a:cs typeface="Arial" panose="020B0604020202020204" pitchFamily="34" charset="0"/>
              </a:rPr>
              <a:t>आइये वायरस की पहचान करने और अपनी सूचनाओं के माध्यम से इससे निपटने के लिए हम एक खेल खेलते हैं।</a:t>
            </a:r>
          </a:p>
        </p:txBody>
      </p:sp>
      <p:sp>
        <p:nvSpPr>
          <p:cNvPr id="1027" name="Let’s play a recap game: In each square you will find a statement,…"/>
          <p:cNvSpPr txBox="1"/>
          <p:nvPr/>
        </p:nvSpPr>
        <p:spPr>
          <a:xfrm>
            <a:off x="5739176" y="9665259"/>
            <a:ext cx="1435330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r>
              <a:rPr lang="hi-IN" sz="3600" b="0" spc="-150" dirty="0">
                <a:solidFill>
                  <a:schemeClr val="bg1"/>
                </a:solidFill>
                <a:latin typeface="Mangal" pitchFamily="18" charset="0"/>
                <a:cs typeface="Mangal" pitchFamily="18" charset="0"/>
              </a:rPr>
              <a:t>रीकैप के लिए खेल: हर खाने में एक कथन है, </a:t>
            </a:r>
          </a:p>
          <a:p>
            <a:r>
              <a:rPr lang="hi-IN" sz="3600" b="0" spc="-150" dirty="0">
                <a:solidFill>
                  <a:schemeClr val="bg1"/>
                </a:solidFill>
                <a:latin typeface="Mangal" pitchFamily="18" charset="0"/>
                <a:cs typeface="Mangal" pitchFamily="18" charset="0"/>
              </a:rPr>
              <a:t>चलिये आपके उत्तर सुनते हैं।</a:t>
            </a:r>
          </a:p>
        </p:txBody>
      </p:sp>
      <p:pic>
        <p:nvPicPr>
          <p:cNvPr id="1028" name="Image" descr="Image"/>
          <p:cNvPicPr>
            <a:picLocks noChangeAspect="1"/>
          </p:cNvPicPr>
          <p:nvPr/>
        </p:nvPicPr>
        <p:blipFill>
          <a:blip r:embed="rId7"/>
          <a:stretch>
            <a:fillRect/>
          </a:stretch>
        </p:blipFill>
        <p:spPr>
          <a:xfrm>
            <a:off x="20646871" y="5734141"/>
            <a:ext cx="1151819" cy="1123859"/>
          </a:xfrm>
          <a:prstGeom prst="rect">
            <a:avLst/>
          </a:prstGeom>
          <a:ln w="12700">
            <a:miter lim="400000"/>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1020"/>
                                        </p:tgtEl>
                                        <p:attrNameLst>
                                          <p:attrName>style.visibility</p:attrName>
                                        </p:attrNameLst>
                                      </p:cBhvr>
                                      <p:to>
                                        <p:strVal val="visible"/>
                                      </p:to>
                                    </p:set>
                                    <p:anim calcmode="lin" valueType="num">
                                      <p:cBhvr additive="base">
                                        <p:cTn id="10" dur="1000"/>
                                        <p:tgtEl>
                                          <p:spTgt spid="1020"/>
                                        </p:tgtEl>
                                        <p:attrNameLst>
                                          <p:attrName>ppt_y</p:attrName>
                                        </p:attrNameLst>
                                      </p:cBhvr>
                                      <p:tavLst>
                                        <p:tav tm="0">
                                          <p:val>
                                            <p:strVal val="#ppt_y+#ppt_h*1.125000"/>
                                          </p:val>
                                        </p:tav>
                                        <p:tav tm="100000">
                                          <p:val>
                                            <p:strVal val="#ppt_y"/>
                                          </p:val>
                                        </p:tav>
                                      </p:tavLst>
                                    </p:anim>
                                    <p:animEffect transition="in" filter="wipe(up)">
                                      <p:cBhvr>
                                        <p:cTn id="11" dur="1000"/>
                                        <p:tgtEl>
                                          <p:spTgt spid="102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linds(horizontal)">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1019"/>
                                        </p:tgtEl>
                                        <p:attrNameLst>
                                          <p:attrName>style.visibility</p:attrName>
                                        </p:attrNameLst>
                                      </p:cBhvr>
                                      <p:to>
                                        <p:strVal val="visible"/>
                                      </p:to>
                                    </p:set>
                                    <p:anim calcmode="lin" valueType="num">
                                      <p:cBhvr additive="base">
                                        <p:cTn id="21" dur="500"/>
                                        <p:tgtEl>
                                          <p:spTgt spid="1019"/>
                                        </p:tgtEl>
                                        <p:attrNameLst>
                                          <p:attrName>ppt_x</p:attrName>
                                        </p:attrNameLst>
                                      </p:cBhvr>
                                      <p:tavLst>
                                        <p:tav tm="0">
                                          <p:val>
                                            <p:strVal val="#ppt_x-#ppt_w*1.125000"/>
                                          </p:val>
                                        </p:tav>
                                        <p:tav tm="100000">
                                          <p:val>
                                            <p:strVal val="#ppt_x"/>
                                          </p:val>
                                        </p:tav>
                                      </p:tavLst>
                                    </p:anim>
                                    <p:animEffect transition="in" filter="wipe(right)">
                                      <p:cBhvr>
                                        <p:cTn id="22" dur="500"/>
                                        <p:tgtEl>
                                          <p:spTgt spid="10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018"/>
                                        </p:tgtEl>
                                        <p:attrNameLst>
                                          <p:attrName>style.visibility</p:attrName>
                                        </p:attrNameLst>
                                      </p:cBhvr>
                                      <p:to>
                                        <p:strVal val="visible"/>
                                      </p:to>
                                    </p:set>
                                    <p:anim calcmode="lin" valueType="num">
                                      <p:cBhvr additive="base">
                                        <p:cTn id="32" dur="1000"/>
                                        <p:tgtEl>
                                          <p:spTgt spid="1018"/>
                                        </p:tgtEl>
                                        <p:attrNameLst>
                                          <p:attrName>ppt_y</p:attrName>
                                        </p:attrNameLst>
                                      </p:cBhvr>
                                      <p:tavLst>
                                        <p:tav tm="0">
                                          <p:val>
                                            <p:strVal val="#ppt_y+#ppt_h*1.125000"/>
                                          </p:val>
                                        </p:tav>
                                        <p:tav tm="100000">
                                          <p:val>
                                            <p:strVal val="#ppt_y"/>
                                          </p:val>
                                        </p:tav>
                                      </p:tavLst>
                                    </p:anim>
                                    <p:animEffect transition="in" filter="wipe(up)">
                                      <p:cBhvr>
                                        <p:cTn id="33" dur="1000"/>
                                        <p:tgtEl>
                                          <p:spTgt spid="1018"/>
                                        </p:tgtEl>
                                      </p:cBhvr>
                                    </p:animEffect>
                                  </p:childTnLst>
                                </p:cTn>
                              </p:par>
                              <p:par>
                                <p:cTn id="34" presetID="12" presetClass="entr" presetSubtype="4" fill="hold" nodeType="withEffect">
                                  <p:stCondLst>
                                    <p:cond delay="0"/>
                                  </p:stCondLst>
                                  <p:childTnLst>
                                    <p:set>
                                      <p:cBhvr>
                                        <p:cTn id="35" dur="1" fill="hold">
                                          <p:stCondLst>
                                            <p:cond delay="0"/>
                                          </p:stCondLst>
                                        </p:cTn>
                                        <p:tgtEl>
                                          <p:spTgt spid="1028"/>
                                        </p:tgtEl>
                                        <p:attrNameLst>
                                          <p:attrName>style.visibility</p:attrName>
                                        </p:attrNameLst>
                                      </p:cBhvr>
                                      <p:to>
                                        <p:strVal val="visible"/>
                                      </p:to>
                                    </p:set>
                                    <p:anim calcmode="lin" valueType="num">
                                      <p:cBhvr additive="base">
                                        <p:cTn id="36" dur="1000"/>
                                        <p:tgtEl>
                                          <p:spTgt spid="1028"/>
                                        </p:tgtEl>
                                        <p:attrNameLst>
                                          <p:attrName>ppt_y</p:attrName>
                                        </p:attrNameLst>
                                      </p:cBhvr>
                                      <p:tavLst>
                                        <p:tav tm="0">
                                          <p:val>
                                            <p:strVal val="#ppt_y+#ppt_h*1.125000"/>
                                          </p:val>
                                        </p:tav>
                                        <p:tav tm="100000">
                                          <p:val>
                                            <p:strVal val="#ppt_y"/>
                                          </p:val>
                                        </p:tav>
                                      </p:tavLst>
                                    </p:anim>
                                    <p:animEffect transition="in" filter="wipe(up)">
                                      <p:cBhvr>
                                        <p:cTn id="3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10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 name="Group"/>
          <p:cNvGrpSpPr/>
          <p:nvPr/>
        </p:nvGrpSpPr>
        <p:grpSpPr>
          <a:xfrm>
            <a:off x="23097931" y="13055998"/>
            <a:ext cx="2098870" cy="1540535"/>
            <a:chOff x="0" y="2516"/>
            <a:chExt cx="2098868" cy="1540533"/>
          </a:xfrm>
        </p:grpSpPr>
        <p:sp>
          <p:nvSpPr>
            <p:cNvPr id="208" name="04"/>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04</a:t>
              </a:r>
            </a:p>
          </p:txBody>
        </p:sp>
        <p:pic>
          <p:nvPicPr>
            <p:cNvPr id="209" name="Image" descr="Image"/>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
        <p:nvSpPr>
          <p:cNvPr id="211" name="ROLE OF ANM, ASHA, AWW &amp; OTHER COMMUNITY WORKERS"/>
          <p:cNvSpPr txBox="1"/>
          <p:nvPr/>
        </p:nvSpPr>
        <p:spPr>
          <a:xfrm>
            <a:off x="4634112" y="-2359595"/>
            <a:ext cx="102657" cy="656590"/>
          </a:xfrm>
          <a:prstGeom prst="rect">
            <a:avLst/>
          </a:prstGeom>
          <a:ln w="12700">
            <a:miter lim="400000"/>
          </a:ln>
        </p:spPr>
        <p:txBody>
          <a:bodyPr wrap="none" lIns="50800" tIns="50800" rIns="50800" bIns="50800">
            <a:spAutoFit/>
          </a:bodyPr>
          <a:lstStyle/>
          <a:p>
            <a:pPr algn="l">
              <a:defRPr sz="3600" b="0" spc="96">
                <a:solidFill>
                  <a:srgbClr val="005180"/>
                </a:solidFill>
              </a:defRPr>
            </a:pPr>
            <a:endParaRPr b="0" dirty="0">
              <a:latin typeface="Arial" panose="020B0604020202020204" pitchFamily="34" charset="0"/>
              <a:cs typeface="Arial" panose="020B0604020202020204" pitchFamily="34" charset="0"/>
            </a:endParaRPr>
          </a:p>
        </p:txBody>
      </p:sp>
      <p:grpSp>
        <p:nvGrpSpPr>
          <p:cNvPr id="217" name="Group"/>
          <p:cNvGrpSpPr/>
          <p:nvPr/>
        </p:nvGrpSpPr>
        <p:grpSpPr>
          <a:xfrm>
            <a:off x="300010" y="12315300"/>
            <a:ext cx="4601210" cy="995767"/>
            <a:chOff x="0" y="0"/>
            <a:chExt cx="4601208" cy="995765"/>
          </a:xfrm>
        </p:grpSpPr>
        <p:pic>
          <p:nvPicPr>
            <p:cNvPr id="212" name="Picture 3" descr="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13" name="Picture 5" descr="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14"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5"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16" name="ministry-and-health-family-welfare.png" descr="ministry-and-health-family-welfare.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20" name="Group"/>
          <p:cNvGrpSpPr/>
          <p:nvPr/>
        </p:nvGrpSpPr>
        <p:grpSpPr>
          <a:xfrm>
            <a:off x="1083308" y="359990"/>
            <a:ext cx="22217385" cy="1297968"/>
            <a:chOff x="0" y="0"/>
            <a:chExt cx="22217384" cy="1297966"/>
          </a:xfrm>
        </p:grpSpPr>
        <p:sp>
          <p:nvSpPr>
            <p:cNvPr id="218" name="Rounded Rectangle"/>
            <p:cNvSpPr/>
            <p:nvPr/>
          </p:nvSpPr>
          <p:spPr>
            <a:xfrm>
              <a:off x="0" y="0"/>
              <a:ext cx="22217384"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19" name="WHAT ARE WE GOING TO LEARN?"/>
            <p:cNvSpPr txBox="1"/>
            <p:nvPr/>
          </p:nvSpPr>
          <p:spPr>
            <a:xfrm>
              <a:off x="2626404" y="136020"/>
              <a:ext cx="16964579" cy="102592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en-US" sz="6000" b="0" dirty="0">
                  <a:solidFill>
                    <a:schemeClr val="tx1"/>
                  </a:solidFill>
                  <a:latin typeface="Arial" panose="020B0604020202020204" pitchFamily="34" charset="0"/>
                  <a:cs typeface="Arial" panose="020B0604020202020204" pitchFamily="34" charset="0"/>
                </a:rPr>
                <a:t>ANM, ASHA </a:t>
              </a:r>
              <a:r>
                <a:rPr lang="hi-IN" sz="6000" b="0" dirty="0">
                  <a:solidFill>
                    <a:schemeClr val="tx1"/>
                  </a:solidFill>
                  <a:latin typeface="Mangal" pitchFamily="18" charset="0"/>
                  <a:cs typeface="Mangal" pitchFamily="18" charset="0"/>
                </a:rPr>
                <a:t>और</a:t>
              </a:r>
              <a:r>
                <a:rPr lang="hi-IN" sz="6000" b="0" dirty="0">
                  <a:solidFill>
                    <a:schemeClr val="tx1"/>
                  </a:solidFill>
                  <a:latin typeface="Arial" panose="020B0604020202020204" pitchFamily="34" charset="0"/>
                  <a:cs typeface="Arial" panose="020B0604020202020204" pitchFamily="34" charset="0"/>
                </a:rPr>
                <a:t> </a:t>
              </a:r>
              <a:r>
                <a:rPr lang="en-US" sz="6000" b="0" dirty="0">
                  <a:solidFill>
                    <a:schemeClr val="tx1"/>
                  </a:solidFill>
                  <a:latin typeface="Arial" panose="020B0604020202020204" pitchFamily="34" charset="0"/>
                  <a:cs typeface="Arial" panose="020B0604020202020204" pitchFamily="34" charset="0"/>
                </a:rPr>
                <a:t>AWW </a:t>
              </a:r>
              <a:r>
                <a:rPr lang="hi-IN" sz="6000" b="0" dirty="0">
                  <a:solidFill>
                    <a:schemeClr val="tx1"/>
                  </a:solidFill>
                  <a:latin typeface="Mangal" pitchFamily="18" charset="0"/>
                  <a:cs typeface="Mangal" pitchFamily="18" charset="0"/>
                </a:rPr>
                <a:t>की भूमिका एवं जिम्मेदारियां</a:t>
              </a:r>
            </a:p>
          </p:txBody>
        </p:sp>
      </p:grpSp>
      <p:sp>
        <p:nvSpPr>
          <p:cNvPr id="16" name="Rounded Rectangle">
            <a:extLst>
              <a:ext uri="{FF2B5EF4-FFF2-40B4-BE49-F238E27FC236}">
                <a16:creationId xmlns:a16="http://schemas.microsoft.com/office/drawing/2014/main" id="{F81C5ECA-74DD-1A47-A9BC-5AA3032F2117}"/>
              </a:ext>
            </a:extLst>
          </p:cNvPr>
          <p:cNvSpPr/>
          <p:nvPr/>
        </p:nvSpPr>
        <p:spPr>
          <a:xfrm>
            <a:off x="941685" y="2122305"/>
            <a:ext cx="11185767" cy="9980976"/>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9" name="Rounded Rectangle">
            <a:extLst>
              <a:ext uri="{FF2B5EF4-FFF2-40B4-BE49-F238E27FC236}">
                <a16:creationId xmlns:a16="http://schemas.microsoft.com/office/drawing/2014/main" id="{EDA7ADCF-61C7-FB4A-9CA8-D3DC2455F5D8}"/>
              </a:ext>
            </a:extLst>
          </p:cNvPr>
          <p:cNvSpPr/>
          <p:nvPr/>
        </p:nvSpPr>
        <p:spPr>
          <a:xfrm>
            <a:off x="12345281" y="2186494"/>
            <a:ext cx="11070586" cy="9980976"/>
          </a:xfrm>
          <a:prstGeom prst="roundRect">
            <a:avLst>
              <a:gd name="adj" fmla="val 8491"/>
            </a:avLst>
          </a:prstGeom>
          <a:solidFill>
            <a:schemeClr val="accent1">
              <a:lumMod val="20000"/>
              <a:lumOff val="80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solidFill>
                <a:sysClr val="windowText" lastClr="00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7FDB9F9-9C25-EA4C-8527-CBF8EFB3708D}"/>
              </a:ext>
            </a:extLst>
          </p:cNvPr>
          <p:cNvSpPr/>
          <p:nvPr/>
        </p:nvSpPr>
        <p:spPr>
          <a:xfrm>
            <a:off x="1083308" y="2401532"/>
            <a:ext cx="10575288" cy="730136"/>
          </a:xfrm>
          <a:prstGeom prst="rect">
            <a:avLst/>
          </a:prstGeom>
        </p:spPr>
        <p:txBody>
          <a:bodyPr wrap="square">
            <a:spAutoFit/>
          </a:bodyPr>
          <a:lstStyle/>
          <a:p>
            <a:pPr>
              <a:lnSpc>
                <a:spcPct val="107000"/>
              </a:lnSpc>
            </a:pPr>
            <a:r>
              <a:rPr lang="hi-IN" sz="3600" dirty="0">
                <a:solidFill>
                  <a:schemeClr val="tx1"/>
                </a:solidFill>
                <a:latin typeface="Kruti Dev 010"/>
                <a:ea typeface="Times New Roman"/>
                <a:cs typeface="Times New Roman"/>
              </a:rPr>
              <a:t>स्वास्थ्य </a:t>
            </a:r>
            <a:r>
              <a:rPr lang="en-IN" sz="4000" dirty="0">
                <a:solidFill>
                  <a:schemeClr val="tx1"/>
                </a:solidFill>
                <a:latin typeface="Kruti Dev 010"/>
                <a:ea typeface="Times New Roman"/>
                <a:cs typeface="Times New Roman"/>
              </a:rPr>
              <a:t>&amp;</a:t>
            </a:r>
            <a:r>
              <a:rPr lang="en-IN" sz="4000" dirty="0">
                <a:solidFill>
                  <a:schemeClr val="tx1"/>
                </a:solidFill>
                <a:latin typeface="Avenir Medium"/>
                <a:ea typeface="Times New Roman"/>
                <a:cs typeface="Times New Roman"/>
              </a:rPr>
              <a:t> </a:t>
            </a:r>
            <a:r>
              <a:rPr lang="en-IN" sz="3600" dirty="0">
                <a:solidFill>
                  <a:schemeClr val="tx1"/>
                </a:solidFill>
                <a:latin typeface="Times New Roman" pitchFamily="18" charset="0"/>
                <a:ea typeface="Times New Roman"/>
                <a:cs typeface="Times New Roman" pitchFamily="18" charset="0"/>
              </a:rPr>
              <a:t>ANM</a:t>
            </a:r>
            <a:r>
              <a:rPr lang="en-US" sz="4000" dirty="0">
                <a:solidFill>
                  <a:schemeClr val="tx1"/>
                </a:solidFill>
                <a:latin typeface="Times New Roman" pitchFamily="18" charset="0"/>
                <a:ea typeface="Times New Roman"/>
                <a:cs typeface="Times New Roman" pitchFamily="18" charset="0"/>
              </a:rPr>
              <a:t> DSO/MO</a:t>
            </a:r>
            <a:r>
              <a:rPr lang="en-US" sz="4000" dirty="0">
                <a:solidFill>
                  <a:schemeClr val="tx1"/>
                </a:solidFill>
                <a:latin typeface="Avenir Medium"/>
                <a:ea typeface="Times New Roman"/>
                <a:cs typeface="Times New Roman"/>
              </a:rPr>
              <a:t> </a:t>
            </a:r>
            <a:r>
              <a:rPr lang="hi-IN" sz="3600" dirty="0">
                <a:solidFill>
                  <a:schemeClr val="tx1"/>
                </a:solidFill>
                <a:latin typeface="Avenir Medium"/>
                <a:ea typeface="Times New Roman"/>
                <a:cs typeface="Times New Roman"/>
              </a:rPr>
              <a:t>के मार्गदर्शन में</a:t>
            </a:r>
          </a:p>
        </p:txBody>
      </p:sp>
      <p:sp>
        <p:nvSpPr>
          <p:cNvPr id="4" name="Rectangle 3">
            <a:extLst>
              <a:ext uri="{FF2B5EF4-FFF2-40B4-BE49-F238E27FC236}">
                <a16:creationId xmlns:a16="http://schemas.microsoft.com/office/drawing/2014/main" id="{301716F3-62D3-544E-A875-6F7652976212}"/>
              </a:ext>
            </a:extLst>
          </p:cNvPr>
          <p:cNvSpPr/>
          <p:nvPr/>
        </p:nvSpPr>
        <p:spPr>
          <a:xfrm>
            <a:off x="12900791" y="4307959"/>
            <a:ext cx="10352396" cy="7262501"/>
          </a:xfrm>
          <a:prstGeom prst="rect">
            <a:avLst/>
          </a:prstGeom>
        </p:spPr>
        <p:txBody>
          <a:bodyPr wrap="square">
            <a:spAutoFit/>
          </a:bodyPr>
          <a:lstStyle/>
          <a:p>
            <a:pPr lvl="0" algn="l">
              <a:lnSpc>
                <a:spcPct val="107000"/>
              </a:lnSpc>
              <a:buSzPts val="900"/>
            </a:pPr>
            <a:r>
              <a:rPr lang="en-IN" sz="3200" b="0" dirty="0">
                <a:solidFill>
                  <a:schemeClr val="tx1"/>
                </a:solidFill>
                <a:latin typeface="Kruti Dev 010"/>
                <a:ea typeface="Times New Roman"/>
                <a:cs typeface="Times New Roman"/>
              </a:rPr>
              <a:t>1- </a:t>
            </a:r>
            <a:r>
              <a:rPr lang="hi-IN" sz="3200" b="0" dirty="0">
                <a:solidFill>
                  <a:schemeClr val="tx1"/>
                </a:solidFill>
                <a:latin typeface="Kruti Dev 010"/>
                <a:ea typeface="Times New Roman"/>
                <a:cs typeface="Times New Roman"/>
              </a:rPr>
              <a:t> अन्तर्वैयक्तिक संवाद या आपसी बातचीत के द्वारा समुदाय में    जानकारी पहुंचाना</a:t>
            </a:r>
            <a:endParaRPr lang="en-US" sz="3200" b="0" dirty="0">
              <a:solidFill>
                <a:schemeClr val="tx1"/>
              </a:solidFill>
              <a:latin typeface="Calibri"/>
              <a:ea typeface="Times New Roman"/>
              <a:cs typeface="Times New Roman"/>
            </a:endParaRPr>
          </a:p>
          <a:p>
            <a:pPr marL="231775" algn="l">
              <a:lnSpc>
                <a:spcPct val="107000"/>
              </a:lnSpc>
            </a:pPr>
            <a:r>
              <a:rPr lang="hi-IN" sz="3200" b="0" dirty="0">
                <a:solidFill>
                  <a:schemeClr val="tx1"/>
                </a:solidFill>
                <a:latin typeface="Kruti Dev 010"/>
                <a:ea typeface="Times New Roman"/>
                <a:cs typeface="Times New Roman"/>
              </a:rPr>
              <a:t>अ) रोकथाम एवं नियंत्रण उपायों को अपनाने तथा एक दूसरे से दूरी बनाकर रखने के लिए लोगों को तैयार करना</a:t>
            </a:r>
            <a:endParaRPr lang="en-US" sz="3200" b="0" dirty="0">
              <a:solidFill>
                <a:schemeClr val="tx1"/>
              </a:solidFill>
              <a:latin typeface="Calibri"/>
              <a:ea typeface="Times New Roman"/>
              <a:cs typeface="Times New Roman"/>
            </a:endParaRPr>
          </a:p>
          <a:p>
            <a:pPr marL="231775" algn="l">
              <a:lnSpc>
                <a:spcPct val="107000"/>
              </a:lnSpc>
            </a:pPr>
            <a:r>
              <a:rPr lang="hi-IN" sz="3200" b="0" dirty="0">
                <a:solidFill>
                  <a:schemeClr val="tx1"/>
                </a:solidFill>
                <a:latin typeface="Kruti Dev 010"/>
                <a:ea typeface="Times New Roman"/>
                <a:cs typeface="Times New Roman"/>
              </a:rPr>
              <a:t>ब) समाज में व्याप्त मिथकों और भ्रांतियों से निपटना </a:t>
            </a:r>
            <a:endParaRPr lang="en-US" sz="3200" b="0" dirty="0">
              <a:solidFill>
                <a:schemeClr val="tx1"/>
              </a:solidFill>
              <a:latin typeface="Calibri"/>
              <a:ea typeface="Times New Roman"/>
              <a:cs typeface="Times New Roman"/>
            </a:endParaRPr>
          </a:p>
          <a:p>
            <a:pPr marL="3175" algn="l"/>
            <a:r>
              <a:rPr lang="hi-IN" sz="3200" b="0" dirty="0">
                <a:solidFill>
                  <a:schemeClr val="tx1"/>
                </a:solidFill>
                <a:latin typeface="Kruti Dev 010"/>
                <a:ea typeface="Times New Roman"/>
                <a:cs typeface="Mangal"/>
              </a:rPr>
              <a:t>2. घर-घर जाकर निगरानी करने में सुपरवाइज़र का निम्न बिन्दुओं पर सहयोग करना </a:t>
            </a:r>
            <a:endParaRPr lang="en-US" sz="3200" b="0" dirty="0">
              <a:solidFill>
                <a:schemeClr val="tx1"/>
              </a:solidFill>
              <a:latin typeface="Times New Roman"/>
              <a:ea typeface="Times New Roman"/>
              <a:cs typeface="Mangal"/>
            </a:endParaRPr>
          </a:p>
          <a:p>
            <a:pPr marL="231775" algn="l">
              <a:lnSpc>
                <a:spcPct val="107000"/>
              </a:lnSpc>
            </a:pPr>
            <a:r>
              <a:rPr lang="hi-IN" sz="3200" b="0" dirty="0">
                <a:solidFill>
                  <a:schemeClr val="tx1"/>
                </a:solidFill>
                <a:latin typeface="Kruti Dev 010"/>
                <a:ea typeface="Times New Roman"/>
                <a:cs typeface="Times New Roman"/>
              </a:rPr>
              <a:t>अ) अधिक जोखिम वाले समूहों एवं संभावित मामलों की पहचान करने में ब) शहरी एवं ग्रामीण क्षेत्रों में स्वास्थ्य सेवाएं पहुंचाने में </a:t>
            </a:r>
            <a:endParaRPr lang="en-US" sz="3200" b="0" dirty="0">
              <a:solidFill>
                <a:schemeClr val="tx1"/>
              </a:solidFill>
              <a:latin typeface="Calibri"/>
              <a:ea typeface="Times New Roman"/>
              <a:cs typeface="Times New Roman"/>
            </a:endParaRPr>
          </a:p>
          <a:p>
            <a:pPr marL="231775" algn="l">
              <a:lnSpc>
                <a:spcPct val="107000"/>
              </a:lnSpc>
            </a:pPr>
            <a:r>
              <a:rPr lang="hi-IN" sz="3200" b="0" dirty="0">
                <a:solidFill>
                  <a:schemeClr val="tx1"/>
                </a:solidFill>
                <a:latin typeface="Kruti Dev 010"/>
                <a:ea typeface="Times New Roman"/>
                <a:cs typeface="Times New Roman"/>
              </a:rPr>
              <a:t>स)</a:t>
            </a:r>
            <a:r>
              <a:rPr lang="en-US" sz="3200" b="0" dirty="0">
                <a:solidFill>
                  <a:schemeClr val="tx1"/>
                </a:solidFill>
                <a:latin typeface="Kruti Dev 010"/>
                <a:ea typeface="Times New Roman"/>
                <a:cs typeface="Times New Roman"/>
              </a:rPr>
              <a:t> </a:t>
            </a:r>
            <a:r>
              <a:rPr lang="hi-IN" sz="3200" b="0" dirty="0">
                <a:solidFill>
                  <a:schemeClr val="tx1"/>
                </a:solidFill>
                <a:latin typeface="Kruti Dev 010"/>
                <a:ea typeface="Times New Roman"/>
                <a:cs typeface="Times New Roman"/>
              </a:rPr>
              <a:t>मनोवैज्ञानिक देखभाल, बहिष्कार एवं भेदभाव से निपटने में</a:t>
            </a:r>
            <a:endParaRPr lang="en-US" sz="3200" b="0" dirty="0">
              <a:solidFill>
                <a:schemeClr val="tx1"/>
              </a:solidFill>
              <a:latin typeface="Calibri"/>
              <a:ea typeface="Times New Roman"/>
              <a:cs typeface="Times New Roman"/>
            </a:endParaRPr>
          </a:p>
          <a:p>
            <a:pPr algn="l"/>
            <a:r>
              <a:rPr lang="en-US" sz="3200" b="0" dirty="0">
                <a:solidFill>
                  <a:schemeClr val="tx1"/>
                </a:solidFill>
                <a:latin typeface="Kruti Dev 010"/>
                <a:ea typeface="Times New Roman"/>
                <a:cs typeface="Mangal"/>
              </a:rPr>
              <a:t>3- </a:t>
            </a:r>
            <a:r>
              <a:rPr lang="en-US" sz="3200" b="0" dirty="0">
                <a:solidFill>
                  <a:schemeClr val="tx1"/>
                </a:solidFill>
                <a:latin typeface="Times New Roman"/>
                <a:ea typeface="Times New Roman"/>
                <a:cs typeface="Mangal"/>
              </a:rPr>
              <a:t>COVID-19</a:t>
            </a:r>
            <a:r>
              <a:rPr lang="en-US" sz="3200" b="0" dirty="0">
                <a:solidFill>
                  <a:schemeClr val="tx1"/>
                </a:solidFill>
                <a:latin typeface="Kruti Dev 010"/>
                <a:ea typeface="Times New Roman"/>
                <a:cs typeface="Mangal"/>
              </a:rPr>
              <a:t> </a:t>
            </a:r>
            <a:r>
              <a:rPr lang="hi-IN" sz="3200" b="0" dirty="0">
                <a:solidFill>
                  <a:schemeClr val="tx1"/>
                </a:solidFill>
                <a:latin typeface="Kruti Dev 010"/>
                <a:ea typeface="Times New Roman"/>
                <a:cs typeface="Mangal"/>
              </a:rPr>
              <a:t>महामारी के प्रत्येक चरण की जानकारी व फीडबैक की रिपोर्टिंग</a:t>
            </a:r>
            <a:r>
              <a:rPr lang="en-US" sz="3200" b="0" dirty="0">
                <a:solidFill>
                  <a:schemeClr val="tx1"/>
                </a:solidFill>
                <a:latin typeface="Kruti Dev 010"/>
                <a:ea typeface="Times New Roman"/>
                <a:cs typeface="Mangal"/>
              </a:rPr>
              <a:t> </a:t>
            </a:r>
            <a:endParaRPr lang="en-US" sz="3200" b="0" dirty="0">
              <a:solidFill>
                <a:schemeClr val="tx1"/>
              </a:solidFill>
              <a:latin typeface="Times New Roman"/>
              <a:ea typeface="Times New Roman"/>
              <a:cs typeface="Mangal"/>
            </a:endParaRPr>
          </a:p>
          <a:p>
            <a:pPr algn="l"/>
            <a:r>
              <a:rPr lang="en-US" sz="3200" b="0" dirty="0">
                <a:solidFill>
                  <a:schemeClr val="tx1"/>
                </a:solidFill>
                <a:latin typeface="Kruti Dev 010"/>
                <a:ea typeface="Times New Roman"/>
                <a:cs typeface="Mangal"/>
              </a:rPr>
              <a:t>4- </a:t>
            </a:r>
            <a:r>
              <a:rPr lang="hi-IN" sz="3200" b="0" dirty="0">
                <a:solidFill>
                  <a:schemeClr val="tx1"/>
                </a:solidFill>
                <a:latin typeface="Kruti Dev 010"/>
                <a:ea typeface="Times New Roman"/>
                <a:cs typeface="Mangal"/>
              </a:rPr>
              <a:t>स्वयं की सुरक्षा और बचाव</a:t>
            </a:r>
            <a:endParaRPr lang="en-US" sz="3200" b="0" dirty="0">
              <a:solidFill>
                <a:schemeClr val="tx1"/>
              </a:solidFill>
              <a:latin typeface="Kruti Dev 010"/>
              <a:ea typeface="Times New Roman"/>
              <a:cs typeface="Mangal"/>
            </a:endParaRPr>
          </a:p>
          <a:p>
            <a:pPr algn="l"/>
            <a:r>
              <a:rPr lang="en-US" sz="3200" b="0" dirty="0">
                <a:solidFill>
                  <a:schemeClr val="tx1"/>
                </a:solidFill>
                <a:latin typeface="Kruti Dev 010"/>
                <a:ea typeface="Times New Roman"/>
                <a:cs typeface="Mangal"/>
              </a:rPr>
              <a:t>5- </a:t>
            </a:r>
            <a:r>
              <a:rPr lang="en-US" sz="3200" b="0" dirty="0">
                <a:solidFill>
                  <a:schemeClr val="tx1"/>
                </a:solidFill>
                <a:latin typeface="Times New Roman"/>
                <a:ea typeface="Times New Roman"/>
                <a:cs typeface="Mangal"/>
              </a:rPr>
              <a:t>COVID-19</a:t>
            </a:r>
            <a:r>
              <a:rPr lang="en-US" sz="3200" b="0" dirty="0">
                <a:solidFill>
                  <a:schemeClr val="tx1"/>
                </a:solidFill>
                <a:latin typeface="Kruti Dev 010"/>
                <a:ea typeface="Times New Roman"/>
                <a:cs typeface="Mangal"/>
              </a:rPr>
              <a:t> </a:t>
            </a:r>
            <a:r>
              <a:rPr lang="hi-IN" sz="3200" b="0" dirty="0">
                <a:solidFill>
                  <a:schemeClr val="tx1"/>
                </a:solidFill>
                <a:latin typeface="Kruti Dev 010"/>
                <a:ea typeface="Times New Roman"/>
                <a:cs typeface="Mangal"/>
              </a:rPr>
              <a:t>की</a:t>
            </a:r>
            <a:r>
              <a:rPr lang="en-US" sz="3200" b="0" dirty="0">
                <a:solidFill>
                  <a:schemeClr val="tx1"/>
                </a:solidFill>
                <a:latin typeface="Kruti Dev 010"/>
                <a:ea typeface="Times New Roman"/>
                <a:cs typeface="Mangal"/>
              </a:rPr>
              <a:t> </a:t>
            </a:r>
            <a:r>
              <a:rPr lang="en-US" sz="3200" b="0" dirty="0">
                <a:solidFill>
                  <a:schemeClr val="tx1"/>
                </a:solidFill>
                <a:latin typeface="Times New Roman"/>
                <a:ea typeface="Times New Roman"/>
                <a:cs typeface="Mangal"/>
              </a:rPr>
              <a:t>IEC </a:t>
            </a:r>
            <a:r>
              <a:rPr lang="hi-IN" sz="3200" b="0" dirty="0">
                <a:solidFill>
                  <a:schemeClr val="tx1"/>
                </a:solidFill>
                <a:latin typeface="Kruti Dev 010"/>
                <a:ea typeface="Times New Roman"/>
                <a:cs typeface="Mangal"/>
              </a:rPr>
              <a:t>सामग्री का प्रयोग</a:t>
            </a:r>
            <a:endParaRPr lang="en-US" sz="3200" b="0" dirty="0">
              <a:solidFill>
                <a:schemeClr val="tx1"/>
              </a:solidFill>
              <a:latin typeface="Times New Roman"/>
              <a:ea typeface="Times New Roman"/>
              <a:cs typeface="Mangal"/>
            </a:endParaRPr>
          </a:p>
        </p:txBody>
      </p:sp>
      <p:sp>
        <p:nvSpPr>
          <p:cNvPr id="5" name="Rectangle 4">
            <a:extLst>
              <a:ext uri="{FF2B5EF4-FFF2-40B4-BE49-F238E27FC236}">
                <a16:creationId xmlns:a16="http://schemas.microsoft.com/office/drawing/2014/main" id="{47B70026-45D9-9541-BF2A-8784EA3CCA1B}"/>
              </a:ext>
            </a:extLst>
          </p:cNvPr>
          <p:cNvSpPr/>
          <p:nvPr/>
        </p:nvSpPr>
        <p:spPr>
          <a:xfrm>
            <a:off x="12635319" y="2549727"/>
            <a:ext cx="10606380" cy="1326902"/>
          </a:xfrm>
          <a:prstGeom prst="rect">
            <a:avLst/>
          </a:prstGeom>
        </p:spPr>
        <p:txBody>
          <a:bodyPr wrap="square">
            <a:spAutoFit/>
          </a:bodyPr>
          <a:lstStyle/>
          <a:p>
            <a:pPr>
              <a:lnSpc>
                <a:spcPct val="107000"/>
              </a:lnSpc>
            </a:pPr>
            <a:r>
              <a:rPr lang="hi-IN" sz="3600" dirty="0">
                <a:solidFill>
                  <a:schemeClr val="tx1"/>
                </a:solidFill>
                <a:latin typeface="Kruti Dev 010"/>
                <a:ea typeface="Times New Roman"/>
                <a:cs typeface="Times New Roman"/>
              </a:rPr>
              <a:t>स्वास्थ्य </a:t>
            </a:r>
            <a:r>
              <a:rPr lang="en-IN" sz="4000" dirty="0">
                <a:solidFill>
                  <a:schemeClr val="tx1"/>
                </a:solidFill>
                <a:latin typeface="Kruti Dev 010"/>
                <a:ea typeface="Times New Roman"/>
                <a:cs typeface="Times New Roman"/>
              </a:rPr>
              <a:t> &amp;</a:t>
            </a:r>
            <a:r>
              <a:rPr lang="en-IN" sz="4000" dirty="0">
                <a:solidFill>
                  <a:schemeClr val="tx1"/>
                </a:solidFill>
                <a:latin typeface="Times New Roman" pitchFamily="18" charset="0"/>
                <a:ea typeface="Times New Roman"/>
                <a:cs typeface="Times New Roman" pitchFamily="18" charset="0"/>
              </a:rPr>
              <a:t>ASHA, CHV </a:t>
            </a:r>
            <a:r>
              <a:rPr lang="en-US" sz="3600" dirty="0">
                <a:solidFill>
                  <a:schemeClr val="tx1"/>
                </a:solidFill>
                <a:latin typeface="Times New Roman"/>
                <a:ea typeface="Times New Roman"/>
                <a:cs typeface="Times New Roman"/>
              </a:rPr>
              <a:t>(</a:t>
            </a:r>
            <a:r>
              <a:rPr lang="hi-IN" sz="3600" dirty="0">
                <a:solidFill>
                  <a:schemeClr val="tx1"/>
                </a:solidFill>
                <a:latin typeface="Times New Roman"/>
                <a:ea typeface="Times New Roman"/>
                <a:cs typeface="Times New Roman"/>
              </a:rPr>
              <a:t>शहरी क्षेत्रों में</a:t>
            </a:r>
            <a:r>
              <a:rPr lang="en-IN" sz="3600" dirty="0">
                <a:solidFill>
                  <a:schemeClr val="tx1"/>
                </a:solidFill>
                <a:latin typeface="Times New Roman"/>
                <a:ea typeface="Times New Roman"/>
                <a:cs typeface="Times New Roman"/>
              </a:rPr>
              <a:t>)</a:t>
            </a:r>
            <a:r>
              <a:rPr lang="en-IN" sz="4000" dirty="0">
                <a:solidFill>
                  <a:schemeClr val="tx1"/>
                </a:solidFill>
                <a:latin typeface="Avenir Medium"/>
                <a:ea typeface="Times New Roman"/>
                <a:cs typeface="Times New Roman"/>
              </a:rPr>
              <a:t> </a:t>
            </a:r>
            <a:r>
              <a:rPr lang="en-US" sz="4000" dirty="0">
                <a:solidFill>
                  <a:schemeClr val="tx1"/>
                </a:solidFill>
                <a:latin typeface="Times New Roman" pitchFamily="18" charset="0"/>
                <a:ea typeface="Times New Roman"/>
                <a:cs typeface="Times New Roman" pitchFamily="18" charset="0"/>
              </a:rPr>
              <a:t>ICDS-AWW</a:t>
            </a:r>
            <a:r>
              <a:rPr lang="en-US" sz="4000" dirty="0">
                <a:solidFill>
                  <a:schemeClr val="tx1"/>
                </a:solidFill>
                <a:latin typeface="Avenir Medium"/>
                <a:ea typeface="Times New Roman"/>
                <a:cs typeface="Times New Roman"/>
              </a:rPr>
              <a:t> </a:t>
            </a:r>
            <a:endParaRPr lang="en-US" sz="4000" dirty="0">
              <a:solidFill>
                <a:schemeClr val="tx1"/>
              </a:solidFill>
              <a:latin typeface="Calibri"/>
              <a:ea typeface="Times New Roman"/>
              <a:cs typeface="Times New Roman"/>
            </a:endParaRPr>
          </a:p>
          <a:p>
            <a:pPr>
              <a:lnSpc>
                <a:spcPct val="107000"/>
              </a:lnSpc>
            </a:pPr>
            <a:r>
              <a:rPr lang="hi-IN" sz="3600" dirty="0">
                <a:solidFill>
                  <a:schemeClr val="tx1"/>
                </a:solidFill>
                <a:latin typeface="Kruti Dev 010"/>
                <a:ea typeface="Times New Roman"/>
                <a:cs typeface="Times New Roman"/>
              </a:rPr>
              <a:t>आशा फेसीलिटेटर</a:t>
            </a:r>
            <a:r>
              <a:rPr lang="en-US" sz="3600" dirty="0">
                <a:solidFill>
                  <a:schemeClr val="tx1"/>
                </a:solidFill>
                <a:latin typeface="Times New Roman" pitchFamily="18" charset="0"/>
                <a:ea typeface="Times New Roman"/>
                <a:cs typeface="Times New Roman" pitchFamily="18" charset="0"/>
              </a:rPr>
              <a:t>/CDPO</a:t>
            </a:r>
            <a:r>
              <a:rPr lang="hi-IN" sz="3600" dirty="0">
                <a:solidFill>
                  <a:schemeClr val="tx1"/>
                </a:solidFill>
                <a:latin typeface="Kruti Dev 010"/>
                <a:ea typeface="Times New Roman"/>
                <a:cs typeface="Times New Roman"/>
              </a:rPr>
              <a:t> के मार्गदर्शन में</a:t>
            </a:r>
          </a:p>
        </p:txBody>
      </p:sp>
      <p:sp>
        <p:nvSpPr>
          <p:cNvPr id="24" name="Rectangle 23">
            <a:extLst>
              <a:ext uri="{FF2B5EF4-FFF2-40B4-BE49-F238E27FC236}">
                <a16:creationId xmlns:a16="http://schemas.microsoft.com/office/drawing/2014/main" id="{0AC36B53-AD84-AD46-9D89-58580084C277}"/>
              </a:ext>
            </a:extLst>
          </p:cNvPr>
          <p:cNvSpPr/>
          <p:nvPr/>
        </p:nvSpPr>
        <p:spPr>
          <a:xfrm>
            <a:off x="1428887" y="3556599"/>
            <a:ext cx="10406688" cy="7616957"/>
          </a:xfrm>
          <a:prstGeom prst="rect">
            <a:avLst/>
          </a:prstGeom>
        </p:spPr>
        <p:txBody>
          <a:bodyPr wrap="square" lIns="108000" rIns="108000">
            <a:spAutoFit/>
          </a:bodyPr>
          <a:lstStyle/>
          <a:p>
            <a:pPr lvl="0" algn="l">
              <a:lnSpc>
                <a:spcPct val="107000"/>
              </a:lnSpc>
              <a:buSzPts val="900"/>
            </a:pPr>
            <a:r>
              <a:rPr lang="en-IN" sz="3200" b="0" dirty="0">
                <a:solidFill>
                  <a:schemeClr val="tx1"/>
                </a:solidFill>
                <a:latin typeface="Kruti Dev 010"/>
                <a:ea typeface="Times New Roman"/>
                <a:cs typeface="Times New Roman"/>
              </a:rPr>
              <a:t>1- </a:t>
            </a:r>
            <a:r>
              <a:rPr lang="hi-IN" sz="3200" b="0" dirty="0">
                <a:solidFill>
                  <a:schemeClr val="tx1"/>
                </a:solidFill>
                <a:latin typeface="Mangal" pitchFamily="18" charset="0"/>
                <a:ea typeface="Times New Roman"/>
                <a:cs typeface="Mangal" pitchFamily="18" charset="0"/>
              </a:rPr>
              <a:t>जानकारी देना</a:t>
            </a:r>
            <a:endParaRPr lang="en-US" sz="3200" b="0" dirty="0">
              <a:solidFill>
                <a:schemeClr val="tx1"/>
              </a:solidFill>
              <a:latin typeface="Mangal" pitchFamily="18" charset="0"/>
              <a:ea typeface="Times New Roman"/>
              <a:cs typeface="Mangal" pitchFamily="18" charset="0"/>
            </a:endParaRPr>
          </a:p>
          <a:p>
            <a:pPr marL="142240" algn="l">
              <a:lnSpc>
                <a:spcPct val="107000"/>
              </a:lnSpc>
            </a:pPr>
            <a:r>
              <a:rPr lang="en-IN" sz="3200" b="0" dirty="0">
                <a:solidFill>
                  <a:schemeClr val="tx1"/>
                </a:solidFill>
                <a:latin typeface="Kruti Dev 010"/>
                <a:ea typeface="Times New Roman"/>
                <a:cs typeface="Times New Roman"/>
              </a:rPr>
              <a:t>v</a:t>
            </a:r>
            <a:r>
              <a:rPr lang="en-IN" sz="3200" b="0" dirty="0">
                <a:solidFill>
                  <a:schemeClr val="tx1"/>
                </a:solidFill>
                <a:latin typeface="Times New Roman"/>
                <a:ea typeface="Times New Roman"/>
                <a:cs typeface="Times New Roman"/>
              </a:rPr>
              <a:t>) </a:t>
            </a:r>
            <a:r>
              <a:rPr lang="en-US" sz="3200" b="0" dirty="0">
                <a:solidFill>
                  <a:schemeClr val="tx1"/>
                </a:solidFill>
                <a:latin typeface="Times New Roman"/>
                <a:ea typeface="Times New Roman"/>
                <a:cs typeface="Times New Roman"/>
              </a:rPr>
              <a:t>COVID-19 </a:t>
            </a:r>
            <a:r>
              <a:rPr lang="hi-IN" sz="3200" b="0" dirty="0">
                <a:solidFill>
                  <a:schemeClr val="tx1"/>
                </a:solidFill>
                <a:latin typeface="Kruti Dev 010"/>
                <a:ea typeface="Times New Roman"/>
                <a:cs typeface="Times New Roman"/>
              </a:rPr>
              <a:t>प्रकोप के विभिन्न चरणों के दौरान उसकी रोकथाम व नियंत्रण के उपायों तथा एक दूसरे से दूरी बनाकर रखने की उपयोगिता</a:t>
            </a:r>
            <a:endParaRPr lang="en-US" sz="3200" b="0" dirty="0">
              <a:solidFill>
                <a:schemeClr val="tx1"/>
              </a:solidFill>
              <a:latin typeface="Calibri"/>
              <a:ea typeface="Times New Roman"/>
              <a:cs typeface="Times New Roman"/>
            </a:endParaRPr>
          </a:p>
          <a:p>
            <a:pPr marL="142240" algn="l">
              <a:lnSpc>
                <a:spcPct val="107000"/>
              </a:lnSpc>
            </a:pPr>
            <a:r>
              <a:rPr lang="hi-IN" sz="3200" b="0" dirty="0">
                <a:solidFill>
                  <a:schemeClr val="tx1"/>
                </a:solidFill>
                <a:latin typeface="Mangal" pitchFamily="18" charset="0"/>
                <a:ea typeface="Times New Roman"/>
                <a:cs typeface="Mangal" pitchFamily="18" charset="0"/>
              </a:rPr>
              <a:t>ब</a:t>
            </a:r>
            <a:r>
              <a:rPr lang="en-US" sz="3200" b="0" dirty="0">
                <a:solidFill>
                  <a:schemeClr val="tx1"/>
                </a:solidFill>
                <a:latin typeface="Mangal" pitchFamily="18" charset="0"/>
                <a:ea typeface="Times New Roman"/>
                <a:cs typeface="Mangal" pitchFamily="18" charset="0"/>
              </a:rPr>
              <a:t>) </a:t>
            </a:r>
            <a:r>
              <a:rPr lang="hi-IN" sz="3200" b="0" dirty="0">
                <a:solidFill>
                  <a:schemeClr val="tx1"/>
                </a:solidFill>
                <a:latin typeface="Mangal" pitchFamily="18" charset="0"/>
                <a:ea typeface="Times New Roman"/>
                <a:cs typeface="Mangal" pitchFamily="18" charset="0"/>
              </a:rPr>
              <a:t>मिथकों व गलत धारणाओं से निपटना</a:t>
            </a:r>
            <a:endParaRPr lang="en-US" sz="3200" b="0" dirty="0">
              <a:solidFill>
                <a:schemeClr val="tx1"/>
              </a:solidFill>
              <a:latin typeface="Mangal" pitchFamily="18" charset="0"/>
              <a:ea typeface="Times New Roman"/>
              <a:cs typeface="Mangal" pitchFamily="18" charset="0"/>
            </a:endParaRPr>
          </a:p>
          <a:p>
            <a:pPr algn="l"/>
            <a:r>
              <a:rPr lang="en-US" sz="3200" b="0" dirty="0">
                <a:solidFill>
                  <a:schemeClr val="tx1"/>
                </a:solidFill>
                <a:latin typeface="Kruti Dev 010"/>
                <a:ea typeface="Times New Roman"/>
                <a:cs typeface="Mangal"/>
              </a:rPr>
              <a:t>2- </a:t>
            </a:r>
            <a:r>
              <a:rPr lang="en-US" sz="3200" b="0" dirty="0">
                <a:solidFill>
                  <a:schemeClr val="tx1"/>
                </a:solidFill>
                <a:latin typeface="Times New Roman"/>
                <a:ea typeface="Times New Roman"/>
                <a:cs typeface="Mangal"/>
              </a:rPr>
              <a:t>DSO</a:t>
            </a:r>
            <a:r>
              <a:rPr lang="en-US" sz="3200" b="0" dirty="0">
                <a:solidFill>
                  <a:schemeClr val="tx1"/>
                </a:solidFill>
                <a:latin typeface="Kruti Dev 010"/>
                <a:ea typeface="Times New Roman"/>
                <a:cs typeface="Mangal"/>
              </a:rPr>
              <a:t> </a:t>
            </a:r>
            <a:r>
              <a:rPr lang="hi-IN" sz="3200" b="0" dirty="0">
                <a:solidFill>
                  <a:schemeClr val="tx1"/>
                </a:solidFill>
                <a:latin typeface="Kruti Dev 010"/>
                <a:ea typeface="Times New Roman"/>
                <a:cs typeface="Mangal"/>
              </a:rPr>
              <a:t>की सहायता करना</a:t>
            </a:r>
            <a:endParaRPr lang="en-US" sz="3200" b="0" dirty="0">
              <a:solidFill>
                <a:schemeClr val="tx1"/>
              </a:solidFill>
              <a:latin typeface="Times New Roman"/>
              <a:ea typeface="Times New Roman"/>
              <a:cs typeface="Mangal"/>
            </a:endParaRPr>
          </a:p>
          <a:p>
            <a:pPr algn="l"/>
            <a:r>
              <a:rPr lang="hi-IN" sz="3200" b="0" dirty="0">
                <a:solidFill>
                  <a:schemeClr val="tx1"/>
                </a:solidFill>
                <a:latin typeface="Kruti Dev 010"/>
                <a:ea typeface="Times New Roman"/>
                <a:cs typeface="Mangal"/>
              </a:rPr>
              <a:t>अ</a:t>
            </a:r>
            <a:r>
              <a:rPr lang="en-US" sz="3200" b="0" dirty="0">
                <a:solidFill>
                  <a:schemeClr val="tx1"/>
                </a:solidFill>
                <a:latin typeface="Mangal" pitchFamily="18" charset="0"/>
                <a:ea typeface="Times New Roman"/>
                <a:cs typeface="Mangal" pitchFamily="18" charset="0"/>
              </a:rPr>
              <a:t>)</a:t>
            </a:r>
            <a:r>
              <a:rPr lang="hi-IN" sz="3200" b="0" dirty="0">
                <a:solidFill>
                  <a:schemeClr val="tx1"/>
                </a:solidFill>
                <a:latin typeface="Kruti Dev 010"/>
                <a:ea typeface="Times New Roman"/>
                <a:cs typeface="Mangal"/>
              </a:rPr>
              <a:t> निर्धारित मानकों </a:t>
            </a:r>
            <a:r>
              <a:rPr lang="en-US" sz="3200" b="0" dirty="0">
                <a:solidFill>
                  <a:schemeClr val="tx1"/>
                </a:solidFill>
                <a:latin typeface="Times New Roman"/>
                <a:ea typeface="Times New Roman"/>
                <a:cs typeface="Mangal"/>
              </a:rPr>
              <a:t>(SOP)</a:t>
            </a:r>
            <a:r>
              <a:rPr lang="hi-IN" sz="3200" b="0" dirty="0">
                <a:solidFill>
                  <a:schemeClr val="tx1"/>
                </a:solidFill>
                <a:latin typeface="Kruti Dev 010"/>
                <a:ea typeface="Times New Roman"/>
                <a:cs typeface="Mangal"/>
              </a:rPr>
              <a:t> के अनुसार </a:t>
            </a:r>
            <a:endParaRPr lang="en-US" sz="3200" b="0" dirty="0">
              <a:solidFill>
                <a:schemeClr val="tx1"/>
              </a:solidFill>
              <a:latin typeface="Times New Roman"/>
              <a:ea typeface="Times New Roman"/>
              <a:cs typeface="Mangal"/>
            </a:endParaRPr>
          </a:p>
          <a:p>
            <a:pPr algn="l"/>
            <a:r>
              <a:rPr lang="hi-IN" sz="3200" b="0" dirty="0">
                <a:solidFill>
                  <a:schemeClr val="tx1"/>
                </a:solidFill>
                <a:latin typeface="Times New Roman"/>
                <a:ea typeface="Times New Roman"/>
                <a:cs typeface="Mangal"/>
              </a:rPr>
              <a:t>ब</a:t>
            </a:r>
            <a:r>
              <a:rPr lang="en-US" sz="3200" b="0" dirty="0">
                <a:solidFill>
                  <a:schemeClr val="tx1"/>
                </a:solidFill>
                <a:latin typeface="Mangal" pitchFamily="18" charset="0"/>
                <a:ea typeface="Times New Roman"/>
                <a:cs typeface="Mangal" pitchFamily="18" charset="0"/>
              </a:rPr>
              <a:t>)</a:t>
            </a:r>
            <a:r>
              <a:rPr lang="hi-IN" sz="3200" b="0" dirty="0">
                <a:solidFill>
                  <a:schemeClr val="tx1"/>
                </a:solidFill>
                <a:latin typeface="Times New Roman"/>
                <a:ea typeface="Times New Roman"/>
                <a:cs typeface="Mangal"/>
              </a:rPr>
              <a:t> सार्वजनिक स्वास्थ्य से जोड़ते हुए बताएं </a:t>
            </a:r>
            <a:r>
              <a:rPr lang="en-GB" sz="3200" b="0" dirty="0">
                <a:solidFill>
                  <a:schemeClr val="tx1"/>
                </a:solidFill>
                <a:latin typeface="Times New Roman"/>
                <a:ea typeface="Times New Roman"/>
                <a:cs typeface="Mangal"/>
              </a:rPr>
              <a:t> ( </a:t>
            </a:r>
            <a:r>
              <a:rPr lang="hi-IN" sz="3200" b="0" dirty="0">
                <a:solidFill>
                  <a:schemeClr val="tx1"/>
                </a:solidFill>
                <a:latin typeface="Times New Roman"/>
                <a:ea typeface="Times New Roman"/>
                <a:cs typeface="Mangal"/>
              </a:rPr>
              <a:t>घर पर अलग कमरे में रहना/घर पर अलग-थलग रहना/</a:t>
            </a:r>
            <a:r>
              <a:rPr lang="en-US" sz="3200" b="0" dirty="0">
                <a:solidFill>
                  <a:schemeClr val="tx1"/>
                </a:solidFill>
                <a:latin typeface="Kruti Dev 010"/>
                <a:ea typeface="Times New Roman"/>
                <a:cs typeface="Mangal"/>
              </a:rPr>
              <a:t>@</a:t>
            </a:r>
            <a:r>
              <a:rPr lang="en-US" sz="3200" b="0" dirty="0">
                <a:solidFill>
                  <a:schemeClr val="tx1"/>
                </a:solidFill>
                <a:latin typeface="Times New Roman"/>
                <a:ea typeface="Times New Roman"/>
                <a:cs typeface="Mangal"/>
              </a:rPr>
              <a:t>home quarantine</a:t>
            </a:r>
            <a:r>
              <a:rPr lang="en-US" sz="3200" b="0" dirty="0">
                <a:solidFill>
                  <a:schemeClr val="tx1"/>
                </a:solidFill>
                <a:latin typeface="Kruti Dev 010"/>
                <a:ea typeface="Times New Roman"/>
                <a:cs typeface="Mangal"/>
              </a:rPr>
              <a:t>]</a:t>
            </a:r>
            <a:r>
              <a:rPr lang="hi-IN" sz="3200" b="0" dirty="0">
                <a:solidFill>
                  <a:schemeClr val="tx1"/>
                </a:solidFill>
                <a:latin typeface="Times New Roman"/>
                <a:ea typeface="Times New Roman"/>
                <a:cs typeface="Mangal"/>
              </a:rPr>
              <a:t> घर पर देखभाल करना, अधिक जोखिम वाले समूहों और सम्भावित मामलों के लिए सहयोगी सेवाओं के बारे में</a:t>
            </a:r>
            <a:r>
              <a:rPr lang="en-GB" sz="3200" b="0" dirty="0">
                <a:solidFill>
                  <a:schemeClr val="tx1"/>
                </a:solidFill>
                <a:latin typeface="Times New Roman"/>
                <a:ea typeface="Times New Roman"/>
                <a:cs typeface="Mangal"/>
              </a:rPr>
              <a:t> )</a:t>
            </a:r>
            <a:endParaRPr lang="en-US" sz="3200" b="0" dirty="0">
              <a:solidFill>
                <a:schemeClr val="tx1"/>
              </a:solidFill>
              <a:latin typeface="Times New Roman"/>
              <a:ea typeface="Times New Roman"/>
              <a:cs typeface="Mangal"/>
            </a:endParaRPr>
          </a:p>
          <a:p>
            <a:pPr algn="l"/>
            <a:r>
              <a:rPr lang="hi-IN" sz="3200" b="0" dirty="0">
                <a:solidFill>
                  <a:schemeClr val="tx1"/>
                </a:solidFill>
                <a:latin typeface="Kruti Dev 010"/>
                <a:ea typeface="Times New Roman"/>
                <a:cs typeface="Mangal"/>
              </a:rPr>
              <a:t>स</a:t>
            </a:r>
            <a:r>
              <a:rPr lang="en-US" sz="3200" b="0" dirty="0">
                <a:solidFill>
                  <a:schemeClr val="tx1"/>
                </a:solidFill>
                <a:latin typeface="Mangal" pitchFamily="18" charset="0"/>
                <a:ea typeface="Times New Roman"/>
                <a:cs typeface="Mangal" pitchFamily="18" charset="0"/>
              </a:rPr>
              <a:t>)</a:t>
            </a:r>
            <a:r>
              <a:rPr lang="en-US" sz="3200" b="0" dirty="0">
                <a:solidFill>
                  <a:schemeClr val="tx1"/>
                </a:solidFill>
                <a:latin typeface="Kruti Dev 010"/>
                <a:ea typeface="Times New Roman"/>
                <a:cs typeface="Mangal"/>
              </a:rPr>
              <a:t> </a:t>
            </a:r>
            <a:r>
              <a:rPr lang="hi-IN" sz="3200" b="0" dirty="0">
                <a:solidFill>
                  <a:schemeClr val="tx1"/>
                </a:solidFill>
                <a:latin typeface="Kruti Dev 010"/>
                <a:ea typeface="Times New Roman"/>
                <a:cs typeface="Mangal"/>
              </a:rPr>
              <a:t>मनोवैज्ञानिक देखभाल, बहिष्कार एवं भेदभाव से निपटना</a:t>
            </a:r>
            <a:endParaRPr lang="en-US" sz="3200" b="0" dirty="0">
              <a:solidFill>
                <a:schemeClr val="tx1"/>
              </a:solidFill>
              <a:latin typeface="Times New Roman"/>
              <a:ea typeface="Times New Roman"/>
              <a:cs typeface="Mangal"/>
            </a:endParaRPr>
          </a:p>
          <a:p>
            <a:pPr algn="l"/>
            <a:r>
              <a:rPr lang="en-US" sz="3200" b="0" dirty="0">
                <a:solidFill>
                  <a:schemeClr val="tx1"/>
                </a:solidFill>
                <a:latin typeface="Kruti Dev 010"/>
                <a:ea typeface="Times New Roman"/>
                <a:cs typeface="Mangal"/>
              </a:rPr>
              <a:t>3- </a:t>
            </a:r>
            <a:r>
              <a:rPr lang="en-US" sz="3200" b="0" dirty="0">
                <a:solidFill>
                  <a:schemeClr val="tx1"/>
                </a:solidFill>
                <a:latin typeface="Times New Roman"/>
                <a:ea typeface="Times New Roman"/>
                <a:cs typeface="Mangal"/>
              </a:rPr>
              <a:t>COVID-19</a:t>
            </a:r>
            <a:r>
              <a:rPr lang="en-US" sz="3200" b="0" dirty="0">
                <a:solidFill>
                  <a:schemeClr val="tx1"/>
                </a:solidFill>
                <a:latin typeface="Kruti Dev 010"/>
                <a:ea typeface="Times New Roman"/>
                <a:cs typeface="Mangal"/>
              </a:rPr>
              <a:t> </a:t>
            </a:r>
            <a:r>
              <a:rPr lang="hi-IN" sz="3200" b="0" dirty="0">
                <a:solidFill>
                  <a:schemeClr val="tx1"/>
                </a:solidFill>
                <a:latin typeface="Kruti Dev 010"/>
                <a:ea typeface="Times New Roman"/>
                <a:cs typeface="Mangal"/>
              </a:rPr>
              <a:t>महामारी के प्रत्येक चरण की जानकारी व फीडबैक की रिपोर्टिंग </a:t>
            </a:r>
            <a:r>
              <a:rPr lang="en-US" sz="3200" b="0" dirty="0">
                <a:solidFill>
                  <a:schemeClr val="tx1"/>
                </a:solidFill>
                <a:latin typeface="Kruti Dev 010"/>
                <a:ea typeface="Times New Roman"/>
                <a:cs typeface="Mangal"/>
              </a:rPr>
              <a:t> </a:t>
            </a:r>
            <a:endParaRPr lang="en-US" sz="3200" b="0" dirty="0">
              <a:solidFill>
                <a:schemeClr val="tx1"/>
              </a:solidFill>
              <a:latin typeface="Times New Roman"/>
              <a:ea typeface="Times New Roman"/>
              <a:cs typeface="Mangal"/>
            </a:endParaRPr>
          </a:p>
          <a:p>
            <a:pPr algn="l"/>
            <a:r>
              <a:rPr lang="en-US" sz="3200" b="0" dirty="0">
                <a:solidFill>
                  <a:schemeClr val="tx1"/>
                </a:solidFill>
                <a:latin typeface="Kruti Dev 010"/>
                <a:ea typeface="Times New Roman"/>
                <a:cs typeface="Mangal"/>
              </a:rPr>
              <a:t>4- </a:t>
            </a:r>
            <a:r>
              <a:rPr lang="hi-IN" sz="3200" b="0" dirty="0">
                <a:solidFill>
                  <a:schemeClr val="tx1"/>
                </a:solidFill>
                <a:latin typeface="Kruti Dev 010"/>
                <a:ea typeface="Times New Roman"/>
                <a:cs typeface="Mangal"/>
              </a:rPr>
              <a:t>स्वयं की सुरक्षा एवं बचाव</a:t>
            </a:r>
            <a:endParaRPr lang="en-US" sz="3200" b="0" dirty="0">
              <a:solidFill>
                <a:schemeClr val="tx1"/>
              </a:solidFill>
              <a:latin typeface="Times New Roman"/>
              <a:ea typeface="Times New Roman"/>
              <a:cs typeface="Mangal"/>
            </a:endParaRPr>
          </a:p>
          <a:p>
            <a:pPr algn="l"/>
            <a:r>
              <a:rPr lang="en-US" sz="3200" b="0" dirty="0">
                <a:solidFill>
                  <a:schemeClr val="tx1"/>
                </a:solidFill>
                <a:latin typeface="Kruti Dev 010"/>
                <a:ea typeface="Times New Roman"/>
                <a:cs typeface="Mangal"/>
              </a:rPr>
              <a:t>5- </a:t>
            </a:r>
            <a:r>
              <a:rPr lang="hi-IN" sz="3200" b="0" dirty="0">
                <a:solidFill>
                  <a:schemeClr val="tx1"/>
                </a:solidFill>
                <a:latin typeface="Kruti Dev 010"/>
                <a:ea typeface="Times New Roman"/>
                <a:cs typeface="Mangal"/>
              </a:rPr>
              <a:t>सहयोगी सुपरविज़न</a:t>
            </a:r>
            <a:endParaRPr lang="en-US" sz="3200" b="0" dirty="0">
              <a:solidFill>
                <a:schemeClr val="tx1"/>
              </a:solidFill>
              <a:latin typeface="Times New Roman"/>
              <a:ea typeface="Times New Roman"/>
              <a:cs typeface="Mangal"/>
            </a:endParaRPr>
          </a:p>
        </p:txBody>
      </p:sp>
    </p:spTree>
    <p:extLst>
      <p:ext uri="{BB962C8B-B14F-4D97-AF65-F5344CB8AC3E}">
        <p14:creationId xmlns:p14="http://schemas.microsoft.com/office/powerpoint/2010/main" val="4244865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bg/>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nodePh="1">
                                  <p:stCondLst>
                                    <p:cond delay="0"/>
                                  </p:stCondLst>
                                  <p:endCondLst>
                                    <p:cond evt="begin" delay="0">
                                      <p:tn val="63"/>
                                    </p:cond>
                                  </p:endCondLst>
                                  <p:childTnLst>
                                    <p:set>
                                      <p:cBhvr>
                                        <p:cTn id="6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uiExpand="1" build="p" bldLvl="2" animBg="1"/>
      <p:bldP spid="3" grpId="0"/>
      <p:bldP spid="4" grpId="0" build="p" bldLvl="2"/>
      <p:bldP spid="24"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9" name="Group"/>
          <p:cNvGrpSpPr/>
          <p:nvPr/>
        </p:nvGrpSpPr>
        <p:grpSpPr>
          <a:xfrm>
            <a:off x="23097931" y="13044405"/>
            <a:ext cx="1093364" cy="564257"/>
            <a:chOff x="0" y="-9078"/>
            <a:chExt cx="1093363" cy="564256"/>
          </a:xfrm>
        </p:grpSpPr>
        <p:sp>
          <p:nvSpPr>
            <p:cNvPr id="797" name="38"/>
            <p:cNvSpPr txBox="1"/>
            <p:nvPr/>
          </p:nvSpPr>
          <p:spPr>
            <a:xfrm>
              <a:off x="564372" y="-9078"/>
              <a:ext cx="528991" cy="5642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defRPr>
              </a:lvl1pPr>
            </a:lstStyle>
            <a:p>
              <a:r>
                <a:rPr b="0" dirty="0">
                  <a:latin typeface="Arial" panose="020B0604020202020204" pitchFamily="34" charset="0"/>
                  <a:cs typeface="Arial" panose="020B0604020202020204" pitchFamily="34" charset="0"/>
                </a:rPr>
                <a:t>38</a:t>
              </a:r>
            </a:p>
          </p:txBody>
        </p:sp>
        <p:pic>
          <p:nvPicPr>
            <p:cNvPr id="798"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516"/>
              <a:ext cx="554527" cy="541067"/>
            </a:xfrm>
            <a:prstGeom prst="rect">
              <a:avLst/>
            </a:prstGeom>
            <a:ln w="12700" cap="flat">
              <a:noFill/>
              <a:miter lim="400000"/>
            </a:ln>
            <a:effectLst/>
          </p:spPr>
        </p:pic>
      </p:grpSp>
      <p:sp>
        <p:nvSpPr>
          <p:cNvPr id="94" name="TextBox 93">
            <a:extLst>
              <a:ext uri="{FF2B5EF4-FFF2-40B4-BE49-F238E27FC236}">
                <a16:creationId xmlns:a16="http://schemas.microsoft.com/office/drawing/2014/main" id="{B25EAE47-7628-6748-AF11-9E05AC1487C0}"/>
              </a:ext>
            </a:extLst>
          </p:cNvPr>
          <p:cNvSpPr txBox="1"/>
          <p:nvPr/>
        </p:nvSpPr>
        <p:spPr>
          <a:xfrm>
            <a:off x="5283780" y="253837"/>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Gotham Bold"/>
              <a:ea typeface="Gotham Bold"/>
              <a:cs typeface="Gotham Bold"/>
              <a:sym typeface="Gotham Bold"/>
            </a:endParaRPr>
          </a:p>
        </p:txBody>
      </p:sp>
      <p:pic>
        <p:nvPicPr>
          <p:cNvPr id="96" name="Picture 95">
            <a:extLst>
              <a:ext uri="{FF2B5EF4-FFF2-40B4-BE49-F238E27FC236}">
                <a16:creationId xmlns:a16="http://schemas.microsoft.com/office/drawing/2014/main" id="{7142F63E-B3AB-B940-9069-B5E26C54DEC4}"/>
              </a:ext>
            </a:extLst>
          </p:cNvPr>
          <p:cNvPicPr>
            <a:picLocks noChangeAspect="1"/>
          </p:cNvPicPr>
          <p:nvPr/>
        </p:nvPicPr>
        <p:blipFill>
          <a:blip r:embed="rId5"/>
          <a:stretch>
            <a:fillRect/>
          </a:stretch>
        </p:blipFill>
        <p:spPr>
          <a:xfrm>
            <a:off x="358179" y="12503470"/>
            <a:ext cx="8610600" cy="1003300"/>
          </a:xfrm>
          <a:prstGeom prst="rect">
            <a:avLst/>
          </a:prstGeom>
        </p:spPr>
      </p:pic>
      <p:sp>
        <p:nvSpPr>
          <p:cNvPr id="5" name="TextBox 4"/>
          <p:cNvSpPr txBox="1"/>
          <p:nvPr/>
        </p:nvSpPr>
        <p:spPr>
          <a:xfrm>
            <a:off x="1978144" y="4111835"/>
            <a:ext cx="5061284"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hi-IN" sz="8800" b="0">
                <a:solidFill>
                  <a:schemeClr val="bg1"/>
                </a:solidFill>
                <a:latin typeface="Kruti Dev 010" pitchFamily="2" charset="0"/>
                <a:cs typeface="Arial" panose="020B0604020202020204" pitchFamily="34" charset="0"/>
              </a:rPr>
              <a:t>चलिये, आपके उत्तर सुनते हैं</a:t>
            </a:r>
            <a:endParaRPr kumimoji="0" lang="en-US" sz="8800" b="0" u="none" strike="noStrike" cap="none" spc="0" normalizeH="0" baseline="0" dirty="0">
              <a:ln>
                <a:noFill/>
              </a:ln>
              <a:solidFill>
                <a:schemeClr val="bg1"/>
              </a:solidFill>
              <a:effectLst/>
              <a:uFillTx/>
              <a:latin typeface="Kruti Dev 010" pitchFamily="2" charset="0"/>
              <a:cs typeface="Arial" panose="020B0604020202020204" pitchFamily="34" charset="0"/>
              <a:sym typeface="Gill Sans"/>
            </a:endParaRPr>
          </a:p>
        </p:txBody>
      </p:sp>
      <p:pic>
        <p:nvPicPr>
          <p:cNvPr id="97" name="Covid game 2-01.jpg" descr="Covid game 2-01.jpg">
            <a:extLst>
              <a:ext uri="{FF2B5EF4-FFF2-40B4-BE49-F238E27FC236}">
                <a16:creationId xmlns:a16="http://schemas.microsoft.com/office/drawing/2014/main" id="{828716B1-88FB-854C-AD0B-CD905971CDF6}"/>
              </a:ext>
            </a:extLst>
          </p:cNvPr>
          <p:cNvPicPr>
            <a:picLocks noChangeAspect="1"/>
          </p:cNvPicPr>
          <p:nvPr/>
        </p:nvPicPr>
        <p:blipFill>
          <a:blip r:embed="rId6"/>
          <a:srcRect/>
          <a:stretch>
            <a:fillRect/>
          </a:stretch>
        </p:blipFill>
        <p:spPr>
          <a:xfrm>
            <a:off x="9799511" y="573030"/>
            <a:ext cx="3006964" cy="3006964"/>
          </a:xfrm>
          <a:prstGeom prst="rect">
            <a:avLst/>
          </a:prstGeom>
          <a:ln w="12700">
            <a:miter lim="400000"/>
          </a:ln>
        </p:spPr>
      </p:pic>
      <p:pic>
        <p:nvPicPr>
          <p:cNvPr id="99" name="Covid game 2-02.jpg" descr="Covid game 2-02.jpg">
            <a:extLst>
              <a:ext uri="{FF2B5EF4-FFF2-40B4-BE49-F238E27FC236}">
                <a16:creationId xmlns:a16="http://schemas.microsoft.com/office/drawing/2014/main" id="{B877F5FC-066F-8040-9A8B-91EEF5B5CD13}"/>
              </a:ext>
            </a:extLst>
          </p:cNvPr>
          <p:cNvPicPr>
            <a:picLocks noChangeAspect="1"/>
          </p:cNvPicPr>
          <p:nvPr/>
        </p:nvPicPr>
        <p:blipFill>
          <a:blip r:embed="rId7"/>
          <a:srcRect/>
          <a:stretch>
            <a:fillRect/>
          </a:stretch>
        </p:blipFill>
        <p:spPr>
          <a:xfrm>
            <a:off x="12953776" y="585730"/>
            <a:ext cx="3006965" cy="3006964"/>
          </a:xfrm>
          <a:prstGeom prst="rect">
            <a:avLst/>
          </a:prstGeom>
          <a:ln w="12700">
            <a:miter lim="400000"/>
          </a:ln>
        </p:spPr>
      </p:pic>
      <p:pic>
        <p:nvPicPr>
          <p:cNvPr id="100" name="Covid game 2-03.jpg" descr="Covid game 2-03.jpg">
            <a:extLst>
              <a:ext uri="{FF2B5EF4-FFF2-40B4-BE49-F238E27FC236}">
                <a16:creationId xmlns:a16="http://schemas.microsoft.com/office/drawing/2014/main" id="{00C76D57-E4A0-FB41-B617-E78202D0B2B7}"/>
              </a:ext>
            </a:extLst>
          </p:cNvPr>
          <p:cNvPicPr>
            <a:picLocks noChangeAspect="1"/>
          </p:cNvPicPr>
          <p:nvPr/>
        </p:nvPicPr>
        <p:blipFill>
          <a:blip r:embed="rId8"/>
          <a:srcRect/>
          <a:stretch>
            <a:fillRect/>
          </a:stretch>
        </p:blipFill>
        <p:spPr>
          <a:xfrm>
            <a:off x="16108042" y="585730"/>
            <a:ext cx="3006965" cy="3006964"/>
          </a:xfrm>
          <a:prstGeom prst="rect">
            <a:avLst/>
          </a:prstGeom>
          <a:ln w="12700">
            <a:miter lim="400000"/>
          </a:ln>
        </p:spPr>
      </p:pic>
      <p:pic>
        <p:nvPicPr>
          <p:cNvPr id="101" name="Covid game 2-01.jpg" descr="Covid game 2-01.jpg">
            <a:extLst>
              <a:ext uri="{FF2B5EF4-FFF2-40B4-BE49-F238E27FC236}">
                <a16:creationId xmlns:a16="http://schemas.microsoft.com/office/drawing/2014/main" id="{167D644D-AB84-4E47-B9BA-5BA626DAB397}"/>
              </a:ext>
            </a:extLst>
          </p:cNvPr>
          <p:cNvPicPr>
            <a:picLocks noChangeAspect="1"/>
          </p:cNvPicPr>
          <p:nvPr/>
        </p:nvPicPr>
        <p:blipFill>
          <a:blip r:embed="rId9"/>
          <a:srcRect/>
          <a:stretch>
            <a:fillRect/>
          </a:stretch>
        </p:blipFill>
        <p:spPr>
          <a:xfrm>
            <a:off x="19262308" y="611130"/>
            <a:ext cx="3006964" cy="3006964"/>
          </a:xfrm>
          <a:prstGeom prst="rect">
            <a:avLst/>
          </a:prstGeom>
          <a:ln w="12700">
            <a:miter lim="400000"/>
          </a:ln>
        </p:spPr>
      </p:pic>
      <p:pic>
        <p:nvPicPr>
          <p:cNvPr id="102" name="Covid game 2-05.jpg" descr="Covid game 2-05.jpg">
            <a:extLst>
              <a:ext uri="{FF2B5EF4-FFF2-40B4-BE49-F238E27FC236}">
                <a16:creationId xmlns:a16="http://schemas.microsoft.com/office/drawing/2014/main" id="{BA88D7DC-AD87-C448-B132-A2107846E1BA}"/>
              </a:ext>
            </a:extLst>
          </p:cNvPr>
          <p:cNvPicPr>
            <a:picLocks noChangeAspect="1"/>
          </p:cNvPicPr>
          <p:nvPr/>
        </p:nvPicPr>
        <p:blipFill>
          <a:blip r:embed="rId10"/>
          <a:stretch>
            <a:fillRect/>
          </a:stretch>
        </p:blipFill>
        <p:spPr>
          <a:xfrm>
            <a:off x="9799511" y="3726171"/>
            <a:ext cx="3006965" cy="3006965"/>
          </a:xfrm>
          <a:prstGeom prst="rect">
            <a:avLst/>
          </a:prstGeom>
          <a:ln w="12700">
            <a:miter lim="400000"/>
          </a:ln>
        </p:spPr>
      </p:pic>
      <p:pic>
        <p:nvPicPr>
          <p:cNvPr id="103" name="Covid game 2-06.jpg" descr="Covid game 2-06.jpg">
            <a:extLst>
              <a:ext uri="{FF2B5EF4-FFF2-40B4-BE49-F238E27FC236}">
                <a16:creationId xmlns:a16="http://schemas.microsoft.com/office/drawing/2014/main" id="{049099DD-85D2-3540-8681-CF7DE70FDFD9}"/>
              </a:ext>
            </a:extLst>
          </p:cNvPr>
          <p:cNvPicPr>
            <a:picLocks noChangeAspect="1"/>
          </p:cNvPicPr>
          <p:nvPr/>
        </p:nvPicPr>
        <p:blipFill>
          <a:blip r:embed="rId11"/>
          <a:stretch>
            <a:fillRect/>
          </a:stretch>
        </p:blipFill>
        <p:spPr>
          <a:xfrm>
            <a:off x="12953776" y="3738871"/>
            <a:ext cx="3006965" cy="3006965"/>
          </a:xfrm>
          <a:prstGeom prst="rect">
            <a:avLst/>
          </a:prstGeom>
          <a:ln w="12700">
            <a:miter lim="400000"/>
          </a:ln>
        </p:spPr>
      </p:pic>
      <p:pic>
        <p:nvPicPr>
          <p:cNvPr id="104" name="Covid game 2-07.jpg" descr="Covid game 2-07.jpg">
            <a:extLst>
              <a:ext uri="{FF2B5EF4-FFF2-40B4-BE49-F238E27FC236}">
                <a16:creationId xmlns:a16="http://schemas.microsoft.com/office/drawing/2014/main" id="{D2A86169-06F7-C749-8F83-F492C73FBFE5}"/>
              </a:ext>
            </a:extLst>
          </p:cNvPr>
          <p:cNvPicPr>
            <a:picLocks noChangeAspect="1"/>
          </p:cNvPicPr>
          <p:nvPr/>
        </p:nvPicPr>
        <p:blipFill>
          <a:blip r:embed="rId12"/>
          <a:stretch>
            <a:fillRect/>
          </a:stretch>
        </p:blipFill>
        <p:spPr>
          <a:xfrm>
            <a:off x="16108042" y="3738871"/>
            <a:ext cx="3006965" cy="3006965"/>
          </a:xfrm>
          <a:prstGeom prst="rect">
            <a:avLst/>
          </a:prstGeom>
          <a:ln w="12700">
            <a:miter lim="400000"/>
          </a:ln>
        </p:spPr>
      </p:pic>
      <p:pic>
        <p:nvPicPr>
          <p:cNvPr id="105" name="Covid game 2-08.jpg" descr="Covid game 2-08.jpg">
            <a:extLst>
              <a:ext uri="{FF2B5EF4-FFF2-40B4-BE49-F238E27FC236}">
                <a16:creationId xmlns:a16="http://schemas.microsoft.com/office/drawing/2014/main" id="{877A7DBB-043B-8942-B74F-59BA7B7E302B}"/>
              </a:ext>
            </a:extLst>
          </p:cNvPr>
          <p:cNvPicPr>
            <a:picLocks noChangeAspect="1"/>
          </p:cNvPicPr>
          <p:nvPr/>
        </p:nvPicPr>
        <p:blipFill>
          <a:blip r:embed="rId13"/>
          <a:stretch>
            <a:fillRect/>
          </a:stretch>
        </p:blipFill>
        <p:spPr>
          <a:xfrm>
            <a:off x="19262306" y="3713471"/>
            <a:ext cx="3006965" cy="3006965"/>
          </a:xfrm>
          <a:prstGeom prst="rect">
            <a:avLst/>
          </a:prstGeom>
          <a:ln w="12700">
            <a:miter lim="400000"/>
          </a:ln>
        </p:spPr>
      </p:pic>
      <p:pic>
        <p:nvPicPr>
          <p:cNvPr id="106" name="Covid game 2-09.jpg" descr="Covid game 2-09.jpg">
            <a:extLst>
              <a:ext uri="{FF2B5EF4-FFF2-40B4-BE49-F238E27FC236}">
                <a16:creationId xmlns:a16="http://schemas.microsoft.com/office/drawing/2014/main" id="{D007B5B6-CEAD-9E43-874D-46958DD61CF4}"/>
              </a:ext>
            </a:extLst>
          </p:cNvPr>
          <p:cNvPicPr>
            <a:picLocks noChangeAspect="1"/>
          </p:cNvPicPr>
          <p:nvPr/>
        </p:nvPicPr>
        <p:blipFill>
          <a:blip r:embed="rId14"/>
          <a:stretch>
            <a:fillRect/>
          </a:stretch>
        </p:blipFill>
        <p:spPr>
          <a:xfrm>
            <a:off x="9799511" y="6879313"/>
            <a:ext cx="3006965" cy="3006965"/>
          </a:xfrm>
          <a:prstGeom prst="rect">
            <a:avLst/>
          </a:prstGeom>
          <a:ln w="12700">
            <a:miter lim="400000"/>
          </a:ln>
        </p:spPr>
      </p:pic>
      <p:pic>
        <p:nvPicPr>
          <p:cNvPr id="107" name="Covid game 2-10.jpg" descr="Covid game 2-10.jpg">
            <a:extLst>
              <a:ext uri="{FF2B5EF4-FFF2-40B4-BE49-F238E27FC236}">
                <a16:creationId xmlns:a16="http://schemas.microsoft.com/office/drawing/2014/main" id="{A877EA07-C6EA-7A44-8B36-7FB79CF4F479}"/>
              </a:ext>
            </a:extLst>
          </p:cNvPr>
          <p:cNvPicPr>
            <a:picLocks noChangeAspect="1"/>
          </p:cNvPicPr>
          <p:nvPr/>
        </p:nvPicPr>
        <p:blipFill>
          <a:blip r:embed="rId15"/>
          <a:stretch>
            <a:fillRect/>
          </a:stretch>
        </p:blipFill>
        <p:spPr>
          <a:xfrm>
            <a:off x="12953776" y="6879313"/>
            <a:ext cx="3006965" cy="3006965"/>
          </a:xfrm>
          <a:prstGeom prst="rect">
            <a:avLst/>
          </a:prstGeom>
          <a:ln w="12700">
            <a:miter lim="400000"/>
          </a:ln>
        </p:spPr>
      </p:pic>
      <p:pic>
        <p:nvPicPr>
          <p:cNvPr id="108" name="Covid game 2-11.jpg" descr="Covid game 2-11.jpg">
            <a:extLst>
              <a:ext uri="{FF2B5EF4-FFF2-40B4-BE49-F238E27FC236}">
                <a16:creationId xmlns:a16="http://schemas.microsoft.com/office/drawing/2014/main" id="{22E150A3-B65F-4045-88CC-0F5239AC2AF2}"/>
              </a:ext>
            </a:extLst>
          </p:cNvPr>
          <p:cNvPicPr>
            <a:picLocks noChangeAspect="1"/>
          </p:cNvPicPr>
          <p:nvPr/>
        </p:nvPicPr>
        <p:blipFill>
          <a:blip r:embed="rId16"/>
          <a:stretch>
            <a:fillRect/>
          </a:stretch>
        </p:blipFill>
        <p:spPr>
          <a:xfrm>
            <a:off x="16108042" y="6866613"/>
            <a:ext cx="3006965" cy="3006965"/>
          </a:xfrm>
          <a:prstGeom prst="rect">
            <a:avLst/>
          </a:prstGeom>
          <a:ln w="12700">
            <a:miter lim="400000"/>
          </a:ln>
        </p:spPr>
      </p:pic>
      <p:pic>
        <p:nvPicPr>
          <p:cNvPr id="109" name="Covid game 2-12.jpg" descr="Covid game 2-12.jpg">
            <a:extLst>
              <a:ext uri="{FF2B5EF4-FFF2-40B4-BE49-F238E27FC236}">
                <a16:creationId xmlns:a16="http://schemas.microsoft.com/office/drawing/2014/main" id="{19128671-B455-6E47-AB5D-C4A039F97779}"/>
              </a:ext>
            </a:extLst>
          </p:cNvPr>
          <p:cNvPicPr>
            <a:picLocks noChangeAspect="1"/>
          </p:cNvPicPr>
          <p:nvPr/>
        </p:nvPicPr>
        <p:blipFill>
          <a:blip r:embed="rId17"/>
          <a:stretch>
            <a:fillRect/>
          </a:stretch>
        </p:blipFill>
        <p:spPr>
          <a:xfrm>
            <a:off x="19262306" y="6866613"/>
            <a:ext cx="3006965" cy="3006965"/>
          </a:xfrm>
          <a:prstGeom prst="rect">
            <a:avLst/>
          </a:prstGeom>
          <a:ln w="12700">
            <a:miter lim="400000"/>
          </a:ln>
        </p:spPr>
      </p:pic>
      <p:pic>
        <p:nvPicPr>
          <p:cNvPr id="110" name="Covid game 2-13.jpg" descr="Covid game 2-13.jpg">
            <a:extLst>
              <a:ext uri="{FF2B5EF4-FFF2-40B4-BE49-F238E27FC236}">
                <a16:creationId xmlns:a16="http://schemas.microsoft.com/office/drawing/2014/main" id="{12A07334-4076-6E4D-8405-001D3076160C}"/>
              </a:ext>
            </a:extLst>
          </p:cNvPr>
          <p:cNvPicPr>
            <a:picLocks noChangeAspect="1"/>
          </p:cNvPicPr>
          <p:nvPr/>
        </p:nvPicPr>
        <p:blipFill>
          <a:blip r:embed="rId18"/>
          <a:stretch>
            <a:fillRect/>
          </a:stretch>
        </p:blipFill>
        <p:spPr>
          <a:xfrm>
            <a:off x="9799511" y="10032457"/>
            <a:ext cx="3006965" cy="3006964"/>
          </a:xfrm>
          <a:prstGeom prst="rect">
            <a:avLst/>
          </a:prstGeom>
          <a:ln w="12700">
            <a:miter lim="400000"/>
          </a:ln>
        </p:spPr>
      </p:pic>
      <p:pic>
        <p:nvPicPr>
          <p:cNvPr id="111" name="Covid game 2-14.jpg" descr="Covid game 2-14.jpg">
            <a:extLst>
              <a:ext uri="{FF2B5EF4-FFF2-40B4-BE49-F238E27FC236}">
                <a16:creationId xmlns:a16="http://schemas.microsoft.com/office/drawing/2014/main" id="{A1AF6FD6-B847-384C-81AB-CA7F6319DE26}"/>
              </a:ext>
            </a:extLst>
          </p:cNvPr>
          <p:cNvPicPr>
            <a:picLocks noChangeAspect="1"/>
          </p:cNvPicPr>
          <p:nvPr/>
        </p:nvPicPr>
        <p:blipFill>
          <a:blip r:embed="rId19"/>
          <a:stretch>
            <a:fillRect/>
          </a:stretch>
        </p:blipFill>
        <p:spPr>
          <a:xfrm>
            <a:off x="12953776" y="10019757"/>
            <a:ext cx="3006965" cy="3006964"/>
          </a:xfrm>
          <a:prstGeom prst="rect">
            <a:avLst/>
          </a:prstGeom>
          <a:ln w="12700">
            <a:miter lim="400000"/>
          </a:ln>
        </p:spPr>
      </p:pic>
      <p:pic>
        <p:nvPicPr>
          <p:cNvPr id="112" name="Covid game 2-15.jpg" descr="Covid game 2-15.jpg">
            <a:extLst>
              <a:ext uri="{FF2B5EF4-FFF2-40B4-BE49-F238E27FC236}">
                <a16:creationId xmlns:a16="http://schemas.microsoft.com/office/drawing/2014/main" id="{24E28DAD-7E07-CA4E-A207-F2C05F190F47}"/>
              </a:ext>
            </a:extLst>
          </p:cNvPr>
          <p:cNvPicPr>
            <a:picLocks noChangeAspect="1"/>
          </p:cNvPicPr>
          <p:nvPr/>
        </p:nvPicPr>
        <p:blipFill>
          <a:blip r:embed="rId20"/>
          <a:stretch>
            <a:fillRect/>
          </a:stretch>
        </p:blipFill>
        <p:spPr>
          <a:xfrm>
            <a:off x="16108042" y="10045157"/>
            <a:ext cx="3006965" cy="3006964"/>
          </a:xfrm>
          <a:prstGeom prst="rect">
            <a:avLst/>
          </a:prstGeom>
          <a:ln w="12700">
            <a:miter lim="400000"/>
          </a:ln>
        </p:spPr>
      </p:pic>
      <p:pic>
        <p:nvPicPr>
          <p:cNvPr id="113" name="Covid game 2-16.jpg" descr="Covid game 2-16.jpg">
            <a:extLst>
              <a:ext uri="{FF2B5EF4-FFF2-40B4-BE49-F238E27FC236}">
                <a16:creationId xmlns:a16="http://schemas.microsoft.com/office/drawing/2014/main" id="{BD82FAE7-A272-1949-9AEF-D38E4335D774}"/>
              </a:ext>
            </a:extLst>
          </p:cNvPr>
          <p:cNvPicPr>
            <a:picLocks noChangeAspect="1"/>
          </p:cNvPicPr>
          <p:nvPr/>
        </p:nvPicPr>
        <p:blipFill>
          <a:blip r:embed="rId21"/>
          <a:stretch>
            <a:fillRect/>
          </a:stretch>
        </p:blipFill>
        <p:spPr>
          <a:xfrm>
            <a:off x="19262306" y="9994357"/>
            <a:ext cx="3006965" cy="3006964"/>
          </a:xfrm>
          <a:prstGeom prst="rect">
            <a:avLst/>
          </a:prstGeom>
          <a:ln w="12700">
            <a:miter lim="400000"/>
          </a:ln>
        </p:spPr>
      </p:pic>
      <p:grpSp>
        <p:nvGrpSpPr>
          <p:cNvPr id="114" name="Group">
            <a:extLst>
              <a:ext uri="{FF2B5EF4-FFF2-40B4-BE49-F238E27FC236}">
                <a16:creationId xmlns:a16="http://schemas.microsoft.com/office/drawing/2014/main" id="{0971BA43-6DAA-754B-9F43-8E105478C69D}"/>
              </a:ext>
            </a:extLst>
          </p:cNvPr>
          <p:cNvGrpSpPr/>
          <p:nvPr/>
        </p:nvGrpSpPr>
        <p:grpSpPr>
          <a:xfrm>
            <a:off x="13107203" y="673396"/>
            <a:ext cx="2700270" cy="1378586"/>
            <a:chOff x="0" y="0"/>
            <a:chExt cx="2700268" cy="1378585"/>
          </a:xfrm>
        </p:grpSpPr>
        <p:pic>
          <p:nvPicPr>
            <p:cNvPr id="115" name="Image" descr="Image">
              <a:extLst>
                <a:ext uri="{FF2B5EF4-FFF2-40B4-BE49-F238E27FC236}">
                  <a16:creationId xmlns:a16="http://schemas.microsoft.com/office/drawing/2014/main" id="{8260C31A-765F-8C43-822C-10451FF1231C}"/>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16" name="Image" descr="Image">
              <a:extLst>
                <a:ext uri="{FF2B5EF4-FFF2-40B4-BE49-F238E27FC236}">
                  <a16:creationId xmlns:a16="http://schemas.microsoft.com/office/drawing/2014/main" id="{97A5B725-1901-5746-91DE-4F9725569EC0}"/>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17" name="Image" descr="Image">
              <a:extLst>
                <a:ext uri="{FF2B5EF4-FFF2-40B4-BE49-F238E27FC236}">
                  <a16:creationId xmlns:a16="http://schemas.microsoft.com/office/drawing/2014/main" id="{E0DA6491-DCD8-AE4A-B140-795620F62383}"/>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18" name="Image" descr="Image">
              <a:extLst>
                <a:ext uri="{FF2B5EF4-FFF2-40B4-BE49-F238E27FC236}">
                  <a16:creationId xmlns:a16="http://schemas.microsoft.com/office/drawing/2014/main" id="{5810E3E2-BC86-1B43-B328-563829A561A9}"/>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grpSp>
        <p:nvGrpSpPr>
          <p:cNvPr id="119" name="Group">
            <a:extLst>
              <a:ext uri="{FF2B5EF4-FFF2-40B4-BE49-F238E27FC236}">
                <a16:creationId xmlns:a16="http://schemas.microsoft.com/office/drawing/2014/main" id="{28A63892-4D4B-304A-9F01-0868E8C65D79}"/>
              </a:ext>
            </a:extLst>
          </p:cNvPr>
          <p:cNvGrpSpPr/>
          <p:nvPr/>
        </p:nvGrpSpPr>
        <p:grpSpPr>
          <a:xfrm>
            <a:off x="13105088" y="6955513"/>
            <a:ext cx="2700270" cy="1378587"/>
            <a:chOff x="0" y="0"/>
            <a:chExt cx="2700268" cy="1378585"/>
          </a:xfrm>
        </p:grpSpPr>
        <p:pic>
          <p:nvPicPr>
            <p:cNvPr id="120" name="Image" descr="Image">
              <a:extLst>
                <a:ext uri="{FF2B5EF4-FFF2-40B4-BE49-F238E27FC236}">
                  <a16:creationId xmlns:a16="http://schemas.microsoft.com/office/drawing/2014/main" id="{B5B1F84E-8480-F44C-8F37-A5DF8824A5EE}"/>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21" name="Image" descr="Image">
              <a:extLst>
                <a:ext uri="{FF2B5EF4-FFF2-40B4-BE49-F238E27FC236}">
                  <a16:creationId xmlns:a16="http://schemas.microsoft.com/office/drawing/2014/main" id="{B9E92528-3C58-A545-9102-498B6EA807C8}"/>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22" name="Image" descr="Image">
              <a:extLst>
                <a:ext uri="{FF2B5EF4-FFF2-40B4-BE49-F238E27FC236}">
                  <a16:creationId xmlns:a16="http://schemas.microsoft.com/office/drawing/2014/main" id="{19E31248-BC5E-7A47-B370-513761DCA4C5}"/>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23" name="Image" descr="Image">
              <a:extLst>
                <a:ext uri="{FF2B5EF4-FFF2-40B4-BE49-F238E27FC236}">
                  <a16:creationId xmlns:a16="http://schemas.microsoft.com/office/drawing/2014/main" id="{08699873-A7EC-7E41-81F4-DA82C7FCFE2C}"/>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grpSp>
        <p:nvGrpSpPr>
          <p:cNvPr id="124" name="Group">
            <a:extLst>
              <a:ext uri="{FF2B5EF4-FFF2-40B4-BE49-F238E27FC236}">
                <a16:creationId xmlns:a16="http://schemas.microsoft.com/office/drawing/2014/main" id="{379F8214-7E91-044B-9579-8E1C720C145F}"/>
              </a:ext>
            </a:extLst>
          </p:cNvPr>
          <p:cNvGrpSpPr/>
          <p:nvPr/>
        </p:nvGrpSpPr>
        <p:grpSpPr>
          <a:xfrm>
            <a:off x="16324968" y="10227770"/>
            <a:ext cx="2700270" cy="1378586"/>
            <a:chOff x="0" y="0"/>
            <a:chExt cx="2700268" cy="1378585"/>
          </a:xfrm>
        </p:grpSpPr>
        <p:pic>
          <p:nvPicPr>
            <p:cNvPr id="125" name="Image" descr="Image">
              <a:extLst>
                <a:ext uri="{FF2B5EF4-FFF2-40B4-BE49-F238E27FC236}">
                  <a16:creationId xmlns:a16="http://schemas.microsoft.com/office/drawing/2014/main" id="{61E63156-E7D1-5542-BB32-9FB3B00780CC}"/>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26" name="Image" descr="Image">
              <a:extLst>
                <a:ext uri="{FF2B5EF4-FFF2-40B4-BE49-F238E27FC236}">
                  <a16:creationId xmlns:a16="http://schemas.microsoft.com/office/drawing/2014/main" id="{D5D655D4-2B24-3443-A654-711FE3A25819}"/>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27" name="Image" descr="Image">
              <a:extLst>
                <a:ext uri="{FF2B5EF4-FFF2-40B4-BE49-F238E27FC236}">
                  <a16:creationId xmlns:a16="http://schemas.microsoft.com/office/drawing/2014/main" id="{4723E7A7-BFB3-A844-9D92-46C676BB2F27}"/>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28" name="Image" descr="Image">
              <a:extLst>
                <a:ext uri="{FF2B5EF4-FFF2-40B4-BE49-F238E27FC236}">
                  <a16:creationId xmlns:a16="http://schemas.microsoft.com/office/drawing/2014/main" id="{8F75CE91-E61F-5840-93F8-877310AC7AE8}"/>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grpSp>
        <p:nvGrpSpPr>
          <p:cNvPr id="129" name="Group">
            <a:extLst>
              <a:ext uri="{FF2B5EF4-FFF2-40B4-BE49-F238E27FC236}">
                <a16:creationId xmlns:a16="http://schemas.microsoft.com/office/drawing/2014/main" id="{02BA36E6-2D95-4B46-B91F-BCF7DAA23B3D}"/>
              </a:ext>
            </a:extLst>
          </p:cNvPr>
          <p:cNvGrpSpPr/>
          <p:nvPr/>
        </p:nvGrpSpPr>
        <p:grpSpPr>
          <a:xfrm>
            <a:off x="9979364" y="10227770"/>
            <a:ext cx="2700270" cy="1378586"/>
            <a:chOff x="0" y="0"/>
            <a:chExt cx="2700268" cy="1378585"/>
          </a:xfrm>
        </p:grpSpPr>
        <p:pic>
          <p:nvPicPr>
            <p:cNvPr id="130" name="Image" descr="Image">
              <a:extLst>
                <a:ext uri="{FF2B5EF4-FFF2-40B4-BE49-F238E27FC236}">
                  <a16:creationId xmlns:a16="http://schemas.microsoft.com/office/drawing/2014/main" id="{1A1FD55E-4E4E-2745-8C3B-CF55160AB351}"/>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31" name="Image" descr="Image">
              <a:extLst>
                <a:ext uri="{FF2B5EF4-FFF2-40B4-BE49-F238E27FC236}">
                  <a16:creationId xmlns:a16="http://schemas.microsoft.com/office/drawing/2014/main" id="{3753D51A-1D31-E147-89D5-540AE52F8DA9}"/>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32" name="Image" descr="Image">
              <a:extLst>
                <a:ext uri="{FF2B5EF4-FFF2-40B4-BE49-F238E27FC236}">
                  <a16:creationId xmlns:a16="http://schemas.microsoft.com/office/drawing/2014/main" id="{7D03523C-6C88-2444-87CB-86FCBB859DA2}"/>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33" name="Image" descr="Image">
              <a:extLst>
                <a:ext uri="{FF2B5EF4-FFF2-40B4-BE49-F238E27FC236}">
                  <a16:creationId xmlns:a16="http://schemas.microsoft.com/office/drawing/2014/main" id="{ABC71FC1-CBCD-FD4E-B9F0-4BB6C52B6834}"/>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grpSp>
        <p:nvGrpSpPr>
          <p:cNvPr id="134" name="Group">
            <a:extLst>
              <a:ext uri="{FF2B5EF4-FFF2-40B4-BE49-F238E27FC236}">
                <a16:creationId xmlns:a16="http://schemas.microsoft.com/office/drawing/2014/main" id="{3FAA23CF-78F2-6243-BA11-6163D84F6B95}"/>
              </a:ext>
            </a:extLst>
          </p:cNvPr>
          <p:cNvGrpSpPr/>
          <p:nvPr/>
        </p:nvGrpSpPr>
        <p:grpSpPr>
          <a:xfrm>
            <a:off x="19542735" y="6955513"/>
            <a:ext cx="2700269" cy="1378587"/>
            <a:chOff x="0" y="0"/>
            <a:chExt cx="2700268" cy="1378585"/>
          </a:xfrm>
        </p:grpSpPr>
        <p:pic>
          <p:nvPicPr>
            <p:cNvPr id="135" name="Image" descr="Image">
              <a:extLst>
                <a:ext uri="{FF2B5EF4-FFF2-40B4-BE49-F238E27FC236}">
                  <a16:creationId xmlns:a16="http://schemas.microsoft.com/office/drawing/2014/main" id="{E7E64FCD-8FE8-6147-80B8-585BADB78DA6}"/>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36" name="Image" descr="Image">
              <a:extLst>
                <a:ext uri="{FF2B5EF4-FFF2-40B4-BE49-F238E27FC236}">
                  <a16:creationId xmlns:a16="http://schemas.microsoft.com/office/drawing/2014/main" id="{371F5120-64AC-8F43-A8B4-AA2FB64F8BA4}"/>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37" name="Image" descr="Image">
              <a:extLst>
                <a:ext uri="{FF2B5EF4-FFF2-40B4-BE49-F238E27FC236}">
                  <a16:creationId xmlns:a16="http://schemas.microsoft.com/office/drawing/2014/main" id="{4DC642FA-0624-5D41-8339-515D0CC7D4FC}"/>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38" name="Image" descr="Image">
              <a:extLst>
                <a:ext uri="{FF2B5EF4-FFF2-40B4-BE49-F238E27FC236}">
                  <a16:creationId xmlns:a16="http://schemas.microsoft.com/office/drawing/2014/main" id="{E3885130-78B1-CE46-9436-EDA6725E89BF}"/>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grpSp>
        <p:nvGrpSpPr>
          <p:cNvPr id="139" name="Group">
            <a:extLst>
              <a:ext uri="{FF2B5EF4-FFF2-40B4-BE49-F238E27FC236}">
                <a16:creationId xmlns:a16="http://schemas.microsoft.com/office/drawing/2014/main" id="{9894C3B9-461E-B241-8B45-E3EEFA1E37CE}"/>
              </a:ext>
            </a:extLst>
          </p:cNvPr>
          <p:cNvGrpSpPr/>
          <p:nvPr/>
        </p:nvGrpSpPr>
        <p:grpSpPr>
          <a:xfrm>
            <a:off x="16324968" y="3738871"/>
            <a:ext cx="2700270" cy="1378587"/>
            <a:chOff x="0" y="0"/>
            <a:chExt cx="2700268" cy="1378585"/>
          </a:xfrm>
        </p:grpSpPr>
        <p:pic>
          <p:nvPicPr>
            <p:cNvPr id="140" name="Image" descr="Image">
              <a:extLst>
                <a:ext uri="{FF2B5EF4-FFF2-40B4-BE49-F238E27FC236}">
                  <a16:creationId xmlns:a16="http://schemas.microsoft.com/office/drawing/2014/main" id="{FC34F28D-2EEF-1A4D-8DA9-8EC25643A242}"/>
                </a:ext>
              </a:extLst>
            </p:cNvPr>
            <p:cNvPicPr>
              <a:picLocks noChangeAspect="1"/>
            </p:cNvPicPr>
            <p:nvPr/>
          </p:nvPicPr>
          <p:blipFill>
            <a:blip r:embed="rId22" cstate="print"/>
            <a:stretch>
              <a:fillRect/>
            </a:stretch>
          </p:blipFill>
          <p:spPr>
            <a:xfrm>
              <a:off x="0" y="632628"/>
              <a:ext cx="764516" cy="745958"/>
            </a:xfrm>
            <a:prstGeom prst="rect">
              <a:avLst/>
            </a:prstGeom>
            <a:ln w="12700" cap="flat">
              <a:noFill/>
              <a:miter lim="400000"/>
            </a:ln>
            <a:effectLst/>
          </p:spPr>
        </p:pic>
        <p:pic>
          <p:nvPicPr>
            <p:cNvPr id="141" name="Image" descr="Image">
              <a:extLst>
                <a:ext uri="{FF2B5EF4-FFF2-40B4-BE49-F238E27FC236}">
                  <a16:creationId xmlns:a16="http://schemas.microsoft.com/office/drawing/2014/main" id="{310EBA80-ECEB-7A47-A895-FA0678AC5EB5}"/>
                </a:ext>
              </a:extLst>
            </p:cNvPr>
            <p:cNvPicPr>
              <a:picLocks noChangeAspect="1"/>
            </p:cNvPicPr>
            <p:nvPr/>
          </p:nvPicPr>
          <p:blipFill>
            <a:blip r:embed="rId22" cstate="print"/>
            <a:stretch>
              <a:fillRect/>
            </a:stretch>
          </p:blipFill>
          <p:spPr>
            <a:xfrm>
              <a:off x="1935753" y="31715"/>
              <a:ext cx="764516" cy="745958"/>
            </a:xfrm>
            <a:prstGeom prst="rect">
              <a:avLst/>
            </a:prstGeom>
            <a:ln w="12700" cap="flat">
              <a:noFill/>
              <a:miter lim="400000"/>
            </a:ln>
            <a:effectLst/>
          </p:spPr>
        </p:pic>
        <p:pic>
          <p:nvPicPr>
            <p:cNvPr id="142" name="Image" descr="Image">
              <a:extLst>
                <a:ext uri="{FF2B5EF4-FFF2-40B4-BE49-F238E27FC236}">
                  <a16:creationId xmlns:a16="http://schemas.microsoft.com/office/drawing/2014/main" id="{AA351460-A38E-9B4B-BF8E-5BE705BF7F18}"/>
                </a:ext>
              </a:extLst>
            </p:cNvPr>
            <p:cNvPicPr>
              <a:picLocks noChangeAspect="1"/>
            </p:cNvPicPr>
            <p:nvPr/>
          </p:nvPicPr>
          <p:blipFill>
            <a:blip r:embed="rId23" cstate="print"/>
            <a:stretch>
              <a:fillRect/>
            </a:stretch>
          </p:blipFill>
          <p:spPr>
            <a:xfrm>
              <a:off x="1472772" y="812972"/>
              <a:ext cx="394854" cy="385269"/>
            </a:xfrm>
            <a:prstGeom prst="rect">
              <a:avLst/>
            </a:prstGeom>
            <a:ln w="12700" cap="flat">
              <a:noFill/>
              <a:miter lim="400000"/>
            </a:ln>
            <a:effectLst/>
          </p:spPr>
        </p:pic>
        <p:pic>
          <p:nvPicPr>
            <p:cNvPr id="143" name="Image" descr="Image">
              <a:extLst>
                <a:ext uri="{FF2B5EF4-FFF2-40B4-BE49-F238E27FC236}">
                  <a16:creationId xmlns:a16="http://schemas.microsoft.com/office/drawing/2014/main" id="{0222D78F-94EF-E34C-8457-51FEFE58F04A}"/>
                </a:ext>
              </a:extLst>
            </p:cNvPr>
            <p:cNvPicPr>
              <a:picLocks noChangeAspect="1"/>
            </p:cNvPicPr>
            <p:nvPr/>
          </p:nvPicPr>
          <p:blipFill>
            <a:blip r:embed="rId23" cstate="print"/>
            <a:stretch>
              <a:fillRect/>
            </a:stretch>
          </p:blipFill>
          <p:spPr>
            <a:xfrm>
              <a:off x="184831" y="0"/>
              <a:ext cx="394853" cy="385268"/>
            </a:xfrm>
            <a:prstGeom prst="rect">
              <a:avLst/>
            </a:prstGeom>
            <a:ln w="12700" cap="flat">
              <a:noFill/>
              <a:miter lim="400000"/>
            </a:ln>
            <a:effectLst/>
          </p:spPr>
        </p:pic>
      </p:grpSp>
      <p:pic>
        <p:nvPicPr>
          <p:cNvPr id="144" name="Covid game 1-01.jpg" descr="Covid game 1-01.jpg">
            <a:extLst>
              <a:ext uri="{FF2B5EF4-FFF2-40B4-BE49-F238E27FC236}">
                <a16:creationId xmlns:a16="http://schemas.microsoft.com/office/drawing/2014/main" id="{C84DA87C-35CE-9D40-9708-358497D24678}"/>
              </a:ext>
            </a:extLst>
          </p:cNvPr>
          <p:cNvPicPr>
            <a:picLocks noChangeAspect="1"/>
          </p:cNvPicPr>
          <p:nvPr/>
        </p:nvPicPr>
        <p:blipFill>
          <a:blip r:embed="rId24"/>
          <a:srcRect/>
          <a:stretch>
            <a:fillRect/>
          </a:stretch>
        </p:blipFill>
        <p:spPr>
          <a:xfrm>
            <a:off x="9792530" y="578687"/>
            <a:ext cx="3006965" cy="3006963"/>
          </a:xfrm>
          <a:prstGeom prst="rect">
            <a:avLst/>
          </a:prstGeom>
          <a:ln w="12700">
            <a:miter lim="400000"/>
          </a:ln>
        </p:spPr>
      </p:pic>
      <p:pic>
        <p:nvPicPr>
          <p:cNvPr id="145" name="Covid game 1-02.jpg" descr="Covid game 1-02.jpg">
            <a:extLst>
              <a:ext uri="{FF2B5EF4-FFF2-40B4-BE49-F238E27FC236}">
                <a16:creationId xmlns:a16="http://schemas.microsoft.com/office/drawing/2014/main" id="{0E90DB30-0F93-204E-BFF5-5468903CEC63}"/>
              </a:ext>
            </a:extLst>
          </p:cNvPr>
          <p:cNvPicPr>
            <a:picLocks noChangeAspect="1"/>
          </p:cNvPicPr>
          <p:nvPr/>
        </p:nvPicPr>
        <p:blipFill>
          <a:blip r:embed="rId25"/>
          <a:srcRect/>
          <a:stretch>
            <a:fillRect/>
          </a:stretch>
        </p:blipFill>
        <p:spPr>
          <a:xfrm>
            <a:off x="12950285" y="578687"/>
            <a:ext cx="3006965" cy="3006963"/>
          </a:xfrm>
          <a:prstGeom prst="rect">
            <a:avLst/>
          </a:prstGeom>
          <a:ln w="12700">
            <a:miter lim="400000"/>
          </a:ln>
        </p:spPr>
      </p:pic>
      <p:pic>
        <p:nvPicPr>
          <p:cNvPr id="146" name="Covid game 1-04.jpg" descr="Covid game 1-04.jpg">
            <a:extLst>
              <a:ext uri="{FF2B5EF4-FFF2-40B4-BE49-F238E27FC236}">
                <a16:creationId xmlns:a16="http://schemas.microsoft.com/office/drawing/2014/main" id="{3D1559F4-9948-5440-909C-D4ECB5935C90}"/>
              </a:ext>
            </a:extLst>
          </p:cNvPr>
          <p:cNvPicPr>
            <a:picLocks noChangeAspect="1"/>
          </p:cNvPicPr>
          <p:nvPr/>
        </p:nvPicPr>
        <p:blipFill>
          <a:blip r:embed="rId26"/>
          <a:srcRect/>
          <a:stretch>
            <a:fillRect/>
          </a:stretch>
        </p:blipFill>
        <p:spPr>
          <a:xfrm>
            <a:off x="19262306" y="611131"/>
            <a:ext cx="3006965" cy="3006963"/>
          </a:xfrm>
          <a:prstGeom prst="rect">
            <a:avLst/>
          </a:prstGeom>
          <a:ln w="12700">
            <a:miter lim="400000"/>
          </a:ln>
        </p:spPr>
      </p:pic>
      <p:pic>
        <p:nvPicPr>
          <p:cNvPr id="147" name="Covid game 1-06.jpg" descr="Covid game 1-06.jpg">
            <a:extLst>
              <a:ext uri="{FF2B5EF4-FFF2-40B4-BE49-F238E27FC236}">
                <a16:creationId xmlns:a16="http://schemas.microsoft.com/office/drawing/2014/main" id="{CA4FDA29-AFDE-D040-AE1D-A57974C1B80C}"/>
              </a:ext>
            </a:extLst>
          </p:cNvPr>
          <p:cNvPicPr>
            <a:picLocks noChangeAspect="1"/>
          </p:cNvPicPr>
          <p:nvPr/>
        </p:nvPicPr>
        <p:blipFill>
          <a:blip r:embed="rId27"/>
          <a:stretch>
            <a:fillRect/>
          </a:stretch>
        </p:blipFill>
        <p:spPr>
          <a:xfrm>
            <a:off x="12950286" y="3724357"/>
            <a:ext cx="3006965" cy="3006965"/>
          </a:xfrm>
          <a:prstGeom prst="rect">
            <a:avLst/>
          </a:prstGeom>
          <a:ln w="12700">
            <a:miter lim="400000"/>
          </a:ln>
        </p:spPr>
      </p:pic>
      <p:pic>
        <p:nvPicPr>
          <p:cNvPr id="148" name="Covid game 1-07.jpg" descr="Covid game 1-07.jpg">
            <a:extLst>
              <a:ext uri="{FF2B5EF4-FFF2-40B4-BE49-F238E27FC236}">
                <a16:creationId xmlns:a16="http://schemas.microsoft.com/office/drawing/2014/main" id="{8AF32CF5-823F-4F4A-BBDF-E7A478AC1A44}"/>
              </a:ext>
            </a:extLst>
          </p:cNvPr>
          <p:cNvPicPr>
            <a:picLocks noChangeAspect="1"/>
          </p:cNvPicPr>
          <p:nvPr/>
        </p:nvPicPr>
        <p:blipFill>
          <a:blip r:embed="rId28"/>
          <a:stretch>
            <a:fillRect/>
          </a:stretch>
        </p:blipFill>
        <p:spPr>
          <a:xfrm>
            <a:off x="16104552" y="3751572"/>
            <a:ext cx="3006965" cy="3006965"/>
          </a:xfrm>
          <a:prstGeom prst="rect">
            <a:avLst/>
          </a:prstGeom>
          <a:ln w="12700">
            <a:miter lim="400000"/>
          </a:ln>
        </p:spPr>
      </p:pic>
      <p:pic>
        <p:nvPicPr>
          <p:cNvPr id="149" name="Covid game 1-08.jpg" descr="Covid game 1-08.jpg">
            <a:extLst>
              <a:ext uri="{FF2B5EF4-FFF2-40B4-BE49-F238E27FC236}">
                <a16:creationId xmlns:a16="http://schemas.microsoft.com/office/drawing/2014/main" id="{F330279C-F09B-B04B-849F-266D61549C15}"/>
              </a:ext>
            </a:extLst>
          </p:cNvPr>
          <p:cNvPicPr>
            <a:picLocks noChangeAspect="1"/>
          </p:cNvPicPr>
          <p:nvPr/>
        </p:nvPicPr>
        <p:blipFill>
          <a:blip r:embed="rId29"/>
          <a:stretch>
            <a:fillRect/>
          </a:stretch>
        </p:blipFill>
        <p:spPr>
          <a:xfrm>
            <a:off x="19262306" y="3713470"/>
            <a:ext cx="3006965" cy="3006965"/>
          </a:xfrm>
          <a:prstGeom prst="rect">
            <a:avLst/>
          </a:prstGeom>
          <a:ln w="12700">
            <a:miter lim="400000"/>
          </a:ln>
        </p:spPr>
      </p:pic>
      <p:pic>
        <p:nvPicPr>
          <p:cNvPr id="150" name="Covid game 1-09.jpg" descr="Covid game 1-09.jpg">
            <a:extLst>
              <a:ext uri="{FF2B5EF4-FFF2-40B4-BE49-F238E27FC236}">
                <a16:creationId xmlns:a16="http://schemas.microsoft.com/office/drawing/2014/main" id="{1C569338-E4DD-174A-94FC-1BDAC5EBBC59}"/>
              </a:ext>
            </a:extLst>
          </p:cNvPr>
          <p:cNvPicPr>
            <a:picLocks noChangeAspect="1"/>
          </p:cNvPicPr>
          <p:nvPr/>
        </p:nvPicPr>
        <p:blipFill>
          <a:blip r:embed="rId30"/>
          <a:stretch>
            <a:fillRect/>
          </a:stretch>
        </p:blipFill>
        <p:spPr>
          <a:xfrm>
            <a:off x="9796021" y="6877499"/>
            <a:ext cx="3006965" cy="3006965"/>
          </a:xfrm>
          <a:prstGeom prst="rect">
            <a:avLst/>
          </a:prstGeom>
          <a:ln w="12700">
            <a:miter lim="400000"/>
          </a:ln>
        </p:spPr>
      </p:pic>
      <p:pic>
        <p:nvPicPr>
          <p:cNvPr id="151" name="Covid game 1-10.jpg" descr="Covid game 1-10.jpg">
            <a:extLst>
              <a:ext uri="{FF2B5EF4-FFF2-40B4-BE49-F238E27FC236}">
                <a16:creationId xmlns:a16="http://schemas.microsoft.com/office/drawing/2014/main" id="{0BFE7547-3D30-1943-95C8-901BE570552E}"/>
              </a:ext>
            </a:extLst>
          </p:cNvPr>
          <p:cNvPicPr>
            <a:picLocks noChangeAspect="1"/>
          </p:cNvPicPr>
          <p:nvPr/>
        </p:nvPicPr>
        <p:blipFill>
          <a:blip r:embed="rId31"/>
          <a:stretch>
            <a:fillRect/>
          </a:stretch>
        </p:blipFill>
        <p:spPr>
          <a:xfrm>
            <a:off x="12950286" y="6884970"/>
            <a:ext cx="3006965" cy="3006965"/>
          </a:xfrm>
          <a:prstGeom prst="rect">
            <a:avLst/>
          </a:prstGeom>
          <a:ln w="12700">
            <a:miter lim="400000"/>
          </a:ln>
        </p:spPr>
      </p:pic>
      <p:pic>
        <p:nvPicPr>
          <p:cNvPr id="152" name="Covid game 1-11.jpg" descr="Covid game 1-11.jpg">
            <a:extLst>
              <a:ext uri="{FF2B5EF4-FFF2-40B4-BE49-F238E27FC236}">
                <a16:creationId xmlns:a16="http://schemas.microsoft.com/office/drawing/2014/main" id="{02A14703-835D-6C4A-8DE9-61E552EF520D}"/>
              </a:ext>
            </a:extLst>
          </p:cNvPr>
          <p:cNvPicPr>
            <a:picLocks noChangeAspect="1"/>
          </p:cNvPicPr>
          <p:nvPr/>
        </p:nvPicPr>
        <p:blipFill>
          <a:blip r:embed="rId32"/>
          <a:stretch>
            <a:fillRect/>
          </a:stretch>
        </p:blipFill>
        <p:spPr>
          <a:xfrm>
            <a:off x="16104552" y="6877499"/>
            <a:ext cx="3006965" cy="3006965"/>
          </a:xfrm>
          <a:prstGeom prst="rect">
            <a:avLst/>
          </a:prstGeom>
          <a:ln w="12700">
            <a:miter lim="400000"/>
          </a:ln>
        </p:spPr>
      </p:pic>
      <p:pic>
        <p:nvPicPr>
          <p:cNvPr id="153" name="Covid game 1-12.jpg" descr="Covid game 1-12.jpg">
            <a:extLst>
              <a:ext uri="{FF2B5EF4-FFF2-40B4-BE49-F238E27FC236}">
                <a16:creationId xmlns:a16="http://schemas.microsoft.com/office/drawing/2014/main" id="{22876DBD-BAD3-4E46-95D9-6C848F912052}"/>
              </a:ext>
            </a:extLst>
          </p:cNvPr>
          <p:cNvPicPr>
            <a:picLocks noChangeAspect="1"/>
          </p:cNvPicPr>
          <p:nvPr/>
        </p:nvPicPr>
        <p:blipFill>
          <a:blip r:embed="rId33"/>
          <a:stretch>
            <a:fillRect/>
          </a:stretch>
        </p:blipFill>
        <p:spPr>
          <a:xfrm>
            <a:off x="19258816" y="6871149"/>
            <a:ext cx="3006965" cy="3006965"/>
          </a:xfrm>
          <a:prstGeom prst="rect">
            <a:avLst/>
          </a:prstGeom>
          <a:ln w="12700">
            <a:miter lim="400000"/>
          </a:ln>
        </p:spPr>
      </p:pic>
      <p:pic>
        <p:nvPicPr>
          <p:cNvPr id="154" name="Covid game 1-13.jpg" descr="Covid game 1-13.jpg">
            <a:extLst>
              <a:ext uri="{FF2B5EF4-FFF2-40B4-BE49-F238E27FC236}">
                <a16:creationId xmlns:a16="http://schemas.microsoft.com/office/drawing/2014/main" id="{20139735-B932-9349-A1AB-15BEDCA342C0}"/>
              </a:ext>
            </a:extLst>
          </p:cNvPr>
          <p:cNvPicPr>
            <a:picLocks noChangeAspect="1"/>
          </p:cNvPicPr>
          <p:nvPr/>
        </p:nvPicPr>
        <p:blipFill>
          <a:blip r:embed="rId34"/>
          <a:stretch>
            <a:fillRect/>
          </a:stretch>
        </p:blipFill>
        <p:spPr>
          <a:xfrm>
            <a:off x="9796021" y="10030643"/>
            <a:ext cx="3006965" cy="3006964"/>
          </a:xfrm>
          <a:prstGeom prst="rect">
            <a:avLst/>
          </a:prstGeom>
          <a:ln w="12700">
            <a:miter lim="400000"/>
          </a:ln>
        </p:spPr>
      </p:pic>
      <p:pic>
        <p:nvPicPr>
          <p:cNvPr id="155" name="Covid game 1-14.jpg" descr="Covid game 1-14.jpg">
            <a:extLst>
              <a:ext uri="{FF2B5EF4-FFF2-40B4-BE49-F238E27FC236}">
                <a16:creationId xmlns:a16="http://schemas.microsoft.com/office/drawing/2014/main" id="{C45B2A4E-2B77-1943-8AE9-4ADD04FA423D}"/>
              </a:ext>
            </a:extLst>
          </p:cNvPr>
          <p:cNvPicPr>
            <a:picLocks noChangeAspect="1"/>
          </p:cNvPicPr>
          <p:nvPr/>
        </p:nvPicPr>
        <p:blipFill>
          <a:blip r:embed="rId35"/>
          <a:stretch>
            <a:fillRect/>
          </a:stretch>
        </p:blipFill>
        <p:spPr>
          <a:xfrm>
            <a:off x="12950286" y="10025414"/>
            <a:ext cx="3006965" cy="3006964"/>
          </a:xfrm>
          <a:prstGeom prst="rect">
            <a:avLst/>
          </a:prstGeom>
          <a:ln w="12700">
            <a:miter lim="400000"/>
          </a:ln>
        </p:spPr>
      </p:pic>
      <p:pic>
        <p:nvPicPr>
          <p:cNvPr id="156" name="Covid game 1-15.jpg" descr="Covid game 1-15.jpg">
            <a:extLst>
              <a:ext uri="{FF2B5EF4-FFF2-40B4-BE49-F238E27FC236}">
                <a16:creationId xmlns:a16="http://schemas.microsoft.com/office/drawing/2014/main" id="{3187EB70-38A6-0440-9997-0ABF6EB8BC40}"/>
              </a:ext>
            </a:extLst>
          </p:cNvPr>
          <p:cNvPicPr>
            <a:picLocks noChangeAspect="1"/>
          </p:cNvPicPr>
          <p:nvPr/>
        </p:nvPicPr>
        <p:blipFill>
          <a:blip r:embed="rId36"/>
          <a:stretch>
            <a:fillRect/>
          </a:stretch>
        </p:blipFill>
        <p:spPr>
          <a:xfrm>
            <a:off x="16104552" y="10046518"/>
            <a:ext cx="3006965" cy="3006964"/>
          </a:xfrm>
          <a:prstGeom prst="rect">
            <a:avLst/>
          </a:prstGeom>
          <a:ln w="12700">
            <a:miter lim="400000"/>
          </a:ln>
        </p:spPr>
      </p:pic>
      <p:pic>
        <p:nvPicPr>
          <p:cNvPr id="157" name="Covid game 1-16.jpg" descr="Covid game 1-16.jpg">
            <a:extLst>
              <a:ext uri="{FF2B5EF4-FFF2-40B4-BE49-F238E27FC236}">
                <a16:creationId xmlns:a16="http://schemas.microsoft.com/office/drawing/2014/main" id="{5536FD6D-1472-314A-9286-105AF8BD558F}"/>
              </a:ext>
            </a:extLst>
          </p:cNvPr>
          <p:cNvPicPr>
            <a:picLocks noChangeAspect="1"/>
          </p:cNvPicPr>
          <p:nvPr/>
        </p:nvPicPr>
        <p:blipFill>
          <a:blip r:embed="rId37"/>
          <a:stretch>
            <a:fillRect/>
          </a:stretch>
        </p:blipFill>
        <p:spPr>
          <a:xfrm>
            <a:off x="19267215" y="9994357"/>
            <a:ext cx="3006965" cy="3006964"/>
          </a:xfrm>
          <a:prstGeom prst="rect">
            <a:avLst/>
          </a:prstGeom>
          <a:ln w="12700">
            <a:miter lim="400000"/>
          </a:ln>
        </p:spPr>
      </p:pic>
      <p:grpSp>
        <p:nvGrpSpPr>
          <p:cNvPr id="158" name="Group">
            <a:extLst>
              <a:ext uri="{FF2B5EF4-FFF2-40B4-BE49-F238E27FC236}">
                <a16:creationId xmlns:a16="http://schemas.microsoft.com/office/drawing/2014/main" id="{2A5351F2-70DB-CA45-9BF4-DB70A15C93A5}"/>
              </a:ext>
            </a:extLst>
          </p:cNvPr>
          <p:cNvGrpSpPr/>
          <p:nvPr/>
        </p:nvGrpSpPr>
        <p:grpSpPr>
          <a:xfrm>
            <a:off x="16227191" y="631158"/>
            <a:ext cx="2723555" cy="1128796"/>
            <a:chOff x="0" y="0"/>
            <a:chExt cx="2723554" cy="1128794"/>
          </a:xfrm>
        </p:grpSpPr>
        <p:pic>
          <p:nvPicPr>
            <p:cNvPr id="159" name="Image" descr="Image">
              <a:extLst>
                <a:ext uri="{FF2B5EF4-FFF2-40B4-BE49-F238E27FC236}">
                  <a16:creationId xmlns:a16="http://schemas.microsoft.com/office/drawing/2014/main" id="{931F3D8E-6D36-CB46-9811-CB1DDC7616F4}"/>
                </a:ext>
              </a:extLst>
            </p:cNvPr>
            <p:cNvPicPr>
              <a:picLocks noChangeAspect="1"/>
            </p:cNvPicPr>
            <p:nvPr/>
          </p:nvPicPr>
          <p:blipFill>
            <a:blip r:embed="rId22" cstate="print"/>
            <a:stretch>
              <a:fillRect/>
            </a:stretch>
          </p:blipFill>
          <p:spPr>
            <a:xfrm>
              <a:off x="254906" y="382837"/>
              <a:ext cx="764516" cy="745958"/>
            </a:xfrm>
            <a:prstGeom prst="rect">
              <a:avLst/>
            </a:prstGeom>
            <a:ln w="12700" cap="flat">
              <a:noFill/>
              <a:miter lim="400000"/>
            </a:ln>
            <a:effectLst/>
          </p:spPr>
        </p:pic>
        <p:pic>
          <p:nvPicPr>
            <p:cNvPr id="160" name="Image" descr="Image">
              <a:extLst>
                <a:ext uri="{FF2B5EF4-FFF2-40B4-BE49-F238E27FC236}">
                  <a16:creationId xmlns:a16="http://schemas.microsoft.com/office/drawing/2014/main" id="{D33DF20B-1D1A-5246-B14D-309B87966510}"/>
                </a:ext>
              </a:extLst>
            </p:cNvPr>
            <p:cNvPicPr>
              <a:picLocks noChangeAspect="1"/>
            </p:cNvPicPr>
            <p:nvPr/>
          </p:nvPicPr>
          <p:blipFill>
            <a:blip r:embed="rId22" cstate="print"/>
            <a:stretch>
              <a:fillRect/>
            </a:stretch>
          </p:blipFill>
          <p:spPr>
            <a:xfrm>
              <a:off x="1959039" y="98238"/>
              <a:ext cx="764516" cy="745959"/>
            </a:xfrm>
            <a:prstGeom prst="rect">
              <a:avLst/>
            </a:prstGeom>
            <a:ln w="12700" cap="flat">
              <a:noFill/>
              <a:miter lim="400000"/>
            </a:ln>
            <a:effectLst/>
          </p:spPr>
        </p:pic>
        <p:pic>
          <p:nvPicPr>
            <p:cNvPr id="161" name="Image" descr="Image">
              <a:extLst>
                <a:ext uri="{FF2B5EF4-FFF2-40B4-BE49-F238E27FC236}">
                  <a16:creationId xmlns:a16="http://schemas.microsoft.com/office/drawing/2014/main" id="{3A793152-A5EB-C441-A0B1-3B64858B74B0}"/>
                </a:ext>
              </a:extLst>
            </p:cNvPr>
            <p:cNvPicPr>
              <a:picLocks noChangeAspect="1"/>
            </p:cNvPicPr>
            <p:nvPr/>
          </p:nvPicPr>
          <p:blipFill>
            <a:blip r:embed="rId23" cstate="print"/>
            <a:stretch>
              <a:fillRect/>
            </a:stretch>
          </p:blipFill>
          <p:spPr>
            <a:xfrm>
              <a:off x="0" y="0"/>
              <a:ext cx="394853" cy="385268"/>
            </a:xfrm>
            <a:prstGeom prst="rect">
              <a:avLst/>
            </a:prstGeom>
            <a:ln w="12700" cap="flat">
              <a:noFill/>
              <a:miter lim="400000"/>
            </a:ln>
            <a:effectLst/>
          </p:spPr>
        </p:pic>
      </p:grpSp>
      <p:grpSp>
        <p:nvGrpSpPr>
          <p:cNvPr id="162" name="Group">
            <a:extLst>
              <a:ext uri="{FF2B5EF4-FFF2-40B4-BE49-F238E27FC236}">
                <a16:creationId xmlns:a16="http://schemas.microsoft.com/office/drawing/2014/main" id="{CB4F4E75-0D6F-6D4C-9051-32CDD3B19121}"/>
              </a:ext>
            </a:extLst>
          </p:cNvPr>
          <p:cNvGrpSpPr/>
          <p:nvPr/>
        </p:nvGrpSpPr>
        <p:grpSpPr>
          <a:xfrm>
            <a:off x="9855160" y="3761053"/>
            <a:ext cx="2723555" cy="1128795"/>
            <a:chOff x="0" y="0"/>
            <a:chExt cx="2723554" cy="1128794"/>
          </a:xfrm>
        </p:grpSpPr>
        <p:pic>
          <p:nvPicPr>
            <p:cNvPr id="163" name="Image" descr="Image">
              <a:extLst>
                <a:ext uri="{FF2B5EF4-FFF2-40B4-BE49-F238E27FC236}">
                  <a16:creationId xmlns:a16="http://schemas.microsoft.com/office/drawing/2014/main" id="{9ACFDA40-FFE2-A546-B5CF-18B8D2DC45AD}"/>
                </a:ext>
              </a:extLst>
            </p:cNvPr>
            <p:cNvPicPr>
              <a:picLocks noChangeAspect="1"/>
            </p:cNvPicPr>
            <p:nvPr/>
          </p:nvPicPr>
          <p:blipFill>
            <a:blip r:embed="rId22" cstate="print"/>
            <a:stretch>
              <a:fillRect/>
            </a:stretch>
          </p:blipFill>
          <p:spPr>
            <a:xfrm>
              <a:off x="254906" y="382837"/>
              <a:ext cx="764516" cy="745958"/>
            </a:xfrm>
            <a:prstGeom prst="rect">
              <a:avLst/>
            </a:prstGeom>
            <a:ln w="12700" cap="flat">
              <a:noFill/>
              <a:miter lim="400000"/>
            </a:ln>
            <a:effectLst/>
          </p:spPr>
        </p:pic>
        <p:pic>
          <p:nvPicPr>
            <p:cNvPr id="164" name="Image" descr="Image">
              <a:extLst>
                <a:ext uri="{FF2B5EF4-FFF2-40B4-BE49-F238E27FC236}">
                  <a16:creationId xmlns:a16="http://schemas.microsoft.com/office/drawing/2014/main" id="{1D21C025-0692-9C4A-876D-E608D93BFF0A}"/>
                </a:ext>
              </a:extLst>
            </p:cNvPr>
            <p:cNvPicPr>
              <a:picLocks noChangeAspect="1"/>
            </p:cNvPicPr>
            <p:nvPr/>
          </p:nvPicPr>
          <p:blipFill>
            <a:blip r:embed="rId22" cstate="print"/>
            <a:stretch>
              <a:fillRect/>
            </a:stretch>
          </p:blipFill>
          <p:spPr>
            <a:xfrm>
              <a:off x="1959039" y="98238"/>
              <a:ext cx="764516" cy="745959"/>
            </a:xfrm>
            <a:prstGeom prst="rect">
              <a:avLst/>
            </a:prstGeom>
            <a:ln w="12700" cap="flat">
              <a:noFill/>
              <a:miter lim="400000"/>
            </a:ln>
            <a:effectLst/>
          </p:spPr>
        </p:pic>
        <p:pic>
          <p:nvPicPr>
            <p:cNvPr id="165" name="Image" descr="Image">
              <a:extLst>
                <a:ext uri="{FF2B5EF4-FFF2-40B4-BE49-F238E27FC236}">
                  <a16:creationId xmlns:a16="http://schemas.microsoft.com/office/drawing/2014/main" id="{61D5496E-D039-594E-866B-30BF6CF0E6C4}"/>
                </a:ext>
              </a:extLst>
            </p:cNvPr>
            <p:cNvPicPr>
              <a:picLocks noChangeAspect="1"/>
            </p:cNvPicPr>
            <p:nvPr/>
          </p:nvPicPr>
          <p:blipFill>
            <a:blip r:embed="rId23" cstate="print"/>
            <a:stretch>
              <a:fillRect/>
            </a:stretch>
          </p:blipFill>
          <p:spPr>
            <a:xfrm>
              <a:off x="0" y="0"/>
              <a:ext cx="394853" cy="385268"/>
            </a:xfrm>
            <a:prstGeom prst="rect">
              <a:avLst/>
            </a:prstGeom>
            <a:ln w="12700" cap="flat">
              <a:noFill/>
              <a:miter lim="400000"/>
            </a:ln>
            <a:effectLst/>
          </p:spPr>
        </p:pic>
      </p:grpSp>
      <p:pic>
        <p:nvPicPr>
          <p:cNvPr id="166" name="Covid game 1-05.jpg" descr="Covid game 1-05.jpg">
            <a:extLst>
              <a:ext uri="{FF2B5EF4-FFF2-40B4-BE49-F238E27FC236}">
                <a16:creationId xmlns:a16="http://schemas.microsoft.com/office/drawing/2014/main" id="{6E19B5B4-57E2-7846-8C06-5F3584292ACA}"/>
              </a:ext>
            </a:extLst>
          </p:cNvPr>
          <p:cNvPicPr>
            <a:picLocks noChangeAspect="1"/>
          </p:cNvPicPr>
          <p:nvPr/>
        </p:nvPicPr>
        <p:blipFill>
          <a:blip r:embed="rId38"/>
          <a:stretch>
            <a:fillRect/>
          </a:stretch>
        </p:blipFill>
        <p:spPr>
          <a:xfrm>
            <a:off x="9796021" y="3724357"/>
            <a:ext cx="3006965" cy="3006965"/>
          </a:xfrm>
          <a:prstGeom prst="rect">
            <a:avLst/>
          </a:prstGeom>
          <a:ln w="12700">
            <a:miter lim="400000"/>
          </a:ln>
        </p:spPr>
      </p:pic>
      <p:pic>
        <p:nvPicPr>
          <p:cNvPr id="167" name="Covid game 1-03.jpg" descr="Covid game 1-03.jpg">
            <a:extLst>
              <a:ext uri="{FF2B5EF4-FFF2-40B4-BE49-F238E27FC236}">
                <a16:creationId xmlns:a16="http://schemas.microsoft.com/office/drawing/2014/main" id="{A17D5320-8149-2F4D-8BA5-7C0F6738CF9D}"/>
              </a:ext>
            </a:extLst>
          </p:cNvPr>
          <p:cNvPicPr>
            <a:picLocks noChangeAspect="1"/>
          </p:cNvPicPr>
          <p:nvPr/>
        </p:nvPicPr>
        <p:blipFill>
          <a:blip r:embed="rId39"/>
          <a:srcRect/>
          <a:stretch>
            <a:fillRect/>
          </a:stretch>
        </p:blipFill>
        <p:spPr>
          <a:xfrm>
            <a:off x="16104552" y="583916"/>
            <a:ext cx="3006965" cy="3006963"/>
          </a:xfrm>
          <a:prstGeom prst="rect">
            <a:avLst/>
          </a:prstGeom>
          <a:ln w="12700">
            <a:miter lim="400000"/>
          </a:ln>
        </p:spPr>
      </p:pic>
    </p:spTree>
    <p:extLst>
      <p:ext uri="{BB962C8B-B14F-4D97-AF65-F5344CB8AC3E}">
        <p14:creationId xmlns:p14="http://schemas.microsoft.com/office/powerpoint/2010/main" val="3555494153"/>
      </p:ext>
    </p:extLst>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14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4"/>
                  </p:tgtEl>
                </p:cond>
              </p:nextCondLst>
            </p:seq>
            <p:seq concurrent="1" nextAc="seek">
              <p:cTn id="7" restart="whenNotActive" fill="hold" evtFilter="cancelBubble" nodeType="interactiveSeq">
                <p:stCondLst>
                  <p:cond evt="onClick" delay="0">
                    <p:tgtEl>
                      <p:spTgt spid="14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4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par>
                                <p:cTn id="12" presetID="23" presetClass="entr" presetSubtype="16"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 calcmode="lin" valueType="num">
                                      <p:cBhvr>
                                        <p:cTn id="14" dur="500" fill="hold"/>
                                        <p:tgtEl>
                                          <p:spTgt spid="114"/>
                                        </p:tgtEl>
                                        <p:attrNameLst>
                                          <p:attrName>ppt_w</p:attrName>
                                        </p:attrNameLst>
                                      </p:cBhvr>
                                      <p:tavLst>
                                        <p:tav tm="0">
                                          <p:val>
                                            <p:fltVal val="0"/>
                                          </p:val>
                                        </p:tav>
                                        <p:tav tm="100000">
                                          <p:val>
                                            <p:strVal val="#ppt_w"/>
                                          </p:val>
                                        </p:tav>
                                      </p:tavLst>
                                    </p:anim>
                                    <p:anim calcmode="lin" valueType="num">
                                      <p:cBhvr>
                                        <p:cTn id="15" dur="500" fill="hold"/>
                                        <p:tgtEl>
                                          <p:spTgt spid="1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5"/>
                  </p:tgtEl>
                </p:cond>
              </p:nextCondLst>
            </p:seq>
            <p:seq concurrent="1" nextAc="seek">
              <p:cTn id="16" restart="whenNotActive" fill="hold" evtFilter="cancelBubble" nodeType="interactiveSeq">
                <p:stCondLst>
                  <p:cond evt="onClick" delay="0">
                    <p:tgtEl>
                      <p:spTgt spid="146"/>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6"/>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6"/>
                  </p:tgtEl>
                </p:cond>
              </p:nextCondLst>
            </p:seq>
            <p:seq concurrent="1" nextAc="seek">
              <p:cTn id="21" restart="whenNotActive" fill="hold" evtFilter="cancelBubble" nodeType="interactiveSeq">
                <p:stCondLst>
                  <p:cond evt="onClick" delay="0">
                    <p:tgtEl>
                      <p:spTgt spid="147"/>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47"/>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7"/>
                  </p:tgtEl>
                </p:cond>
              </p:nextCondLst>
            </p:seq>
            <p:seq concurrent="1" nextAc="seek">
              <p:cTn id="26" restart="whenNotActive" fill="hold" evtFilter="cancelBubble" nodeType="interactiveSeq">
                <p:stCondLst>
                  <p:cond evt="onClick" delay="0">
                    <p:tgtEl>
                      <p:spTgt spid="148"/>
                    </p:tgtEl>
                  </p:cond>
                </p:stCondLst>
                <p:endSync evt="end" delay="0">
                  <p:rtn val="all"/>
                </p:endSync>
                <p:childTnLst>
                  <p:par>
                    <p:cTn id="27" fill="hold">
                      <p:stCondLst>
                        <p:cond delay="0"/>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bomb.wav"/>
                                        </p:tgtEl>
                                      </p:cMediaNode>
                                    </p:audio>
                                  </p:subTnLst>
                                </p:cTn>
                              </p:par>
                              <p:par>
                                <p:cTn id="31" presetID="23" presetClass="entr" presetSubtype="16" fill="hold" nodeType="withEffect">
                                  <p:stCondLst>
                                    <p:cond delay="0"/>
                                  </p:stCondLst>
                                  <p:childTnLst>
                                    <p:set>
                                      <p:cBhvr>
                                        <p:cTn id="32" dur="1" fill="hold">
                                          <p:stCondLst>
                                            <p:cond delay="0"/>
                                          </p:stCondLst>
                                        </p:cTn>
                                        <p:tgtEl>
                                          <p:spTgt spid="139"/>
                                        </p:tgtEl>
                                        <p:attrNameLst>
                                          <p:attrName>style.visibility</p:attrName>
                                        </p:attrNameLst>
                                      </p:cBhvr>
                                      <p:to>
                                        <p:strVal val="visible"/>
                                      </p:to>
                                    </p:set>
                                    <p:anim calcmode="lin" valueType="num">
                                      <p:cBhvr>
                                        <p:cTn id="33" dur="500" fill="hold"/>
                                        <p:tgtEl>
                                          <p:spTgt spid="139"/>
                                        </p:tgtEl>
                                        <p:attrNameLst>
                                          <p:attrName>ppt_w</p:attrName>
                                        </p:attrNameLst>
                                      </p:cBhvr>
                                      <p:tavLst>
                                        <p:tav tm="0">
                                          <p:val>
                                            <p:fltVal val="0"/>
                                          </p:val>
                                        </p:tav>
                                        <p:tav tm="100000">
                                          <p:val>
                                            <p:strVal val="#ppt_w"/>
                                          </p:val>
                                        </p:tav>
                                      </p:tavLst>
                                    </p:anim>
                                    <p:anim calcmode="lin" valueType="num">
                                      <p:cBhvr>
                                        <p:cTn id="34" dur="500" fill="hold"/>
                                        <p:tgtEl>
                                          <p:spTgt spid="13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48"/>
                  </p:tgtEl>
                </p:cond>
              </p:nextCondLst>
            </p:seq>
            <p:seq concurrent="1" nextAc="seek">
              <p:cTn id="35" restart="whenNotActive" fill="hold" evtFilter="cancelBubble" nodeType="interactiveSeq">
                <p:stCondLst>
                  <p:cond evt="onClick" delay="0">
                    <p:tgtEl>
                      <p:spTgt spid="149"/>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9"/>
                  </p:tgtEl>
                </p:cond>
              </p:nextCondLst>
            </p:seq>
            <p:seq concurrent="1" nextAc="seek">
              <p:cTn id="40" restart="whenNotActive" fill="hold" evtFilter="cancelBubble" nodeType="interactiveSeq">
                <p:stCondLst>
                  <p:cond evt="onClick" delay="0">
                    <p:tgtEl>
                      <p:spTgt spid="150"/>
                    </p:tgtEl>
                  </p:cond>
                </p:stCondLst>
                <p:endSync evt="end" delay="0">
                  <p:rtn val="all"/>
                </p:endSync>
                <p:childTnLst>
                  <p:par>
                    <p:cTn id="41" fill="hold">
                      <p:stCondLst>
                        <p:cond delay="0"/>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5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0"/>
                  </p:tgtEl>
                </p:cond>
              </p:nextCondLst>
            </p:seq>
            <p:seq concurrent="1" nextAc="seek">
              <p:cTn id="45" restart="whenNotActive" fill="hold" evtFilter="cancelBubble" nodeType="interactiveSeq">
                <p:stCondLst>
                  <p:cond evt="onClick" delay="0">
                    <p:tgtEl>
                      <p:spTgt spid="151"/>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151"/>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bomb.wav"/>
                                        </p:tgtEl>
                                      </p:cMediaNode>
                                    </p:audio>
                                  </p:subTnLst>
                                </p:cTn>
                              </p:par>
                              <p:par>
                                <p:cTn id="50" presetID="23" presetClass="entr" presetSubtype="16" fill="hold" nodeType="withEffect">
                                  <p:stCondLst>
                                    <p:cond delay="0"/>
                                  </p:stCondLst>
                                  <p:childTnLst>
                                    <p:set>
                                      <p:cBhvr>
                                        <p:cTn id="51" dur="1" fill="hold">
                                          <p:stCondLst>
                                            <p:cond delay="0"/>
                                          </p:stCondLst>
                                        </p:cTn>
                                        <p:tgtEl>
                                          <p:spTgt spid="119"/>
                                        </p:tgtEl>
                                        <p:attrNameLst>
                                          <p:attrName>style.visibility</p:attrName>
                                        </p:attrNameLst>
                                      </p:cBhvr>
                                      <p:to>
                                        <p:strVal val="visible"/>
                                      </p:to>
                                    </p:set>
                                    <p:anim calcmode="lin" valueType="num">
                                      <p:cBhvr>
                                        <p:cTn id="52" dur="500" fill="hold"/>
                                        <p:tgtEl>
                                          <p:spTgt spid="119"/>
                                        </p:tgtEl>
                                        <p:attrNameLst>
                                          <p:attrName>ppt_w</p:attrName>
                                        </p:attrNameLst>
                                      </p:cBhvr>
                                      <p:tavLst>
                                        <p:tav tm="0">
                                          <p:val>
                                            <p:fltVal val="0"/>
                                          </p:val>
                                        </p:tav>
                                        <p:tav tm="100000">
                                          <p:val>
                                            <p:strVal val="#ppt_w"/>
                                          </p:val>
                                        </p:tav>
                                      </p:tavLst>
                                    </p:anim>
                                    <p:anim calcmode="lin" valueType="num">
                                      <p:cBhvr>
                                        <p:cTn id="53" dur="500" fill="hold"/>
                                        <p:tgtEl>
                                          <p:spTgt spid="1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1"/>
                  </p:tgtEl>
                </p:cond>
              </p:nextCondLst>
            </p:seq>
            <p:seq concurrent="1" nextAc="seek">
              <p:cTn id="54" restart="whenNotActive" fill="hold" evtFilter="cancelBubble" nodeType="interactiveSeq">
                <p:stCondLst>
                  <p:cond evt="onClick" delay="0">
                    <p:tgtEl>
                      <p:spTgt spid="152"/>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52"/>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2"/>
                  </p:tgtEl>
                </p:cond>
              </p:nextCondLst>
            </p:seq>
            <p:seq concurrent="1" nextAc="seek">
              <p:cTn id="59" restart="whenNotActive" fill="hold" evtFilter="cancelBubble" nodeType="interactiveSeq">
                <p:stCondLst>
                  <p:cond evt="onClick" delay="0">
                    <p:tgtEl>
                      <p:spTgt spid="153"/>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53"/>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par>
                                <p:cTn id="64" presetID="23" presetClass="entr" presetSubtype="16" fill="hold" nodeType="withEffect">
                                  <p:stCondLst>
                                    <p:cond delay="0"/>
                                  </p:stCondLst>
                                  <p:childTnLst>
                                    <p:set>
                                      <p:cBhvr>
                                        <p:cTn id="65" dur="1" fill="hold">
                                          <p:stCondLst>
                                            <p:cond delay="0"/>
                                          </p:stCondLst>
                                        </p:cTn>
                                        <p:tgtEl>
                                          <p:spTgt spid="134"/>
                                        </p:tgtEl>
                                        <p:attrNameLst>
                                          <p:attrName>style.visibility</p:attrName>
                                        </p:attrNameLst>
                                      </p:cBhvr>
                                      <p:to>
                                        <p:strVal val="visible"/>
                                      </p:to>
                                    </p:set>
                                    <p:anim calcmode="lin" valueType="num">
                                      <p:cBhvr>
                                        <p:cTn id="66" dur="500" fill="hold"/>
                                        <p:tgtEl>
                                          <p:spTgt spid="134"/>
                                        </p:tgtEl>
                                        <p:attrNameLst>
                                          <p:attrName>ppt_w</p:attrName>
                                        </p:attrNameLst>
                                      </p:cBhvr>
                                      <p:tavLst>
                                        <p:tav tm="0">
                                          <p:val>
                                            <p:fltVal val="0"/>
                                          </p:val>
                                        </p:tav>
                                        <p:tav tm="100000">
                                          <p:val>
                                            <p:strVal val="#ppt_w"/>
                                          </p:val>
                                        </p:tav>
                                      </p:tavLst>
                                    </p:anim>
                                    <p:anim calcmode="lin" valueType="num">
                                      <p:cBhvr>
                                        <p:cTn id="67" dur="500" fill="hold"/>
                                        <p:tgtEl>
                                          <p:spTgt spid="13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3"/>
                  </p:tgtEl>
                </p:cond>
              </p:nextCondLst>
            </p:seq>
            <p:seq concurrent="1" nextAc="seek">
              <p:cTn id="68" restart="whenNotActive" fill="hold" evtFilter="cancelBubble" nodeType="interactiveSeq">
                <p:stCondLst>
                  <p:cond evt="onClick" delay="0">
                    <p:tgtEl>
                      <p:spTgt spid="154"/>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5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bomb.wav"/>
                                        </p:tgtEl>
                                      </p:cMediaNode>
                                    </p:audio>
                                  </p:subTnLst>
                                </p:cTn>
                              </p:par>
                              <p:par>
                                <p:cTn id="73" presetID="23" presetClass="entr" presetSubtype="16"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p:cTn id="75" dur="500" fill="hold"/>
                                        <p:tgtEl>
                                          <p:spTgt spid="129"/>
                                        </p:tgtEl>
                                        <p:attrNameLst>
                                          <p:attrName>ppt_w</p:attrName>
                                        </p:attrNameLst>
                                      </p:cBhvr>
                                      <p:tavLst>
                                        <p:tav tm="0">
                                          <p:val>
                                            <p:fltVal val="0"/>
                                          </p:val>
                                        </p:tav>
                                        <p:tav tm="100000">
                                          <p:val>
                                            <p:strVal val="#ppt_w"/>
                                          </p:val>
                                        </p:tav>
                                      </p:tavLst>
                                    </p:anim>
                                    <p:anim calcmode="lin" valueType="num">
                                      <p:cBhvr>
                                        <p:cTn id="76" dur="500" fill="hold"/>
                                        <p:tgtEl>
                                          <p:spTgt spid="12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4"/>
                  </p:tgtEl>
                </p:cond>
              </p:nextCondLst>
            </p:seq>
            <p:seq concurrent="1" nextAc="seek">
              <p:cTn id="77" restart="whenNotActive" fill="hold" evtFilter="cancelBubble" nodeType="interactiveSeq">
                <p:stCondLst>
                  <p:cond evt="onClick" delay="0">
                    <p:tgtEl>
                      <p:spTgt spid="15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55"/>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5"/>
                  </p:tgtEl>
                </p:cond>
              </p:nextCondLst>
            </p:seq>
            <p:seq concurrent="1" nextAc="seek">
              <p:cTn id="82" restart="whenNotActive" fill="hold" evtFilter="cancelBubble" nodeType="interactiveSeq">
                <p:stCondLst>
                  <p:cond evt="onClick" delay="0">
                    <p:tgtEl>
                      <p:spTgt spid="156"/>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bomb.wav"/>
                                        </p:tgtEl>
                                      </p:cMediaNode>
                                    </p:audio>
                                  </p:subTnLst>
                                </p:cTn>
                              </p:par>
                              <p:par>
                                <p:cTn id="87" presetID="23" presetClass="entr" presetSubtype="16" fill="hold" nodeType="withEffect">
                                  <p:stCondLst>
                                    <p:cond delay="0"/>
                                  </p:stCondLst>
                                  <p:childTnLst>
                                    <p:set>
                                      <p:cBhvr>
                                        <p:cTn id="88" dur="1" fill="hold">
                                          <p:stCondLst>
                                            <p:cond delay="0"/>
                                          </p:stCondLst>
                                        </p:cTn>
                                        <p:tgtEl>
                                          <p:spTgt spid="124"/>
                                        </p:tgtEl>
                                        <p:attrNameLst>
                                          <p:attrName>style.visibility</p:attrName>
                                        </p:attrNameLst>
                                      </p:cBhvr>
                                      <p:to>
                                        <p:strVal val="visible"/>
                                      </p:to>
                                    </p:set>
                                    <p:anim calcmode="lin" valueType="num">
                                      <p:cBhvr>
                                        <p:cTn id="89" dur="500" fill="hold"/>
                                        <p:tgtEl>
                                          <p:spTgt spid="124"/>
                                        </p:tgtEl>
                                        <p:attrNameLst>
                                          <p:attrName>ppt_w</p:attrName>
                                        </p:attrNameLst>
                                      </p:cBhvr>
                                      <p:tavLst>
                                        <p:tav tm="0">
                                          <p:val>
                                            <p:fltVal val="0"/>
                                          </p:val>
                                        </p:tav>
                                        <p:tav tm="100000">
                                          <p:val>
                                            <p:strVal val="#ppt_w"/>
                                          </p:val>
                                        </p:tav>
                                      </p:tavLst>
                                    </p:anim>
                                    <p:anim calcmode="lin" valueType="num">
                                      <p:cBhvr>
                                        <p:cTn id="90" dur="500" fill="hold"/>
                                        <p:tgtEl>
                                          <p:spTgt spid="12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6"/>
                  </p:tgtEl>
                </p:cond>
              </p:nextCondLst>
            </p:seq>
            <p:seq concurrent="1" nextAc="seek">
              <p:cTn id="91" restart="whenNotActive" fill="hold" evtFilter="cancelBubble" nodeType="interactiveSeq">
                <p:stCondLst>
                  <p:cond evt="onClick" delay="0">
                    <p:tgtEl>
                      <p:spTgt spid="157"/>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57"/>
                  </p:tgtEl>
                </p:cond>
              </p:nextCondLst>
            </p:seq>
            <p:seq concurrent="1" nextAc="seek">
              <p:cTn id="96" restart="whenNotActive" fill="hold" evtFilter="cancelBubble" nodeType="interactiveSeq">
                <p:stCondLst>
                  <p:cond evt="onClick" delay="0">
                    <p:tgtEl>
                      <p:spTgt spid="166"/>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66"/>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3" name="bomb.wav"/>
                                        </p:tgtEl>
                                      </p:cMediaNode>
                                    </p:audio>
                                  </p:subTnLst>
                                </p:cTn>
                              </p:par>
                              <p:par>
                                <p:cTn id="101" presetID="23" presetClass="entr" presetSubtype="16"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p:cTn id="103" dur="500" fill="hold"/>
                                        <p:tgtEl>
                                          <p:spTgt spid="162"/>
                                        </p:tgtEl>
                                        <p:attrNameLst>
                                          <p:attrName>ppt_w</p:attrName>
                                        </p:attrNameLst>
                                      </p:cBhvr>
                                      <p:tavLst>
                                        <p:tav tm="0">
                                          <p:val>
                                            <p:fltVal val="0"/>
                                          </p:val>
                                        </p:tav>
                                        <p:tav tm="100000">
                                          <p:val>
                                            <p:strVal val="#ppt_w"/>
                                          </p:val>
                                        </p:tav>
                                      </p:tavLst>
                                    </p:anim>
                                    <p:anim calcmode="lin" valueType="num">
                                      <p:cBhvr>
                                        <p:cTn id="104" dur="500" fill="hold"/>
                                        <p:tgtEl>
                                          <p:spTgt spid="162"/>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6"/>
                  </p:tgtEl>
                </p:cond>
              </p:nextCondLst>
            </p:seq>
            <p:seq concurrent="1" nextAc="seek">
              <p:cTn id="105" restart="whenNotActive" fill="hold" evtFilter="cancelBubble" nodeType="interactiveSeq">
                <p:stCondLst>
                  <p:cond evt="onClick" delay="0">
                    <p:tgtEl>
                      <p:spTgt spid="167"/>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67"/>
                                        </p:tgtEl>
                                        <p:attrNameLst>
                                          <p:attrName>style.visibility</p:attrName>
                                        </p:attrNameLst>
                                      </p:cBhvr>
                                      <p:to>
                                        <p:strVal val="hidden"/>
                                      </p:to>
                                    </p:set>
                                  </p:childTnLst>
                                  <p:subTnLst>
                                    <p:audio>
                                      <p:cMediaNode>
                                        <p:cTn display="0" masterRel="sameClick">
                                          <p:stCondLst>
                                            <p:cond evt="begin" delay="0">
                                              <p:tn val="108"/>
                                            </p:cond>
                                          </p:stCondLst>
                                          <p:endCondLst>
                                            <p:cond evt="onStopAudio" delay="0">
                                              <p:tgtEl>
                                                <p:sldTgt/>
                                              </p:tgtEl>
                                            </p:cond>
                                          </p:endCondLst>
                                        </p:cTn>
                                        <p:tgtEl>
                                          <p:sndTgt r:embed="rId3" name="bomb.wav"/>
                                        </p:tgtEl>
                                      </p:cMediaNode>
                                    </p:audio>
                                  </p:subTnLst>
                                </p:cTn>
                              </p:par>
                              <p:par>
                                <p:cTn id="110" presetID="23" presetClass="entr" presetSubtype="16" fill="hold" nodeType="withEffect">
                                  <p:stCondLst>
                                    <p:cond delay="0"/>
                                  </p:stCondLst>
                                  <p:childTnLst>
                                    <p:set>
                                      <p:cBhvr>
                                        <p:cTn id="111" dur="1" fill="hold">
                                          <p:stCondLst>
                                            <p:cond delay="0"/>
                                          </p:stCondLst>
                                        </p:cTn>
                                        <p:tgtEl>
                                          <p:spTgt spid="158"/>
                                        </p:tgtEl>
                                        <p:attrNameLst>
                                          <p:attrName>style.visibility</p:attrName>
                                        </p:attrNameLst>
                                      </p:cBhvr>
                                      <p:to>
                                        <p:strVal val="visible"/>
                                      </p:to>
                                    </p:set>
                                    <p:anim calcmode="lin" valueType="num">
                                      <p:cBhvr>
                                        <p:cTn id="112" dur="500" fill="hold"/>
                                        <p:tgtEl>
                                          <p:spTgt spid="158"/>
                                        </p:tgtEl>
                                        <p:attrNameLst>
                                          <p:attrName>ppt_w</p:attrName>
                                        </p:attrNameLst>
                                      </p:cBhvr>
                                      <p:tavLst>
                                        <p:tav tm="0">
                                          <p:val>
                                            <p:fltVal val="0"/>
                                          </p:val>
                                        </p:tav>
                                        <p:tav tm="100000">
                                          <p:val>
                                            <p:strVal val="#ppt_w"/>
                                          </p:val>
                                        </p:tav>
                                      </p:tavLst>
                                    </p:anim>
                                    <p:anim calcmode="lin" valueType="num">
                                      <p:cBhvr>
                                        <p:cTn id="113" dur="500" fill="hold"/>
                                        <p:tgtEl>
                                          <p:spTgt spid="15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41</a:t>
              </a:r>
              <a:endParaRPr dirty="0">
                <a:latin typeface="Arial" panose="020B0604020202020204" pitchFamily="34" charset="0"/>
                <a:cs typeface="Arial" panose="020B0604020202020204" pitchFamily="34" charset="0"/>
              </a:endParaRPr>
            </a:p>
          </p:txBody>
        </p:sp>
        <p:pic>
          <p:nvPicPr>
            <p:cNvPr id="26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48044"/>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8" name="SESSION 2"/>
            <p:cNvSpPr txBox="1"/>
            <p:nvPr/>
          </p:nvSpPr>
          <p:spPr>
            <a:xfrm>
              <a:off x="10453294" y="765531"/>
              <a:ext cx="3528210" cy="20261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lang="hi-IN" sz="12500" b="0" dirty="0">
                  <a:latin typeface="Arial" panose="020B0604020202020204" pitchFamily="34" charset="0"/>
                  <a:cs typeface="Arial" panose="020B0604020202020204" pitchFamily="34" charset="0"/>
                </a:rPr>
                <a:t>सत्र 7</a:t>
              </a:r>
            </a:p>
          </p:txBody>
        </p:sp>
        <p:sp>
          <p:nvSpPr>
            <p:cNvPr id="269" name="PREVENTION: WHAT EVERYBODY NEEDS TO KNOW"/>
            <p:cNvSpPr txBox="1"/>
            <p:nvPr/>
          </p:nvSpPr>
          <p:spPr>
            <a:xfrm>
              <a:off x="5792575" y="2647223"/>
              <a:ext cx="12849671" cy="71814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pPr>
                <a:defRPr sz="5000"/>
              </a:pPr>
              <a:r>
                <a:rPr lang="hi-IN" sz="4000" b="0" spc="-150" dirty="0">
                  <a:solidFill>
                    <a:srgbClr val="000000"/>
                  </a:solidFill>
                  <a:latin typeface="Mangal" pitchFamily="18" charset="0"/>
                  <a:cs typeface="Mangal" pitchFamily="18" charset="0"/>
                </a:rPr>
                <a:t>शहरी क्षेत्रों में संचार की विशेष आवश्यकताओं को कैसे पूरा करें।</a:t>
              </a:r>
            </a:p>
          </p:txBody>
        </p:sp>
        <p:sp>
          <p:nvSpPr>
            <p:cNvPr id="270" name="Line"/>
            <p:cNvSpPr/>
            <p:nvPr/>
          </p:nvSpPr>
          <p:spPr>
            <a:xfrm>
              <a:off x="5608053" y="2603071"/>
              <a:ext cx="13162547" cy="0"/>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81" name="Group"/>
          <p:cNvGrpSpPr/>
          <p:nvPr/>
        </p:nvGrpSpPr>
        <p:grpSpPr>
          <a:xfrm>
            <a:off x="17514759" y="8121405"/>
            <a:ext cx="5583172" cy="2523890"/>
            <a:chOff x="-152060" y="3370995"/>
            <a:chExt cx="5583170" cy="2523889"/>
          </a:xfrm>
        </p:grpSpPr>
        <p:sp>
          <p:nvSpPr>
            <p:cNvPr id="277" name="Rounded Rectangle"/>
            <p:cNvSpPr/>
            <p:nvPr/>
          </p:nvSpPr>
          <p:spPr>
            <a:xfrm>
              <a:off x="0" y="3370995"/>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152060" y="4016929"/>
              <a:ext cx="5583170" cy="1333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solidFill>
                    <a:srgbClr val="FFFFFF"/>
                  </a:solidFill>
                </a:defRPr>
              </a:pPr>
              <a:r>
                <a:rPr lang="hi-IN" sz="4000" dirty="0">
                  <a:solidFill>
                    <a:schemeClr val="tx1"/>
                  </a:solidFill>
                  <a:latin typeface="Kruti Dev 010" pitchFamily="2" charset="0"/>
                </a:rPr>
                <a:t>बहिष्कार/लांछन/कलंक </a:t>
              </a:r>
            </a:p>
            <a:p>
              <a:pPr>
                <a:defRPr sz="5000">
                  <a:solidFill>
                    <a:srgbClr val="FFFFFF"/>
                  </a:solidFill>
                </a:defRPr>
              </a:pPr>
              <a:r>
                <a:rPr lang="hi-IN" sz="4000" dirty="0">
                  <a:solidFill>
                    <a:schemeClr val="tx1"/>
                  </a:solidFill>
                  <a:latin typeface="Kruti Dev 010" pitchFamily="2" charset="0"/>
                </a:rPr>
                <a:t>और भेदभाव</a:t>
              </a:r>
            </a:p>
          </p:txBody>
        </p:sp>
      </p:grpSp>
      <p:grpSp>
        <p:nvGrpSpPr>
          <p:cNvPr id="286" name="Group"/>
          <p:cNvGrpSpPr/>
          <p:nvPr/>
        </p:nvGrpSpPr>
        <p:grpSpPr>
          <a:xfrm>
            <a:off x="9902842" y="8065940"/>
            <a:ext cx="5286337" cy="2523889"/>
            <a:chOff x="0" y="3548623"/>
            <a:chExt cx="5286336" cy="2523889"/>
          </a:xfrm>
          <a:solidFill>
            <a:srgbClr val="C9EBFF"/>
          </a:solidFill>
        </p:grpSpPr>
        <p:sp>
          <p:nvSpPr>
            <p:cNvPr id="282" name="Rounded Rectangle"/>
            <p:cNvSpPr/>
            <p:nvPr/>
          </p:nvSpPr>
          <p:spPr>
            <a:xfrm>
              <a:off x="0" y="354862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985662" y="4451494"/>
              <a:ext cx="3315009" cy="718145"/>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a:solidFill>
                    <a:srgbClr val="FFFFFF"/>
                  </a:solidFill>
                </a:defRPr>
              </a:pPr>
              <a:r>
                <a:rPr lang="hi-IN" sz="4000" dirty="0">
                  <a:solidFill>
                    <a:schemeClr val="tx1"/>
                  </a:solidFill>
                  <a:latin typeface="Kruti Dev 010" pitchFamily="2" charset="0"/>
                </a:rPr>
                <a:t>सुरक्षित व्यवहार</a:t>
              </a:r>
            </a:p>
          </p:txBody>
        </p:sp>
      </p:grpSp>
      <p:grpSp>
        <p:nvGrpSpPr>
          <p:cNvPr id="291" name="Group"/>
          <p:cNvGrpSpPr/>
          <p:nvPr/>
        </p:nvGrpSpPr>
        <p:grpSpPr>
          <a:xfrm>
            <a:off x="1709760" y="8006778"/>
            <a:ext cx="5582858" cy="2487585"/>
            <a:chOff x="-156650" y="3638797"/>
            <a:chExt cx="5582857" cy="2523889"/>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156650" y="4550339"/>
              <a:ext cx="5582857" cy="72862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5000">
                  <a:solidFill>
                    <a:srgbClr val="FFFFFF"/>
                  </a:solidFill>
                </a:defRPr>
              </a:pPr>
              <a:r>
                <a:rPr lang="hi-IN" sz="4000" dirty="0">
                  <a:solidFill>
                    <a:schemeClr val="tx1"/>
                  </a:solidFill>
                  <a:latin typeface="Kruti Dev 010" pitchFamily="2" charset="0"/>
                </a:rPr>
                <a:t>सक्रिय समर्थन</a:t>
              </a:r>
            </a:p>
          </p:txBody>
        </p:sp>
      </p:grpSp>
    </p:spTree>
    <p:extLst>
      <p:ext uri="{BB962C8B-B14F-4D97-AF65-F5344CB8AC3E}">
        <p14:creationId xmlns:p14="http://schemas.microsoft.com/office/powerpoint/2010/main" val="133636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359990"/>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81" name="WHAT ARE WE GOING TO LEARN?"/>
            <p:cNvSpPr txBox="1"/>
            <p:nvPr/>
          </p:nvSpPr>
          <p:spPr>
            <a:xfrm>
              <a:off x="4468132" y="136023"/>
              <a:ext cx="4621456" cy="102592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solidFill>
                    <a:srgbClr val="002135"/>
                  </a:solidFill>
                </a:defRPr>
              </a:lvl1pPr>
            </a:lstStyle>
            <a:p>
              <a:pPr>
                <a:defRPr sz="5000"/>
              </a:pPr>
              <a:r>
                <a:rPr lang="hi-IN" sz="6000" dirty="0">
                  <a:latin typeface="Kruti Dev 010" pitchFamily="2" charset="0"/>
                </a:rPr>
                <a:t>सक्रिय समर्थन</a:t>
              </a:r>
              <a:endParaRPr lang="en-IN" sz="6000" dirty="0"/>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40</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648607" y="1801947"/>
            <a:ext cx="18934232" cy="1176246"/>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hi-IN" b="0" dirty="0">
                <a:ln w="0"/>
                <a:solidFill>
                  <a:schemeClr val="tx1"/>
                </a:solidFill>
                <a:effectLst>
                  <a:outerShdw blurRad="38100" dist="19050" dir="2700000" algn="tl" rotWithShape="0">
                    <a:schemeClr val="dk1">
                      <a:alpha val="40000"/>
                    </a:schemeClr>
                  </a:outerShdw>
                </a:effectLst>
                <a:latin typeface="Arial" panose="020B0604020202020204" pitchFamily="34" charset="0"/>
              </a:rPr>
              <a:t>समुदाय के समर्थन एवं सहयोग हेतु क्षेत्र में पहचाने जाने वाले चिन्हित मुख्य हितधारकों को शामिल करना चाहिए और उन्हें सुरक्षित इनपुट देने और सहयोग करने के लिए प्रशिक्षित किया जाना चाहिए।</a:t>
            </a:r>
            <a:endParaRPr lang="en-US" b="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6" name="Rounded Rectangle">
            <a:extLst>
              <a:ext uri="{FF2B5EF4-FFF2-40B4-BE49-F238E27FC236}">
                <a16:creationId xmlns:a16="http://schemas.microsoft.com/office/drawing/2014/main" id="{1D1C21AC-97B7-454B-8636-A312FF697888}"/>
              </a:ext>
            </a:extLst>
          </p:cNvPr>
          <p:cNvSpPr/>
          <p:nvPr/>
        </p:nvSpPr>
        <p:spPr>
          <a:xfrm>
            <a:off x="2169042" y="3152506"/>
            <a:ext cx="19840353"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8184180" y="3208274"/>
            <a:ext cx="7648248" cy="830997"/>
          </a:xfrm>
          <a:prstGeom prst="rect">
            <a:avLst/>
          </a:prstGeom>
        </p:spPr>
        <p:txBody>
          <a:bodyPr wrap="none">
            <a:spAutoFit/>
          </a:bodyPr>
          <a:lstStyle/>
          <a:p>
            <a:r>
              <a:rPr lang="hi-IN" sz="4800" b="0" dirty="0">
                <a:latin typeface="Kruti Dev 010" pitchFamily="2" charset="0"/>
                <a:cs typeface="Arial" panose="020B0604020202020204" pitchFamily="34" charset="0"/>
              </a:rPr>
              <a:t>समुदाय के सदस्यों को सलाह दें </a:t>
            </a:r>
          </a:p>
        </p:txBody>
      </p:sp>
      <p:sp>
        <p:nvSpPr>
          <p:cNvPr id="3" name="Rectangle 2">
            <a:extLst>
              <a:ext uri="{FF2B5EF4-FFF2-40B4-BE49-F238E27FC236}">
                <a16:creationId xmlns:a16="http://schemas.microsoft.com/office/drawing/2014/main" id="{1E6CFD46-6E7F-D84A-B02B-CB63FD01FA10}"/>
              </a:ext>
            </a:extLst>
          </p:cNvPr>
          <p:cNvSpPr/>
          <p:nvPr/>
        </p:nvSpPr>
        <p:spPr>
          <a:xfrm>
            <a:off x="2587361" y="4385892"/>
            <a:ext cx="18995478" cy="6955750"/>
          </a:xfrm>
          <a:prstGeom prst="rect">
            <a:avLst/>
          </a:prstGeom>
        </p:spPr>
        <p:txBody>
          <a:bodyPr wrap="square">
            <a:spAutoFit/>
          </a:bodyPr>
          <a:lstStyle/>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स्थानीय नगरपालिका द्वारा स्थापित की गई सामुदायिक हेल्प-डेस्क का सहयोग करने के लिए स्वयं-सेवा/</a:t>
            </a:r>
            <a:r>
              <a:rPr lang="en-US" sz="3600" dirty="0"/>
              <a:t>Volunteer</a:t>
            </a:r>
            <a:r>
              <a:rPr lang="en-GB" sz="3600" dirty="0"/>
              <a:t> </a:t>
            </a:r>
            <a:r>
              <a:rPr lang="hi-IN" sz="4000" b="0" dirty="0">
                <a:latin typeface="Kruti Dev 010" pitchFamily="2" charset="0"/>
              </a:rPr>
              <a:t>करें।</a:t>
            </a:r>
          </a:p>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समुदाय में मास्क वितरण के कार्य में सहायता करें, जिन लोगों को मास्क की अधिक आवश्यकता है उन्हें मास्क दिया जाना सुनिश्चित करें। मास्क वितरण करते समय मास्क प्रबन्धन के बारे में भी समझायें।</a:t>
            </a:r>
          </a:p>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सामुदायिक प्रतिनिधियों को नगर निगम द्वारा सामुदायिक सफाई और किटाणुनाशक अभियान नियमित रूप से चलाया जाना सुनिश्चित करने के लिए कहें। </a:t>
            </a:r>
          </a:p>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स्थानीय राजनेताओं और धर्मगुरूओं को शामिल करें तथा उनके माध्यम से सूचनाएं दें। </a:t>
            </a:r>
          </a:p>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सामान्य आवश्यक सेवाओं जैसे कचरा गाड़ी, दूध आपूर्ति गाड़ी के माध्यम से सूचनाएं दें।</a:t>
            </a:r>
          </a:p>
          <a:p>
            <a:pPr marL="628650" indent="-628650" algn="just" defTabSz="914400">
              <a:lnSpc>
                <a:spcPct val="90000"/>
              </a:lnSpc>
              <a:spcBef>
                <a:spcPts val="1200"/>
              </a:spcBef>
              <a:buFont typeface="Arial" panose="020B0604020202020204" pitchFamily="34" charset="0"/>
              <a:buChar char="•"/>
              <a:defRPr sz="4400">
                <a:sym typeface="Gill Sans"/>
              </a:defRPr>
            </a:pPr>
            <a:r>
              <a:rPr lang="hi-IN" sz="4000" b="0" dirty="0">
                <a:latin typeface="Kruti Dev 010" pitchFamily="2" charset="0"/>
              </a:rPr>
              <a:t>ब्लीच/सोडियम हाइपोक्लोराइट सॉल्यूशन</a:t>
            </a:r>
            <a:r>
              <a:rPr lang="en-GB" sz="4000" b="0" dirty="0">
                <a:latin typeface="Kruti Dev 010" pitchFamily="2" charset="0"/>
              </a:rPr>
              <a:t> </a:t>
            </a:r>
            <a:r>
              <a:rPr lang="hi-IN" sz="4000" b="0" dirty="0">
                <a:latin typeface="Kruti Dev 010" pitchFamily="2" charset="0"/>
              </a:rPr>
              <a:t>का फ्री वितरण करने और किटाणुनाशक का प्रयोग करने के बारे में समुदाय के साथ योजना बनाऐं।</a:t>
            </a:r>
          </a:p>
        </p:txBody>
      </p:sp>
    </p:spTree>
    <p:extLst>
      <p:ext uri="{BB962C8B-B14F-4D97-AF65-F5344CB8AC3E}">
        <p14:creationId xmlns:p14="http://schemas.microsoft.com/office/powerpoint/2010/main" val="15927524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359990"/>
            <a:ext cx="13557713" cy="1297968"/>
            <a:chOff x="0" y="0"/>
            <a:chExt cx="13557711" cy="1297966"/>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81" name="WHAT ARE WE GOING TO LEARN?"/>
            <p:cNvSpPr txBox="1"/>
            <p:nvPr/>
          </p:nvSpPr>
          <p:spPr>
            <a:xfrm>
              <a:off x="4430026" y="136022"/>
              <a:ext cx="4621456" cy="102592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solidFill>
                    <a:srgbClr val="002135"/>
                  </a:solidFill>
                </a:defRPr>
              </a:lvl1pPr>
            </a:lstStyle>
            <a:p>
              <a:pPr>
                <a:defRPr sz="5000"/>
              </a:pPr>
              <a:r>
                <a:rPr lang="hi-IN" sz="6000" dirty="0">
                  <a:latin typeface="Kruti Dev 010" pitchFamily="2" charset="0"/>
                </a:rPr>
                <a:t>सक्रिय समर्थन</a:t>
              </a:r>
              <a:endParaRPr lang="en-IN" sz="6000" dirty="0"/>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41</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3710469" y="1784083"/>
            <a:ext cx="16596252" cy="1339252"/>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hi-IN" b="0" dirty="0">
                <a:ln w="0"/>
                <a:solidFill>
                  <a:schemeClr val="tx1"/>
                </a:solidFill>
                <a:effectLst>
                  <a:outerShdw blurRad="38100" dist="19050" dir="2700000" algn="tl" rotWithShape="0">
                    <a:schemeClr val="dk1">
                      <a:alpha val="40000"/>
                    </a:schemeClr>
                  </a:outerShdw>
                </a:effectLst>
                <a:latin typeface="Kruti Dev 010" pitchFamily="2" charset="0"/>
              </a:rPr>
              <a:t>याद रखें कि शहरी क्षेत्रों में घनी आबादी होती है और सीमित स्वास्थ्य कर्मचारी होते हैं। सभी को और अपने आप को सुरक्षित रखने के लिए सामुदायिक सहयोग विकसित करने की आवश्यकता है।</a:t>
            </a:r>
            <a:endParaRPr lang="en-US" b="0" dirty="0">
              <a:ln w="0"/>
              <a:solidFill>
                <a:schemeClr val="tx1"/>
              </a:solidFill>
              <a:effectLst>
                <a:outerShdw blurRad="38100" dist="19050" dir="2700000" algn="tl" rotWithShape="0">
                  <a:schemeClr val="dk1">
                    <a:alpha val="40000"/>
                  </a:schemeClr>
                </a:outerShdw>
              </a:effectLst>
              <a:latin typeface="Kruti Dev 010" pitchFamily="2" charset="0"/>
            </a:endParaRPr>
          </a:p>
        </p:txBody>
      </p:sp>
      <p:sp>
        <p:nvSpPr>
          <p:cNvPr id="16" name="Rounded Rectangle">
            <a:extLst>
              <a:ext uri="{FF2B5EF4-FFF2-40B4-BE49-F238E27FC236}">
                <a16:creationId xmlns:a16="http://schemas.microsoft.com/office/drawing/2014/main" id="{1D1C21AC-97B7-454B-8636-A312FF697888}"/>
              </a:ext>
            </a:extLst>
          </p:cNvPr>
          <p:cNvSpPr/>
          <p:nvPr/>
        </p:nvSpPr>
        <p:spPr>
          <a:xfrm>
            <a:off x="2169042" y="3188790"/>
            <a:ext cx="19840353" cy="9017651"/>
          </a:xfrm>
          <a:prstGeom prst="roundRect">
            <a:avLst>
              <a:gd name="adj" fmla="val 472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E6CFD46-6E7F-D84A-B02B-CB63FD01FA10}"/>
              </a:ext>
            </a:extLst>
          </p:cNvPr>
          <p:cNvSpPr/>
          <p:nvPr/>
        </p:nvSpPr>
        <p:spPr>
          <a:xfrm>
            <a:off x="2466975" y="4173807"/>
            <a:ext cx="18918186" cy="6924973"/>
          </a:xfrm>
          <a:prstGeom prst="rect">
            <a:avLst/>
          </a:prstGeom>
        </p:spPr>
        <p:txBody>
          <a:bodyPr wrap="square">
            <a:spAutoFit/>
          </a:bodyPr>
          <a:lstStyle/>
          <a:p>
            <a:pPr marL="628650" indent="-628650" algn="just" defTabSz="914400">
              <a:spcBef>
                <a:spcPts val="1200"/>
              </a:spcBef>
              <a:buFont typeface="Arial" panose="020B0604020202020204" pitchFamily="34" charset="0"/>
              <a:buChar char="•"/>
              <a:defRPr sz="4400">
                <a:sym typeface="Gill Sans"/>
              </a:defRPr>
            </a:pP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समुदाय में अधिक जोखिम वाले समूहों को चिन्हित करें और उन्हें संक्रमण से बचाने के लिए उन्हें अलग रहने/</a:t>
            </a:r>
            <a:r>
              <a:rPr lang="en-US" sz="4400" dirty="0"/>
              <a:t> </a:t>
            </a:r>
            <a:r>
              <a:rPr lang="en-US" sz="3600" dirty="0"/>
              <a:t>Isolate</a:t>
            </a:r>
            <a:r>
              <a:rPr lang="en-GB" sz="3600" dirty="0"/>
              <a:t> </a:t>
            </a: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में मदद करें।</a:t>
            </a:r>
          </a:p>
          <a:p>
            <a:pPr marL="628650" indent="-628650" algn="just" defTabSz="914400">
              <a:spcBef>
                <a:spcPts val="1200"/>
              </a:spcBef>
              <a:buFont typeface="Arial" panose="020B0604020202020204" pitchFamily="34" charset="0"/>
              <a:buChar char="•"/>
              <a:defRPr sz="4400">
                <a:sym typeface="Gill Sans"/>
              </a:defRPr>
            </a:pP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सरकारी सेवाओं के सम्पर्क में रहें, जैसे मध्याहन भोजन बच्चों के घर पर पहुंचाना।</a:t>
            </a:r>
          </a:p>
          <a:p>
            <a:pPr marL="628650" indent="-628650" algn="just" defTabSz="914400">
              <a:spcBef>
                <a:spcPts val="1200"/>
              </a:spcBef>
              <a:buFont typeface="Arial" panose="020B0604020202020204" pitchFamily="34" charset="0"/>
              <a:buChar char="•"/>
              <a:defRPr sz="4400">
                <a:sym typeface="Gill Sans"/>
              </a:defRPr>
            </a:pP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प्रभावशाली व्यक्तियों से सम्पर्क में रहें, जो जागरूक करने, निगरानी करने और जिन लोगों को संक्रमित होने की संभावना है उनकी पहचान/चिन्हित करने में तथा उन्हें रेफर करने के लिए रिपोर्ट करने में आपकी मदद कर सकते हैं।</a:t>
            </a:r>
          </a:p>
          <a:p>
            <a:pPr marL="628650" indent="-628650" algn="just" defTabSz="914400">
              <a:spcBef>
                <a:spcPts val="1200"/>
              </a:spcBef>
              <a:buFont typeface="Arial" panose="020B0604020202020204" pitchFamily="34" charset="0"/>
              <a:buChar char="•"/>
              <a:defRPr sz="4400">
                <a:sym typeface="Gill Sans"/>
              </a:defRPr>
            </a:pP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तालाबंदी के दौरान प्रोटोकॉल का पालन होना सुनिश्चित करने के लिए समुदाय स्तरीय कैडर/संवर्ग को प्रशिक्षित किया जाना चाहिए।</a:t>
            </a:r>
          </a:p>
          <a:p>
            <a:pPr marL="628650" indent="-628650" algn="just" defTabSz="914400">
              <a:spcBef>
                <a:spcPts val="1200"/>
              </a:spcBef>
              <a:buFont typeface="Arial" panose="020B0604020202020204" pitchFamily="34" charset="0"/>
              <a:buChar char="•"/>
              <a:defRPr sz="4400">
                <a:sym typeface="Gill Sans"/>
              </a:defRPr>
            </a:pP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अलग-थलग रखने की सुविधा/</a:t>
            </a:r>
            <a:r>
              <a:rPr lang="en-US" sz="3600" dirty="0"/>
              <a:t>Quarantine Facility</a:t>
            </a:r>
            <a:r>
              <a:rPr lang="en-GB" sz="3600" dirty="0"/>
              <a:t> </a:t>
            </a:r>
            <a:r>
              <a:rPr lang="hi-IN" sz="4000" b="0" dirty="0">
                <a:ln w="0"/>
                <a:solidFill>
                  <a:schemeClr val="tx1"/>
                </a:solidFill>
                <a:effectLst>
                  <a:outerShdw blurRad="38100" dist="19050" dir="2700000" algn="tl" rotWithShape="0">
                    <a:schemeClr val="dk1">
                      <a:alpha val="40000"/>
                    </a:schemeClr>
                  </a:outerShdw>
                </a:effectLst>
                <a:latin typeface="Kruti Dev 010" pitchFamily="2" charset="0"/>
              </a:rPr>
              <a:t>बनाने के लिए समुदाय स्तरीय भवन को चिन्हित करके रखना होगा।</a:t>
            </a:r>
          </a:p>
        </p:txBody>
      </p:sp>
    </p:spTree>
    <p:extLst>
      <p:ext uri="{BB962C8B-B14F-4D97-AF65-F5344CB8AC3E}">
        <p14:creationId xmlns:p14="http://schemas.microsoft.com/office/powerpoint/2010/main" val="1256563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E2BA71A7-13ED-734E-920C-CD8EDE2BA616}"/>
              </a:ext>
            </a:extLst>
          </p:cNvPr>
          <p:cNvGrpSpPr/>
          <p:nvPr/>
        </p:nvGrpSpPr>
        <p:grpSpPr>
          <a:xfrm>
            <a:off x="5413144" y="322846"/>
            <a:ext cx="13557713" cy="1335112"/>
            <a:chOff x="0" y="-37144"/>
            <a:chExt cx="13557711" cy="1335110"/>
          </a:xfrm>
        </p:grpSpPr>
        <p:sp>
          <p:nvSpPr>
            <p:cNvPr id="3" name="Rounded Rectangle">
              <a:extLst>
                <a:ext uri="{FF2B5EF4-FFF2-40B4-BE49-F238E27FC236}">
                  <a16:creationId xmlns:a16="http://schemas.microsoft.com/office/drawing/2014/main" id="{2F4572F3-7AAA-D942-A3D9-D8860F97DCAD}"/>
                </a:ext>
              </a:extLst>
            </p:cNvPr>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4" name="WHAT ARE WE GOING TO LEARN?">
              <a:extLst>
                <a:ext uri="{FF2B5EF4-FFF2-40B4-BE49-F238E27FC236}">
                  <a16:creationId xmlns:a16="http://schemas.microsoft.com/office/drawing/2014/main" id="{E4CECD83-29C0-FB45-BE7D-D2DFD82A4421}"/>
                </a:ext>
              </a:extLst>
            </p:cNvPr>
            <p:cNvSpPr txBox="1"/>
            <p:nvPr/>
          </p:nvSpPr>
          <p:spPr>
            <a:xfrm>
              <a:off x="920693" y="-37144"/>
              <a:ext cx="11716346" cy="11182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solidFill>
                    <a:srgbClr val="002135"/>
                  </a:solidFill>
                </a:defRPr>
              </a:lvl1pPr>
            </a:lstStyle>
            <a:p>
              <a:r>
                <a:rPr lang="hi-IN" sz="6600" dirty="0"/>
                <a:t>सुरक्षित व्यवहारों का पालन करना</a:t>
              </a:r>
            </a:p>
          </p:txBody>
        </p:sp>
      </p:grpSp>
      <p:sp>
        <p:nvSpPr>
          <p:cNvPr id="5" name="Title 1">
            <a:extLst>
              <a:ext uri="{FF2B5EF4-FFF2-40B4-BE49-F238E27FC236}">
                <a16:creationId xmlns:a16="http://schemas.microsoft.com/office/drawing/2014/main" id="{5C41EC28-B715-E242-ACEB-EA6D47DE6F12}"/>
              </a:ext>
            </a:extLst>
          </p:cNvPr>
          <p:cNvSpPr txBox="1">
            <a:spLocks/>
          </p:cNvSpPr>
          <p:nvPr/>
        </p:nvSpPr>
        <p:spPr>
          <a:xfrm>
            <a:off x="2169042" y="1759856"/>
            <a:ext cx="19840353" cy="1255497"/>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hi-IN" sz="3400" b="0" dirty="0">
                <a:ln w="0"/>
                <a:solidFill>
                  <a:schemeClr val="tx1"/>
                </a:solidFill>
                <a:effectLst>
                  <a:outerShdw blurRad="38100" dist="19050" dir="2700000" algn="tl" rotWithShape="0">
                    <a:schemeClr val="dk1">
                      <a:alpha val="40000"/>
                    </a:schemeClr>
                  </a:outerShdw>
                </a:effectLst>
              </a:rPr>
              <a:t>याद रखें कि कई दैनिक वेतनभोगी/असंगठित क्षेत्र के श्रमिक गंभीर आर्थिक परेशानी </a:t>
            </a:r>
            <a:endParaRPr lang="en-IN" sz="3400" b="0" dirty="0">
              <a:ln w="0"/>
              <a:solidFill>
                <a:schemeClr val="tx1"/>
              </a:solidFill>
              <a:effectLst>
                <a:outerShdw blurRad="38100" dist="19050" dir="2700000" algn="tl" rotWithShape="0">
                  <a:schemeClr val="dk1">
                    <a:alpha val="40000"/>
                  </a:schemeClr>
                </a:outerShdw>
              </a:effectLst>
            </a:endParaRPr>
          </a:p>
          <a:p>
            <a:r>
              <a:rPr lang="hi-IN" sz="3400" b="0" dirty="0">
                <a:ln w="0"/>
                <a:solidFill>
                  <a:schemeClr val="tx1"/>
                </a:solidFill>
                <a:effectLst>
                  <a:outerShdw blurRad="38100" dist="19050" dir="2700000" algn="tl" rotWithShape="0">
                    <a:schemeClr val="dk1">
                      <a:alpha val="40000"/>
                    </a:schemeClr>
                  </a:outerShdw>
                </a:effectLst>
              </a:rPr>
              <a:t>के कारण प्रतिबंधों के बावजूद काम पर जाते हैं।</a:t>
            </a:r>
            <a:endParaRPr lang="en-US" sz="3400" b="0" dirty="0">
              <a:ln w="0"/>
              <a:solidFill>
                <a:schemeClr val="tx1"/>
              </a:solidFill>
              <a:effectLst>
                <a:outerShdw blurRad="38100" dist="19050" dir="2700000" algn="tl" rotWithShape="0">
                  <a:schemeClr val="dk1">
                    <a:alpha val="40000"/>
                  </a:schemeClr>
                </a:outerShdw>
              </a:effectLst>
            </a:endParaRPr>
          </a:p>
        </p:txBody>
      </p:sp>
      <p:sp>
        <p:nvSpPr>
          <p:cNvPr id="6" name="Rounded Rectangle">
            <a:extLst>
              <a:ext uri="{FF2B5EF4-FFF2-40B4-BE49-F238E27FC236}">
                <a16:creationId xmlns:a16="http://schemas.microsoft.com/office/drawing/2014/main" id="{F6ACDCBC-202E-8349-8DE4-F5FE976DCE52}"/>
              </a:ext>
            </a:extLst>
          </p:cNvPr>
          <p:cNvSpPr/>
          <p:nvPr/>
        </p:nvSpPr>
        <p:spPr>
          <a:xfrm>
            <a:off x="2169042" y="3152506"/>
            <a:ext cx="19840353" cy="745591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1934EFD-3657-1E42-AA71-1CB6F753E651}"/>
              </a:ext>
            </a:extLst>
          </p:cNvPr>
          <p:cNvSpPr/>
          <p:nvPr/>
        </p:nvSpPr>
        <p:spPr>
          <a:xfrm>
            <a:off x="2402293" y="4171918"/>
            <a:ext cx="19373850" cy="6506589"/>
          </a:xfrm>
          <a:prstGeom prst="rect">
            <a:avLst/>
          </a:prstGeom>
        </p:spPr>
        <p:txBody>
          <a:bodyPr wrap="square">
            <a:spAutoFit/>
          </a:bodyPr>
          <a:lstStyle/>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मजदूरों, दूसरों के घर पर काम करने वाली महिलाओं, आश्रय गृह प्रवासियों और दिहाड़ी/दैनिक वेतनभोगियों जैसे लोगों के समूहों तक पहुंचें और उन्हें निम्नलिखित का पालन करने की सलाह दें</a:t>
            </a:r>
            <a:r>
              <a:rPr lang="en-IN" sz="3600" b="0" dirty="0">
                <a:latin typeface="Arial" pitchFamily="34" charset="0"/>
              </a:rPr>
              <a:t>:</a:t>
            </a:r>
            <a:endParaRPr lang="hi-IN" sz="3600" b="0" dirty="0">
              <a:latin typeface="Arial" pitchFamily="34" charset="0"/>
            </a:endParaRPr>
          </a:p>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बार-बार साबुन और पानी से 40 सेकण्ड तक हाथ धोयें। विशेषकर कहीं बाहर से आने के बाद, खाना खाने से पहले और शौचालय का इस्तेमाल करने के बाद</a:t>
            </a:r>
          </a:p>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बाहर से आने के बाद कपड़े बदलें और यदि संभव है तो साबुन से नहायें। अपनी आंखें, नाक और मुंह छूने से बचें।</a:t>
            </a:r>
          </a:p>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यहां-वहां न थूकें  और थूकने के लिए केवलवॉश</a:t>
            </a:r>
            <a:r>
              <a:rPr lang="en-IN" sz="3600" b="0" dirty="0">
                <a:latin typeface="Arial" pitchFamily="34" charset="0"/>
              </a:rPr>
              <a:t> </a:t>
            </a:r>
            <a:r>
              <a:rPr lang="hi-IN" sz="3600" b="0" dirty="0">
                <a:latin typeface="Arial" pitchFamily="34" charset="0"/>
              </a:rPr>
              <a:t>बेसिन या थूकदान का प्रयोग करें।</a:t>
            </a:r>
          </a:p>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अपनी दूरी दूसरे लोगों से कम से कम 1 मीटर बनाकर रखें।</a:t>
            </a:r>
          </a:p>
          <a:p>
            <a:pPr marL="571500" indent="-571500" algn="just" defTabSz="914400">
              <a:lnSpc>
                <a:spcPct val="90000"/>
              </a:lnSpc>
              <a:spcBef>
                <a:spcPts val="1200"/>
              </a:spcBef>
              <a:buFont typeface="Arial" panose="020B0604020202020204" pitchFamily="34" charset="0"/>
              <a:buChar char="•"/>
              <a:defRPr sz="4400">
                <a:sym typeface="Gill Sans"/>
              </a:defRPr>
            </a:pPr>
            <a:r>
              <a:rPr lang="hi-IN" sz="3600" b="0" dirty="0">
                <a:latin typeface="Arial" pitchFamily="34" charset="0"/>
              </a:rPr>
              <a:t>यदि बुखार, खांसी या सांस लेने में परेशानी है या कोई जानकारी चाहिए तो ।छड ध् ।ैभ्।ध्स्वास्थ्य इकाई में सम्पर्क करें।</a:t>
            </a:r>
          </a:p>
          <a:p>
            <a:pPr marL="571500" indent="-571500" algn="just" defTabSz="914400">
              <a:lnSpc>
                <a:spcPct val="90000"/>
              </a:lnSpc>
              <a:spcBef>
                <a:spcPts val="1200"/>
              </a:spcBef>
              <a:buFont typeface="Arial" panose="020B0604020202020204" pitchFamily="34" charset="0"/>
              <a:buChar char="•"/>
              <a:defRPr sz="4400">
                <a:sym typeface="Gill Sans"/>
              </a:defRPr>
            </a:pPr>
            <a:endParaRPr lang="en-IN" sz="3600" b="0" dirty="0">
              <a:latin typeface="Arial" pitchFamily="34" charset="0"/>
              <a:cs typeface="Arial" pitchFamily="34" charset="0"/>
            </a:endParaRPr>
          </a:p>
        </p:txBody>
      </p:sp>
      <p:grpSp>
        <p:nvGrpSpPr>
          <p:cNvPr id="9" name="Group">
            <a:extLst>
              <a:ext uri="{FF2B5EF4-FFF2-40B4-BE49-F238E27FC236}">
                <a16:creationId xmlns:a16="http://schemas.microsoft.com/office/drawing/2014/main" id="{BA7FEF6B-9CDE-C64A-B0BF-D2175B759A19}"/>
              </a:ext>
            </a:extLst>
          </p:cNvPr>
          <p:cNvGrpSpPr/>
          <p:nvPr/>
        </p:nvGrpSpPr>
        <p:grpSpPr>
          <a:xfrm>
            <a:off x="23097931" y="13055998"/>
            <a:ext cx="2098871" cy="1540536"/>
            <a:chOff x="0" y="2516"/>
            <a:chExt cx="2098869" cy="1540534"/>
          </a:xfrm>
        </p:grpSpPr>
        <p:sp>
          <p:nvSpPr>
            <p:cNvPr id="10" name="08">
              <a:extLst>
                <a:ext uri="{FF2B5EF4-FFF2-40B4-BE49-F238E27FC236}">
                  <a16:creationId xmlns:a16="http://schemas.microsoft.com/office/drawing/2014/main" id="{A6F098C3-3738-F749-8A2B-93700C040F22}"/>
                </a:ext>
              </a:extLst>
            </p:cNvPr>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42</a:t>
              </a:r>
              <a:endParaRPr dirty="0">
                <a:latin typeface="Arial" panose="020B0604020202020204" pitchFamily="34" charset="0"/>
                <a:cs typeface="Arial" panose="020B0604020202020204" pitchFamily="34" charset="0"/>
              </a:endParaRPr>
            </a:p>
          </p:txBody>
        </p:sp>
        <p:pic>
          <p:nvPicPr>
            <p:cNvPr id="11" name="Image" descr="Image">
              <a:extLst>
                <a:ext uri="{FF2B5EF4-FFF2-40B4-BE49-F238E27FC236}">
                  <a16:creationId xmlns:a16="http://schemas.microsoft.com/office/drawing/2014/main" id="{97F189E4-BB4A-BD46-9256-F85D3325FC71}"/>
                </a:ext>
              </a:extLst>
            </p:cNvPr>
            <p:cNvPicPr>
              <a:picLocks noChangeAspect="1"/>
            </p:cNvPicPr>
            <p:nvPr/>
          </p:nvPicPr>
          <p:blipFill>
            <a:blip r:embed="rId3"/>
            <a:stretch>
              <a:fillRect/>
            </a:stretch>
          </p:blipFill>
          <p:spPr>
            <a:xfrm>
              <a:off x="0" y="2516"/>
              <a:ext cx="554528" cy="541069"/>
            </a:xfrm>
            <a:prstGeom prst="rect">
              <a:avLst/>
            </a:prstGeom>
            <a:ln w="12700" cap="flat">
              <a:noFill/>
              <a:miter lim="400000"/>
            </a:ln>
            <a:effectLst/>
          </p:spPr>
        </p:pic>
      </p:grpSp>
    </p:spTree>
    <p:extLst>
      <p:ext uri="{BB962C8B-B14F-4D97-AF65-F5344CB8AC3E}">
        <p14:creationId xmlns:p14="http://schemas.microsoft.com/office/powerpoint/2010/main" val="7930253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fade">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199574"/>
            <a:ext cx="13557713" cy="1458384"/>
            <a:chOff x="0" y="-160416"/>
            <a:chExt cx="13557711" cy="1458382"/>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a:p>
          </p:txBody>
        </p:sp>
        <p:sp>
          <p:nvSpPr>
            <p:cNvPr id="381" name="WHAT ARE WE GOING TO LEARN?"/>
            <p:cNvSpPr txBox="1"/>
            <p:nvPr/>
          </p:nvSpPr>
          <p:spPr>
            <a:xfrm>
              <a:off x="6727538" y="-160416"/>
              <a:ext cx="102656" cy="13336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sz="5000">
                  <a:solidFill>
                    <a:srgbClr val="002135"/>
                  </a:solidFill>
                </a:defRPr>
              </a:lvl1pPr>
            </a:lstStyle>
            <a:p>
              <a:endParaRPr lang="en-US" sz="8000" dirty="0"/>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b="0">
                  <a:solidFill>
                    <a:srgbClr val="FFFFFF"/>
                  </a:solidFill>
                </a:defRPr>
              </a:lvl1pPr>
            </a:lstStyle>
            <a:p>
              <a:r>
                <a:rPr lang="en-US" dirty="0">
                  <a:latin typeface="Arial" panose="020B0604020202020204" pitchFamily="34" charset="0"/>
                  <a:cs typeface="Arial" panose="020B0604020202020204" pitchFamily="34" charset="0"/>
                </a:rPr>
                <a:t>43</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169042" y="1657956"/>
            <a:ext cx="19840353" cy="1429970"/>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hi-IN" sz="3600" b="0" dirty="0">
                <a:ln w="0"/>
                <a:solidFill>
                  <a:schemeClr val="tx1"/>
                </a:solidFill>
                <a:effectLst>
                  <a:outerShdw blurRad="38100" dist="19050" dir="2700000" algn="tl" rotWithShape="0">
                    <a:schemeClr val="dk1">
                      <a:alpha val="40000"/>
                    </a:schemeClr>
                  </a:outerShdw>
                </a:effectLst>
              </a:rPr>
              <a:t>याद रखें कि शहरी क्षेत्रों में घनी आबादी होती है और सीमित स्वास्थ्य कर्मचारी होते हैं। सभी को और अपने आप को सुरक्षित रखने के लिए सामुदायिक सहयोग विकसित करने की आवश्यकता है।</a:t>
            </a:r>
          </a:p>
        </p:txBody>
      </p:sp>
      <p:sp>
        <p:nvSpPr>
          <p:cNvPr id="16" name="Rounded Rectangle">
            <a:extLst>
              <a:ext uri="{FF2B5EF4-FFF2-40B4-BE49-F238E27FC236}">
                <a16:creationId xmlns:a16="http://schemas.microsoft.com/office/drawing/2014/main" id="{1D1C21AC-97B7-454B-8636-A312FF697888}"/>
              </a:ext>
            </a:extLst>
          </p:cNvPr>
          <p:cNvSpPr/>
          <p:nvPr/>
        </p:nvSpPr>
        <p:spPr>
          <a:xfrm>
            <a:off x="2169042" y="3152506"/>
            <a:ext cx="19840353" cy="8842774"/>
          </a:xfrm>
          <a:prstGeom prst="roundRect">
            <a:avLst>
              <a:gd name="adj" fmla="val 401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4623960" y="3447976"/>
            <a:ext cx="15033446" cy="1015663"/>
          </a:xfrm>
          <a:prstGeom prst="rect">
            <a:avLst/>
          </a:prstGeom>
        </p:spPr>
        <p:txBody>
          <a:bodyPr wrap="square">
            <a:spAutoFit/>
          </a:bodyPr>
          <a:lstStyle/>
          <a:p>
            <a:r>
              <a:rPr lang="hi-IN" sz="6000" dirty="0"/>
              <a:t>निवासी/आवासी कल्याण एसोसिएशन</a:t>
            </a:r>
          </a:p>
        </p:txBody>
      </p:sp>
      <p:sp>
        <p:nvSpPr>
          <p:cNvPr id="3" name="Rectangle 2">
            <a:extLst>
              <a:ext uri="{FF2B5EF4-FFF2-40B4-BE49-F238E27FC236}">
                <a16:creationId xmlns:a16="http://schemas.microsoft.com/office/drawing/2014/main" id="{1E6CFD46-6E7F-D84A-B02B-CB63FD01FA10}"/>
              </a:ext>
            </a:extLst>
          </p:cNvPr>
          <p:cNvSpPr/>
          <p:nvPr/>
        </p:nvSpPr>
        <p:spPr>
          <a:xfrm>
            <a:off x="2466975" y="4981717"/>
            <a:ext cx="19373850" cy="6863417"/>
          </a:xfrm>
          <a:prstGeom prst="rect">
            <a:avLst/>
          </a:prstGeom>
        </p:spPr>
        <p:txBody>
          <a:bodyPr wrap="square">
            <a:spAutoFit/>
          </a:bodyPr>
          <a:lstStyle/>
          <a:p>
            <a:pPr marL="742950" indent="-742950" algn="just">
              <a:buFont typeface="Arial" pitchFamily="34" charset="0"/>
              <a:buChar char="•"/>
              <a:defRPr sz="3200">
                <a:solidFill>
                  <a:srgbClr val="FFFFFF"/>
                </a:solidFill>
              </a:defRPr>
            </a:pPr>
            <a:r>
              <a:rPr lang="hi-IN" sz="4000" b="0" dirty="0">
                <a:solidFill>
                  <a:schemeClr val="tx1"/>
                </a:solidFill>
                <a:latin typeface="Kruti Dev 010" pitchFamily="2" charset="0"/>
              </a:rPr>
              <a:t>बहुत सारी सोसायटी ने घर का काम करने आने वाली महिलाओं और अन्य सहायकों के प्रवेश पर रोक लगा दी है। हालांकि यह सही है क्योंकि इस कार्यवाही के वजह से लोग घर रहेंगे, यह दूरी जिस तरीके से बनाई जा रही है वह बहिष्कार/कलंक/लांछन है। </a:t>
            </a:r>
          </a:p>
          <a:p>
            <a:pPr marL="742950" indent="-742950" algn="just">
              <a:buFont typeface="Arial" pitchFamily="34" charset="0"/>
              <a:buChar char="•"/>
              <a:defRPr sz="3200">
                <a:solidFill>
                  <a:srgbClr val="FFFFFF"/>
                </a:solidFill>
              </a:defRPr>
            </a:pPr>
            <a:r>
              <a:rPr lang="hi-IN" sz="4000" b="0" dirty="0">
                <a:solidFill>
                  <a:schemeClr val="tx1"/>
                </a:solidFill>
                <a:latin typeface="Kruti Dev 010" pitchFamily="2" charset="0"/>
              </a:rPr>
              <a:t>शब्द जैसे</a:t>
            </a:r>
            <a:r>
              <a:rPr lang="en-IN" sz="4000" b="0" dirty="0">
                <a:solidFill>
                  <a:schemeClr val="tx1"/>
                </a:solidFill>
                <a:latin typeface="Kruti Dev 010" pitchFamily="2" charset="0"/>
              </a:rPr>
              <a:t> </a:t>
            </a:r>
            <a:r>
              <a:rPr lang="hi-IN" sz="4000" b="0" dirty="0">
                <a:solidFill>
                  <a:schemeClr val="tx1"/>
                </a:solidFill>
                <a:latin typeface="Kruti Dev 010" pitchFamily="2" charset="0"/>
              </a:rPr>
              <a:t>"वे इस बीमारी को हम तक लायेंगे’’</a:t>
            </a:r>
            <a:r>
              <a:rPr lang="en-IN" sz="4000" b="0">
                <a:solidFill>
                  <a:schemeClr val="tx1"/>
                </a:solidFill>
                <a:latin typeface="Kruti Dev 010" pitchFamily="2" charset="0"/>
              </a:rPr>
              <a:t>] </a:t>
            </a:r>
            <a:r>
              <a:rPr lang="hi-IN" sz="4000" b="0">
                <a:solidFill>
                  <a:schemeClr val="tx1"/>
                </a:solidFill>
                <a:latin typeface="Kruti Dev 010" pitchFamily="2" charset="0"/>
              </a:rPr>
              <a:t>"उनके </a:t>
            </a:r>
            <a:r>
              <a:rPr lang="hi-IN" sz="4000" b="0" dirty="0">
                <a:solidFill>
                  <a:schemeClr val="tx1"/>
                </a:solidFill>
                <a:latin typeface="Kruti Dev 010" pitchFamily="2" charset="0"/>
              </a:rPr>
              <a:t>कारण बीमारी फैलेगी’’ आदि बहिष्कार/कलंक/लांछन है।</a:t>
            </a:r>
          </a:p>
          <a:p>
            <a:pPr marL="742950" indent="-742950" algn="just">
              <a:buFont typeface="Arial" pitchFamily="34" charset="0"/>
              <a:buChar char="•"/>
              <a:defRPr sz="3200">
                <a:solidFill>
                  <a:srgbClr val="FFFFFF"/>
                </a:solidFill>
              </a:defRPr>
            </a:pPr>
            <a:r>
              <a:rPr lang="hi-IN" sz="4000" b="0" dirty="0">
                <a:solidFill>
                  <a:schemeClr val="tx1"/>
                </a:solidFill>
                <a:latin typeface="Kruti Dev 010" pitchFamily="2" charset="0"/>
              </a:rPr>
              <a:t>लोगों को संवेदनशील बनाने के लिए क्षेत्र के स्थानीय प्रभावशाली व्यक्तियों और मुख्य निर्णयकर्ताओं के साथ काम करें</a:t>
            </a:r>
          </a:p>
          <a:p>
            <a:pPr marL="742950" indent="-742950" algn="just">
              <a:buFont typeface="Arial" pitchFamily="34" charset="0"/>
              <a:buChar char="•"/>
              <a:defRPr sz="3200">
                <a:solidFill>
                  <a:srgbClr val="FFFFFF"/>
                </a:solidFill>
              </a:defRPr>
            </a:pPr>
            <a:r>
              <a:rPr lang="hi-IN" sz="4000" b="0" dirty="0">
                <a:solidFill>
                  <a:schemeClr val="tx1"/>
                </a:solidFill>
                <a:latin typeface="Kruti Dev 010" pitchFamily="2" charset="0"/>
              </a:rPr>
              <a:t>संवेदनशील करने के लिए मास मीडिया वीडियो क्लिप का उपयोग करें।</a:t>
            </a:r>
          </a:p>
          <a:p>
            <a:pPr marL="742950" indent="-742950" algn="just">
              <a:buFont typeface="Arial" pitchFamily="34" charset="0"/>
              <a:buChar char="•"/>
              <a:defRPr sz="3200">
                <a:solidFill>
                  <a:srgbClr val="FFFFFF"/>
                </a:solidFill>
              </a:defRPr>
            </a:pPr>
            <a:r>
              <a:rPr lang="hi-IN" sz="4000" b="0" dirty="0">
                <a:solidFill>
                  <a:schemeClr val="tx1"/>
                </a:solidFill>
                <a:latin typeface="Kruti Dev 010" pitchFamily="2" charset="0"/>
              </a:rPr>
              <a:t>सरकारी आदेशों का उपयोग यह दिखाने के लिए करें कि हाउसिंग सोसायटियों को कार साफ करने वालों, घर पर काम करने आने वाले अन्य सहायकों आदि के साथ भेदभाव क्यों नहीं करना चाहिए।</a:t>
            </a:r>
          </a:p>
        </p:txBody>
      </p:sp>
      <p:sp>
        <p:nvSpPr>
          <p:cNvPr id="4" name="Rectangle 3"/>
          <p:cNvSpPr/>
          <p:nvPr/>
        </p:nvSpPr>
        <p:spPr>
          <a:xfrm>
            <a:off x="5924077" y="448917"/>
            <a:ext cx="12433212" cy="1107996"/>
          </a:xfrm>
          <a:prstGeom prst="rect">
            <a:avLst/>
          </a:prstGeom>
        </p:spPr>
        <p:txBody>
          <a:bodyPr wrap="none">
            <a:spAutoFit/>
          </a:bodyPr>
          <a:lstStyle/>
          <a:p>
            <a:r>
              <a:rPr lang="hi-IN" sz="6600" dirty="0"/>
              <a:t>बहिष्कार/लांछन/कलंक एवं भेदभाव</a:t>
            </a:r>
          </a:p>
        </p:txBody>
      </p:sp>
    </p:spTree>
    <p:extLst>
      <p:ext uri="{BB962C8B-B14F-4D97-AF65-F5344CB8AC3E}">
        <p14:creationId xmlns:p14="http://schemas.microsoft.com/office/powerpoint/2010/main" val="15658764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300010" y="12315300"/>
            <a:ext cx="4601210" cy="995767"/>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23097931" y="13055998"/>
            <a:ext cx="2098870" cy="1540535"/>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05</a:t>
              </a:r>
            </a:p>
          </p:txBody>
        </p:sp>
        <p:pic>
          <p:nvPicPr>
            <p:cNvPr id="230"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1026430" y="3971842"/>
            <a:ext cx="8216086" cy="3397534"/>
            <a:chOff x="0" y="0"/>
            <a:chExt cx="8216084" cy="3397532"/>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1993397"/>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4" name="COVID-19 is…"/>
            <p:cNvSpPr txBox="1"/>
            <p:nvPr/>
          </p:nvSpPr>
          <p:spPr>
            <a:xfrm>
              <a:off x="960497" y="227854"/>
              <a:ext cx="6375141" cy="14875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r>
                <a:rPr lang="en-US" sz="4500" b="0" dirty="0">
                  <a:solidFill>
                    <a:schemeClr val="tx1"/>
                  </a:solidFill>
                  <a:latin typeface="Times New Roman" pitchFamily="18" charset="0"/>
                  <a:cs typeface="Times New Roman" pitchFamily="18" charset="0"/>
                </a:rPr>
                <a:t>COVID-19</a:t>
              </a:r>
              <a:r>
                <a:rPr lang="en-US" sz="4500" b="0" dirty="0">
                  <a:solidFill>
                    <a:schemeClr val="tx1"/>
                  </a:solidFill>
                  <a:latin typeface="Arial" panose="020B0604020202020204" pitchFamily="34" charset="0"/>
                  <a:cs typeface="Arial" panose="020B0604020202020204" pitchFamily="34" charset="0"/>
                </a:rPr>
                <a:t> </a:t>
              </a:r>
              <a:r>
                <a:rPr lang="hi-IN" sz="4500" b="0" dirty="0">
                  <a:latin typeface="Kruti Dev 010" pitchFamily="2" charset="0"/>
                  <a:cs typeface="Arial" panose="020B0604020202020204" pitchFamily="34" charset="0"/>
                </a:rPr>
                <a:t>है</a:t>
              </a:r>
            </a:p>
            <a:p>
              <a:r>
                <a:rPr lang="hi-IN" sz="4500" b="0" dirty="0">
                  <a:latin typeface="Kruti Dev 010" pitchFamily="2" charset="0"/>
                  <a:cs typeface="Arial" panose="020B0604020202020204" pitchFamily="34" charset="0"/>
                </a:rPr>
                <a:t>कोरोनावायरस बीमारी-2019</a:t>
              </a:r>
              <a:endParaRPr lang="en-US" sz="4500" b="0" dirty="0">
                <a:latin typeface="Kruti Dev 010" pitchFamily="2" charset="0"/>
                <a:cs typeface="Arial" panose="020B0604020202020204" pitchFamily="34" charset="0"/>
              </a:endParaRPr>
            </a:p>
          </p:txBody>
        </p:sp>
      </p:grpSp>
      <p:grpSp>
        <p:nvGrpSpPr>
          <p:cNvPr id="239" name="Group"/>
          <p:cNvGrpSpPr/>
          <p:nvPr/>
        </p:nvGrpSpPr>
        <p:grpSpPr>
          <a:xfrm>
            <a:off x="1392979" y="7739598"/>
            <a:ext cx="7792763" cy="3021074"/>
            <a:chOff x="0" y="0"/>
            <a:chExt cx="7792762" cy="3021073"/>
          </a:xfrm>
        </p:grpSpPr>
        <p:pic>
          <p:nvPicPr>
            <p:cNvPr id="236"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2685" y="0"/>
              <a:ext cx="2900077" cy="2829679"/>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0" y="1027675"/>
              <a:ext cx="7773690" cy="1993398"/>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38" name="It is caused by a Coronavirus…"/>
            <p:cNvSpPr txBox="1"/>
            <p:nvPr/>
          </p:nvSpPr>
          <p:spPr>
            <a:xfrm>
              <a:off x="316208" y="1299228"/>
              <a:ext cx="6993900" cy="14875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p>
              <a:r>
                <a:rPr lang="hi-IN" sz="4500" b="0" dirty="0">
                  <a:latin typeface="Kruti Dev 010" pitchFamily="2" charset="0"/>
                  <a:cs typeface="Arial" panose="020B0604020202020204" pitchFamily="34" charset="0"/>
                </a:rPr>
                <a:t>यह</a:t>
              </a:r>
              <a:r>
                <a:rPr lang="en-US" sz="4500" b="0" dirty="0">
                  <a:latin typeface="Kruti Dev 010" pitchFamily="2" charset="0"/>
                  <a:cs typeface="Arial" panose="020B0604020202020204" pitchFamily="34" charset="0"/>
                </a:rPr>
                <a:t> </a:t>
              </a:r>
              <a:r>
                <a:rPr lang="en-US" sz="4500" b="0" dirty="0">
                  <a:solidFill>
                    <a:schemeClr val="tx1"/>
                  </a:solidFill>
                  <a:latin typeface="Times New Roman" pitchFamily="18" charset="0"/>
                  <a:cs typeface="Times New Roman" pitchFamily="18" charset="0"/>
                </a:rPr>
                <a:t>SARS-CoV-2</a:t>
              </a:r>
              <a:r>
                <a:rPr lang="en-US" sz="4500" b="0" dirty="0">
                  <a:solidFill>
                    <a:schemeClr val="tx1"/>
                  </a:solidFill>
                  <a:latin typeface="Arial" panose="020B0604020202020204" pitchFamily="34" charset="0"/>
                  <a:cs typeface="Arial" panose="020B0604020202020204" pitchFamily="34" charset="0"/>
                </a:rPr>
                <a:t> </a:t>
              </a:r>
              <a:r>
                <a:rPr lang="hi-IN" sz="4500" b="0" dirty="0">
                  <a:latin typeface="Kruti Dev 010" pitchFamily="2" charset="0"/>
                  <a:cs typeface="Arial" panose="020B0604020202020204" pitchFamily="34" charset="0"/>
                </a:rPr>
                <a:t>नामक </a:t>
              </a:r>
              <a:br>
                <a:rPr lang="en-US" sz="4500" b="0" dirty="0">
                  <a:latin typeface="Kruti Dev 010" pitchFamily="2" charset="0"/>
                  <a:cs typeface="Arial" panose="020B0604020202020204" pitchFamily="34" charset="0"/>
                </a:rPr>
              </a:br>
              <a:r>
                <a:rPr lang="hi-IN" sz="4500" b="0" dirty="0">
                  <a:latin typeface="Kruti Dev 010" pitchFamily="2" charset="0"/>
                  <a:cs typeface="Arial" panose="020B0604020202020204" pitchFamily="34" charset="0"/>
                </a:rPr>
                <a:t>कोरोनावायरस के कारण होती है</a:t>
              </a:r>
              <a:endParaRPr lang="en-US" sz="4500" b="0" dirty="0">
                <a:latin typeface="Kruti Dev 010" pitchFamily="2" charset="0"/>
                <a:cs typeface="Arial" panose="020B0604020202020204" pitchFamily="34" charset="0"/>
              </a:endParaRPr>
            </a:p>
          </p:txBody>
        </p:sp>
      </p:grpSp>
      <p:grpSp>
        <p:nvGrpSpPr>
          <p:cNvPr id="245" name="Group"/>
          <p:cNvGrpSpPr/>
          <p:nvPr/>
        </p:nvGrpSpPr>
        <p:grpSpPr>
          <a:xfrm>
            <a:off x="13200273" y="3562819"/>
            <a:ext cx="10146682" cy="2811445"/>
            <a:chOff x="0" y="0"/>
            <a:chExt cx="10146680" cy="2811443"/>
          </a:xfrm>
          <a:solidFill>
            <a:srgbClr val="C9EBFF"/>
          </a:solidFill>
        </p:grpSpPr>
        <p:sp>
          <p:nvSpPr>
            <p:cNvPr id="240" name="Rounded Rectangle"/>
            <p:cNvSpPr/>
            <p:nvPr/>
          </p:nvSpPr>
          <p:spPr>
            <a:xfrm>
              <a:off x="0" y="0"/>
              <a:ext cx="10146680" cy="2811443"/>
            </a:xfrm>
            <a:prstGeom prst="roundRect">
              <a:avLst>
                <a:gd name="adj" fmla="val 8491"/>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228B22"/>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1" name="The symptoms of COVID-19 are Cough,…"/>
            <p:cNvSpPr txBox="1"/>
            <p:nvPr/>
          </p:nvSpPr>
          <p:spPr>
            <a:xfrm>
              <a:off x="4580226" y="530533"/>
              <a:ext cx="5317430" cy="181075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lvl="0" algn="l"/>
              <a:r>
                <a:rPr lang="hi-IN" sz="3700" b="0" dirty="0">
                  <a:latin typeface="Mangal" pitchFamily="18" charset="0"/>
                  <a:cs typeface="Mangal" pitchFamily="18" charset="0"/>
                </a:rPr>
                <a:t>बुखार, खांसी और सांस लेने में परेशानी होना </a:t>
              </a:r>
            </a:p>
            <a:p>
              <a:pPr lvl="0" algn="l"/>
              <a:r>
                <a:rPr lang="en-IN" sz="3700" b="0" dirty="0">
                  <a:latin typeface="Times New Roman" pitchFamily="18" charset="0"/>
                  <a:cs typeface="Times New Roman" pitchFamily="18" charset="0"/>
                </a:rPr>
                <a:t>COVID-19</a:t>
              </a:r>
              <a:r>
                <a:rPr lang="hi-IN" sz="3700" b="0" dirty="0">
                  <a:latin typeface="Mangal" pitchFamily="18" charset="0"/>
                  <a:cs typeface="Mangal" pitchFamily="18" charset="0"/>
                </a:rPr>
                <a:t> के लक्षण हैं।</a:t>
              </a:r>
            </a:p>
          </p:txBody>
        </p:sp>
        <p:pic>
          <p:nvPicPr>
            <p:cNvPr id="242" name="Image" descr="Imag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375427" y="641141"/>
              <a:ext cx="1236022" cy="1529080"/>
            </a:xfrm>
            <a:prstGeom prst="rect">
              <a:avLst/>
            </a:prstGeom>
            <a:grpFill/>
            <a:ln w="12700" cap="flat">
              <a:noFill/>
              <a:miter lim="400000"/>
            </a:ln>
            <a:effectLst/>
          </p:spPr>
        </p:pic>
        <p:pic>
          <p:nvPicPr>
            <p:cNvPr id="243" name="Image" descr="Image"/>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816888" y="680035"/>
              <a:ext cx="1241741" cy="1451381"/>
            </a:xfrm>
            <a:prstGeom prst="rect">
              <a:avLst/>
            </a:prstGeom>
            <a:grpFill/>
            <a:ln w="12700" cap="flat">
              <a:noFill/>
              <a:miter lim="400000"/>
            </a:ln>
            <a:effectLst/>
          </p:spPr>
        </p:pic>
        <p:pic>
          <p:nvPicPr>
            <p:cNvPr id="244" name="Image" descr="Image"/>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3290428" y="644316"/>
              <a:ext cx="1289798" cy="1522892"/>
            </a:xfrm>
            <a:prstGeom prst="rect">
              <a:avLst/>
            </a:prstGeom>
            <a:grpFill/>
            <a:ln w="12700" cap="flat">
              <a:noFill/>
              <a:miter lim="400000"/>
            </a:ln>
            <a:effectLst/>
          </p:spPr>
        </p:pic>
      </p:grpSp>
      <p:grpSp>
        <p:nvGrpSpPr>
          <p:cNvPr id="249" name="Group"/>
          <p:cNvGrpSpPr/>
          <p:nvPr/>
        </p:nvGrpSpPr>
        <p:grpSpPr>
          <a:xfrm>
            <a:off x="13189655" y="6720130"/>
            <a:ext cx="10157300" cy="5660822"/>
            <a:chOff x="0" y="-397883"/>
            <a:chExt cx="10157298" cy="5660820"/>
          </a:xfrm>
          <a:solidFill>
            <a:srgbClr val="C9EBFF"/>
          </a:solidFill>
        </p:grpSpPr>
        <p:sp>
          <p:nvSpPr>
            <p:cNvPr id="246" name="Rounded Rectangle"/>
            <p:cNvSpPr/>
            <p:nvPr/>
          </p:nvSpPr>
          <p:spPr>
            <a:xfrm>
              <a:off x="0" y="-397883"/>
              <a:ext cx="10146653" cy="5655837"/>
            </a:xfrm>
            <a:prstGeom prst="roundRect">
              <a:avLst>
                <a:gd name="adj" fmla="val 5884"/>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47" name="If you have these or you are a contact of a…"/>
            <p:cNvSpPr txBox="1"/>
            <p:nvPr/>
          </p:nvSpPr>
          <p:spPr>
            <a:xfrm>
              <a:off x="293476" y="148124"/>
              <a:ext cx="7907187" cy="46576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t">
              <a:spAutoFit/>
            </a:bodyPr>
            <a:lstStyle/>
            <a:p>
              <a:pPr lvl="0" algn="l"/>
              <a:r>
                <a:rPr lang="hi-IN" sz="3700" b="0" dirty="0">
                  <a:latin typeface="Kruti Dev 010" pitchFamily="2" charset="0"/>
                  <a:cs typeface="Arial" panose="020B0604020202020204" pitchFamily="34" charset="0"/>
                </a:rPr>
                <a:t>यदि आपको ये लक्षण हैं और आप किसी ऐसे व्यक्ति के सम्पर्क में आये हैं जिसे प्रयोगशाला द्वारा संक्रमित पाया गया है तो तुरन्त राज्य हेल्पलाइन नम्बर या स्वास्थ्य एवं परिवार कल्याण मंत्रालय, भारत सरकार के </a:t>
              </a:r>
              <a:r>
                <a:rPr lang="en-US" sz="3700" b="0" dirty="0">
                  <a:latin typeface="Kruti Dev 010" pitchFamily="2" charset="0"/>
                  <a:cs typeface="Arial" panose="020B0604020202020204" pitchFamily="34" charset="0"/>
                </a:rPr>
                <a:t>24</a:t>
              </a:r>
              <a:r>
                <a:rPr lang="en-US" sz="3700" b="0" dirty="0">
                  <a:latin typeface="Times New Roman" pitchFamily="18" charset="0"/>
                  <a:cs typeface="Times New Roman" pitchFamily="18" charset="0"/>
                </a:rPr>
                <a:t>X</a:t>
              </a:r>
              <a:r>
                <a:rPr lang="en-US" sz="3700" b="0" dirty="0">
                  <a:latin typeface="Kruti Dev 010" pitchFamily="2" charset="0"/>
                  <a:cs typeface="Arial" panose="020B0604020202020204" pitchFamily="34" charset="0"/>
                </a:rPr>
                <a:t>7</a:t>
              </a:r>
              <a:r>
                <a:rPr lang="hi-IN" sz="3700" b="0" dirty="0">
                  <a:latin typeface="Kruti Dev 010" pitchFamily="2" charset="0"/>
                  <a:cs typeface="Arial" panose="020B0604020202020204" pitchFamily="34" charset="0"/>
                </a:rPr>
                <a:t> हेल्पलाइन नम्बर </a:t>
              </a:r>
              <a:r>
                <a:rPr lang="hi-IN" sz="3700" b="0" dirty="0">
                  <a:latin typeface="Times New Roman" pitchFamily="18" charset="0"/>
                  <a:cs typeface="Arial" panose="020B0604020202020204" pitchFamily="34" charset="0"/>
                </a:rPr>
                <a:t>011-23978046, 1075 </a:t>
              </a:r>
              <a:r>
                <a:rPr lang="hi-IN" sz="3700" b="0" dirty="0">
                  <a:latin typeface="Kruti Dev 010" pitchFamily="2" charset="0"/>
                  <a:cs typeface="Arial" panose="020B0604020202020204" pitchFamily="34" charset="0"/>
                </a:rPr>
                <a:t>पर कॉल करें या अपनी </a:t>
              </a:r>
              <a:r>
                <a:rPr lang="en-US" sz="3700" b="0" dirty="0">
                  <a:latin typeface="Times New Roman" pitchFamily="18" charset="0"/>
                  <a:cs typeface="Times New Roman" pitchFamily="18" charset="0"/>
                </a:rPr>
                <a:t>ASHA/ANM</a:t>
              </a:r>
              <a:r>
                <a:rPr lang="hi-IN" sz="3700" b="0" dirty="0">
                  <a:latin typeface="Kruti Dev 010" pitchFamily="2" charset="0"/>
                  <a:cs typeface="Arial" panose="020B0604020202020204" pitchFamily="34" charset="0"/>
                </a:rPr>
                <a:t> को सूचित करें।</a:t>
              </a:r>
            </a:p>
          </p:txBody>
        </p:sp>
        <p:pic>
          <p:nvPicPr>
            <p:cNvPr id="248" name="Image" descr="Image"/>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flipH="1">
              <a:off x="8028394" y="2350996"/>
              <a:ext cx="2128904" cy="2911941"/>
            </a:xfrm>
            <a:prstGeom prst="rect">
              <a:avLst/>
            </a:prstGeom>
            <a:grpFill/>
            <a:ln w="12700" cap="flat">
              <a:noFill/>
              <a:miter lim="400000"/>
            </a:ln>
            <a:effectLst/>
          </p:spPr>
        </p:pic>
      </p:grpSp>
      <p:grpSp>
        <p:nvGrpSpPr>
          <p:cNvPr id="252" name="Group"/>
          <p:cNvGrpSpPr/>
          <p:nvPr/>
        </p:nvGrpSpPr>
        <p:grpSpPr>
          <a:xfrm>
            <a:off x="556113" y="654801"/>
            <a:ext cx="10416682" cy="1891549"/>
            <a:chOff x="0" y="0"/>
            <a:chExt cx="10416680" cy="1891548"/>
          </a:xfrm>
        </p:grpSpPr>
        <p:sp>
          <p:nvSpPr>
            <p:cNvPr id="250" name="Rounded Rectangle"/>
            <p:cNvSpPr/>
            <p:nvPr/>
          </p:nvSpPr>
          <p:spPr>
            <a:xfrm>
              <a:off x="0" y="0"/>
              <a:ext cx="10416680"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51" name="WHAT ARE WE GOING TO LEARN?"/>
            <p:cNvSpPr txBox="1"/>
            <p:nvPr/>
          </p:nvSpPr>
          <p:spPr>
            <a:xfrm>
              <a:off x="198522" y="509757"/>
              <a:ext cx="10019635"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rPr lang="hi-IN" b="0" spc="-150" dirty="0">
                  <a:solidFill>
                    <a:schemeClr val="tx1"/>
                  </a:solidFill>
                  <a:latin typeface="Kruti Dev 010" pitchFamily="2" charset="0"/>
                  <a:cs typeface="Arial" panose="020B0604020202020204" pitchFamily="34" charset="0"/>
                </a:rPr>
                <a:t>आइये कोरोनावायरस-19 के बारे में समझें</a:t>
              </a:r>
            </a:p>
          </p:txBody>
        </p:sp>
      </p:grpSp>
      <p:grpSp>
        <p:nvGrpSpPr>
          <p:cNvPr id="255" name="Group"/>
          <p:cNvGrpSpPr/>
          <p:nvPr/>
        </p:nvGrpSpPr>
        <p:grpSpPr>
          <a:xfrm>
            <a:off x="13108390" y="452288"/>
            <a:ext cx="10146681" cy="2296575"/>
            <a:chOff x="-1691497" y="0"/>
            <a:chExt cx="10146680" cy="2296573"/>
          </a:xfrm>
        </p:grpSpPr>
        <p:sp>
          <p:nvSpPr>
            <p:cNvPr id="253" name="Rounded Rectangle"/>
            <p:cNvSpPr/>
            <p:nvPr/>
          </p:nvSpPr>
          <p:spPr>
            <a:xfrm>
              <a:off x="-1691497" y="0"/>
              <a:ext cx="10146680" cy="2296573"/>
            </a:xfrm>
            <a:prstGeom prst="roundRect">
              <a:avLst>
                <a:gd name="adj" fmla="val 8295"/>
              </a:avLst>
            </a:prstGeom>
            <a:solidFill>
              <a:srgbClr val="FFFFFF"/>
            </a:solidFill>
            <a:ln w="12700" cap="flat">
              <a:solidFill>
                <a:srgbClr val="055FB8"/>
              </a:solidFill>
              <a:prstDash val="solid"/>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254" name="WHAT ARE WE GOING TO LEARN?"/>
            <p:cNvSpPr txBox="1"/>
            <p:nvPr/>
          </p:nvSpPr>
          <p:spPr>
            <a:xfrm>
              <a:off x="-943786" y="712271"/>
              <a:ext cx="8361262"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r>
                <a:rPr lang="en-US" sz="5000" b="0" dirty="0">
                  <a:solidFill>
                    <a:schemeClr val="tx1"/>
                  </a:solidFill>
                  <a:latin typeface="Times New Roman" pitchFamily="18" charset="0"/>
                  <a:cs typeface="Times New Roman" pitchFamily="18" charset="0"/>
                </a:rPr>
                <a:t>COVID-19</a:t>
              </a:r>
              <a:r>
                <a:rPr lang="en-US" sz="5000" b="0" dirty="0">
                  <a:solidFill>
                    <a:schemeClr val="tx1"/>
                  </a:solidFill>
                  <a:latin typeface="Arial" panose="020B0604020202020204" pitchFamily="34" charset="0"/>
                  <a:cs typeface="Arial" panose="020B0604020202020204" pitchFamily="34" charset="0"/>
                </a:rPr>
                <a:t> </a:t>
              </a:r>
              <a:r>
                <a:rPr lang="hi-IN" sz="5000" b="0" dirty="0">
                  <a:solidFill>
                    <a:schemeClr val="tx1"/>
                  </a:solidFill>
                  <a:latin typeface="Kruti Dev 010" pitchFamily="2" charset="0"/>
                  <a:cs typeface="Arial" panose="020B0604020202020204" pitchFamily="34" charset="0"/>
                </a:rPr>
                <a:t>के आम लक्षण क्या हैं</a:t>
              </a:r>
              <a:endParaRPr lang="hi-IN" sz="5000" b="0" dirty="0">
                <a:solidFill>
                  <a:schemeClr val="tx1"/>
                </a:solidFill>
                <a:latin typeface="Arial" panose="020B0604020202020204" pitchFamily="34" charset="0"/>
                <a:cs typeface="Arial" panose="020B0604020202020204" pitchFamily="34" charset="0"/>
              </a:endParaRPr>
            </a:p>
          </p:txBody>
        </p:sp>
      </p:grpSp>
      <p:sp>
        <p:nvSpPr>
          <p:cNvPr id="256" name="Line"/>
          <p:cNvSpPr/>
          <p:nvPr/>
        </p:nvSpPr>
        <p:spPr>
          <a:xfrm flipV="1">
            <a:off x="12367233" y="2525138"/>
            <a:ext cx="1" cy="8452645"/>
          </a:xfrm>
          <a:prstGeom prst="line">
            <a:avLst/>
          </a:prstGeom>
          <a:ln w="25400">
            <a:solidFill>
              <a:srgbClr val="FFFFFF"/>
            </a:solidFill>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8922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2"/>
                                        </p:tgtEl>
                                        <p:attrNameLst>
                                          <p:attrName>style.visibility</p:attrName>
                                        </p:attrNameLst>
                                      </p:cBhvr>
                                      <p:to>
                                        <p:strVal val="visible"/>
                                      </p:to>
                                    </p:set>
                                    <p:animEffect transition="in" filter="blinds(horizontal)">
                                      <p:cBhvr>
                                        <p:cTn id="7" dur="1000"/>
                                        <p:tgtEl>
                                          <p:spTgt spid="25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 calcmode="lin" valueType="num">
                                      <p:cBhvr additive="base">
                                        <p:cTn id="12" dur="1000"/>
                                        <p:tgtEl>
                                          <p:spTgt spid="235"/>
                                        </p:tgtEl>
                                        <p:attrNameLst>
                                          <p:attrName>ppt_y</p:attrName>
                                        </p:attrNameLst>
                                      </p:cBhvr>
                                      <p:tavLst>
                                        <p:tav tm="0">
                                          <p:val>
                                            <p:strVal val="#ppt_y+#ppt_h*1.125000"/>
                                          </p:val>
                                        </p:tav>
                                        <p:tav tm="100000">
                                          <p:val>
                                            <p:strVal val="#ppt_y"/>
                                          </p:val>
                                        </p:tav>
                                      </p:tavLst>
                                    </p:anim>
                                    <p:animEffect transition="in" filter="wipe(up)">
                                      <p:cBhvr>
                                        <p:cTn id="13" dur="1000"/>
                                        <p:tgtEl>
                                          <p:spTgt spid="23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num">
                                      <p:cBhvr additive="base">
                                        <p:cTn id="18" dur="1000"/>
                                        <p:tgtEl>
                                          <p:spTgt spid="239"/>
                                        </p:tgtEl>
                                        <p:attrNameLst>
                                          <p:attrName>ppt_y</p:attrName>
                                        </p:attrNameLst>
                                      </p:cBhvr>
                                      <p:tavLst>
                                        <p:tav tm="0">
                                          <p:val>
                                            <p:strVal val="#ppt_y+#ppt_h*1.125000"/>
                                          </p:val>
                                        </p:tav>
                                        <p:tav tm="100000">
                                          <p:val>
                                            <p:strVal val="#ppt_y"/>
                                          </p:val>
                                        </p:tav>
                                      </p:tavLst>
                                    </p:anim>
                                    <p:animEffect transition="in" filter="wipe(up)">
                                      <p:cBhvr>
                                        <p:cTn id="19" dur="1000"/>
                                        <p:tgtEl>
                                          <p:spTgt spid="23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55"/>
                                        </p:tgtEl>
                                        <p:attrNameLst>
                                          <p:attrName>style.visibility</p:attrName>
                                        </p:attrNameLst>
                                      </p:cBhvr>
                                      <p:to>
                                        <p:strVal val="visible"/>
                                      </p:to>
                                    </p:set>
                                    <p:animEffect transition="in" filter="blinds(horizontal)">
                                      <p:cBhvr>
                                        <p:cTn id="24" dur="500"/>
                                        <p:tgtEl>
                                          <p:spTgt spid="255"/>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256"/>
                                        </p:tgtEl>
                                        <p:attrNameLst>
                                          <p:attrName>style.visibility</p:attrName>
                                        </p:attrNameLst>
                                      </p:cBhvr>
                                      <p:to>
                                        <p:strVal val="visible"/>
                                      </p:to>
                                    </p:set>
                                    <p:animEffect transition="in" filter="wedge">
                                      <p:cBhvr>
                                        <p:cTn id="27" dur="2000"/>
                                        <p:tgtEl>
                                          <p:spTgt spid="256"/>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wedge">
                                      <p:cBhvr>
                                        <p:cTn id="32" dur="2000"/>
                                        <p:tgtEl>
                                          <p:spTgt spid="24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edge">
                                      <p:cBhvr>
                                        <p:cTn id="37" dur="2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 name="Group"/>
          <p:cNvGrpSpPr/>
          <p:nvPr/>
        </p:nvGrpSpPr>
        <p:grpSpPr>
          <a:xfrm>
            <a:off x="300010" y="12315300"/>
            <a:ext cx="4601210" cy="995767"/>
            <a:chOff x="0" y="0"/>
            <a:chExt cx="4601208" cy="995765"/>
          </a:xfrm>
        </p:grpSpPr>
        <p:pic>
          <p:nvPicPr>
            <p:cNvPr id="258" name="Picture 3" descr="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59" name="Picture 5" descr="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60"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61"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62" name="ministry-and-health-family-welfare.png" descr="ministry-and-health-family-welfare.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66" name="Group"/>
          <p:cNvGrpSpPr/>
          <p:nvPr/>
        </p:nvGrpSpPr>
        <p:grpSpPr>
          <a:xfrm>
            <a:off x="23097931" y="13055998"/>
            <a:ext cx="2098870" cy="1540535"/>
            <a:chOff x="0" y="2516"/>
            <a:chExt cx="2098868" cy="1540533"/>
          </a:xfrm>
        </p:grpSpPr>
        <p:sp>
          <p:nvSpPr>
            <p:cNvPr id="264"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06</a:t>
              </a:r>
            </a:p>
          </p:txBody>
        </p:sp>
        <p:pic>
          <p:nvPicPr>
            <p:cNvPr id="265" name="Image" descr="Image"/>
            <p:cNvPicPr>
              <a:picLocks noChangeAspect="1"/>
            </p:cNvPicPr>
            <p:nvPr/>
          </p:nvPicPr>
          <p:blipFill>
            <a:blip r:embed="rId5"/>
            <a:stretch>
              <a:fillRect/>
            </a:stretch>
          </p:blipFill>
          <p:spPr>
            <a:xfrm>
              <a:off x="0" y="2516"/>
              <a:ext cx="554528" cy="541069"/>
            </a:xfrm>
            <a:prstGeom prst="rect">
              <a:avLst/>
            </a:prstGeom>
            <a:ln w="12700" cap="flat">
              <a:noFill/>
              <a:miter lim="400000"/>
            </a:ln>
            <a:effectLst/>
          </p:spPr>
        </p:pic>
      </p:grpSp>
      <p:grpSp>
        <p:nvGrpSpPr>
          <p:cNvPr id="271" name="Group"/>
          <p:cNvGrpSpPr/>
          <p:nvPr/>
        </p:nvGrpSpPr>
        <p:grpSpPr>
          <a:xfrm>
            <a:off x="-25400" y="1227391"/>
            <a:ext cx="24434800" cy="4245175"/>
            <a:chOff x="0" y="0"/>
            <a:chExt cx="24434800" cy="4245174"/>
          </a:xfrm>
        </p:grpSpPr>
        <p:sp>
          <p:nvSpPr>
            <p:cNvPr id="267" name="Rectangle"/>
            <p:cNvSpPr/>
            <p:nvPr/>
          </p:nvSpPr>
          <p:spPr>
            <a:xfrm>
              <a:off x="0" y="0"/>
              <a:ext cx="24434800" cy="4245174"/>
            </a:xfrm>
            <a:prstGeom prst="rect">
              <a:avLst/>
            </a:prstGeom>
            <a:solidFill>
              <a:srgbClr val="FFFFFF"/>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69" name="PREVENTION: WHAT EVERYBODY NEEDS TO KNOW"/>
            <p:cNvSpPr txBox="1"/>
            <p:nvPr/>
          </p:nvSpPr>
          <p:spPr>
            <a:xfrm>
              <a:off x="6848151" y="2608750"/>
              <a:ext cx="10738516" cy="795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a:solidFill>
                    <a:srgbClr val="002135"/>
                  </a:solidFill>
                </a:defRPr>
              </a:lvl1pPr>
            </a:lstStyle>
            <a:p>
              <a:r>
                <a:rPr lang="hi-IN" sz="4500" b="0" dirty="0">
                  <a:latin typeface="Kruti Dev 010" pitchFamily="2" charset="0"/>
                </a:rPr>
                <a:t>रोकथामः सभी को क्या जानने की आवश्यकता है</a:t>
              </a:r>
            </a:p>
          </p:txBody>
        </p:sp>
        <p:sp>
          <p:nvSpPr>
            <p:cNvPr id="270" name="Line"/>
            <p:cNvSpPr/>
            <p:nvPr/>
          </p:nvSpPr>
          <p:spPr>
            <a:xfrm>
              <a:off x="6980845" y="2485083"/>
              <a:ext cx="10605822" cy="0"/>
            </a:xfrm>
            <a:prstGeom prst="line">
              <a:avLst/>
            </a:prstGeom>
            <a:noFill/>
            <a:ln w="25400" cap="flat">
              <a:solidFill>
                <a:srgbClr val="000000"/>
              </a:solidFill>
              <a:prstDash val="solid"/>
              <a:miter lim="400000"/>
            </a:ln>
            <a:effectLst/>
          </p:spPr>
          <p:txBody>
            <a:bodyPr wrap="square" lIns="45718" tIns="45718" rIns="45718" bIns="45718" numCol="1" anchor="t">
              <a:noAutofit/>
            </a:bodyPr>
            <a:lstStyle/>
            <a:p>
              <a:endParaRPr b="0" dirty="0">
                <a:latin typeface="Arial" panose="020B0604020202020204" pitchFamily="34" charset="0"/>
                <a:cs typeface="Arial" panose="020B0604020202020204" pitchFamily="34" charset="0"/>
              </a:endParaRPr>
            </a:p>
          </p:txBody>
        </p:sp>
      </p:grpSp>
      <p:grpSp>
        <p:nvGrpSpPr>
          <p:cNvPr id="276" name="Group"/>
          <p:cNvGrpSpPr/>
          <p:nvPr/>
        </p:nvGrpSpPr>
        <p:grpSpPr>
          <a:xfrm>
            <a:off x="18284510" y="6013301"/>
            <a:ext cx="5286337" cy="5873554"/>
            <a:chOff x="0" y="0"/>
            <a:chExt cx="5286336" cy="5873552"/>
          </a:xfrm>
          <a:solidFill>
            <a:srgbClr val="C9EBFF"/>
          </a:solidFill>
        </p:grpSpPr>
        <p:sp>
          <p:nvSpPr>
            <p:cNvPr id="272" name="Rounded Rectangle"/>
            <p:cNvSpPr/>
            <p:nvPr/>
          </p:nvSpPr>
          <p:spPr>
            <a:xfrm>
              <a:off x="0" y="334966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73" name="HIGH RISK…"/>
            <p:cNvSpPr txBox="1"/>
            <p:nvPr/>
          </p:nvSpPr>
          <p:spPr>
            <a:xfrm>
              <a:off x="530412" y="3636984"/>
              <a:ext cx="4225515" cy="1949251"/>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b="0">
                  <a:latin typeface="Gotham Bold"/>
                  <a:ea typeface="Gotham Bold"/>
                  <a:cs typeface="Gotham Bold"/>
                  <a:sym typeface="Gotham Bold"/>
                </a:defRPr>
              </a:pPr>
              <a:r>
                <a:rPr lang="hi-IN" sz="6000" dirty="0">
                  <a:latin typeface="Kruti Dev 010" pitchFamily="2" charset="0"/>
                </a:rPr>
                <a:t>अधिक जोखिम</a:t>
              </a:r>
              <a:br>
                <a:rPr lang="hi-IN" sz="6000" dirty="0">
                  <a:latin typeface="Kruti Dev 010" pitchFamily="2" charset="0"/>
                </a:rPr>
              </a:br>
              <a:r>
                <a:rPr lang="hi-IN" sz="6000" dirty="0">
                  <a:latin typeface="Kruti Dev 010" pitchFamily="2" charset="0"/>
                </a:rPr>
                <a:t>वाले समूह</a:t>
              </a:r>
            </a:p>
          </p:txBody>
        </p:sp>
        <p:sp>
          <p:nvSpPr>
            <p:cNvPr id="274" name="Arrow 10"/>
            <p:cNvSpPr/>
            <p:nvPr/>
          </p:nvSpPr>
          <p:spPr>
            <a:xfrm rot="5400000">
              <a:off x="2299802" y="260140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75"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29761" y="0"/>
              <a:ext cx="1026813" cy="2411599"/>
            </a:xfrm>
            <a:prstGeom prst="rect">
              <a:avLst/>
            </a:prstGeom>
            <a:grpFill/>
            <a:ln w="12700" cap="flat">
              <a:noFill/>
              <a:miter lim="400000"/>
            </a:ln>
            <a:effectLst/>
          </p:spPr>
        </p:pic>
      </p:grpSp>
      <p:grpSp>
        <p:nvGrpSpPr>
          <p:cNvPr id="281" name="Group"/>
          <p:cNvGrpSpPr/>
          <p:nvPr/>
        </p:nvGrpSpPr>
        <p:grpSpPr>
          <a:xfrm>
            <a:off x="12192001" y="6008161"/>
            <a:ext cx="5728010" cy="5894885"/>
            <a:chOff x="-268723" y="0"/>
            <a:chExt cx="5728008" cy="5894884"/>
          </a:xfrm>
        </p:grpSpPr>
        <p:sp>
          <p:nvSpPr>
            <p:cNvPr id="277" name="Rounded Rectangle"/>
            <p:cNvSpPr/>
            <p:nvPr/>
          </p:nvSpPr>
          <p:spPr>
            <a:xfrm>
              <a:off x="-268723" y="3370995"/>
              <a:ext cx="5728008"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278" name="SOCIAL…"/>
            <p:cNvSpPr txBox="1"/>
            <p:nvPr/>
          </p:nvSpPr>
          <p:spPr>
            <a:xfrm>
              <a:off x="89585" y="4119978"/>
              <a:ext cx="5107165"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b="0">
                  <a:latin typeface="Gotham Bold"/>
                  <a:ea typeface="Gotham Bold"/>
                  <a:cs typeface="Gotham Bold"/>
                  <a:sym typeface="Gotham Bold"/>
                </a:defRPr>
              </a:pPr>
              <a:r>
                <a:rPr lang="hi-IN" sz="6000" spc="-150" dirty="0">
                  <a:latin typeface="Kruti Dev 010" pitchFamily="2" charset="0"/>
                </a:rPr>
                <a:t>लोगों से दूरी बनाना</a:t>
              </a:r>
            </a:p>
          </p:txBody>
        </p:sp>
        <p:sp>
          <p:nvSpPr>
            <p:cNvPr id="279" name="Arrow 10"/>
            <p:cNvSpPr/>
            <p:nvPr/>
          </p:nvSpPr>
          <p:spPr>
            <a:xfrm rot="5400000">
              <a:off x="2299800" y="260654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80" name="Image" descr="Image"/>
            <p:cNvPicPr>
              <a:picLocks noChangeAspect="1"/>
            </p:cNvPicPr>
            <p:nvPr/>
          </p:nvPicPr>
          <p:blipFill>
            <a:blip r:embed="rId7"/>
            <a:stretch>
              <a:fillRect/>
            </a:stretch>
          </p:blipFill>
          <p:spPr>
            <a:xfrm>
              <a:off x="541216" y="0"/>
              <a:ext cx="3590210" cy="2815533"/>
            </a:xfrm>
            <a:prstGeom prst="rect">
              <a:avLst/>
            </a:prstGeom>
            <a:ln w="12700" cap="flat">
              <a:noFill/>
              <a:miter lim="400000"/>
            </a:ln>
            <a:effectLst/>
          </p:spPr>
        </p:pic>
      </p:grpSp>
      <p:grpSp>
        <p:nvGrpSpPr>
          <p:cNvPr id="286" name="Group"/>
          <p:cNvGrpSpPr/>
          <p:nvPr/>
        </p:nvGrpSpPr>
        <p:grpSpPr>
          <a:xfrm>
            <a:off x="6532435" y="5775856"/>
            <a:ext cx="5286337" cy="6110998"/>
            <a:chOff x="-104504" y="-231875"/>
            <a:chExt cx="5286336" cy="6110997"/>
          </a:xfrm>
          <a:solidFill>
            <a:srgbClr val="C9EBFF"/>
          </a:solidFill>
        </p:grpSpPr>
        <p:sp>
          <p:nvSpPr>
            <p:cNvPr id="282" name="Rounded Rectangle"/>
            <p:cNvSpPr/>
            <p:nvPr/>
          </p:nvSpPr>
          <p:spPr>
            <a:xfrm>
              <a:off x="-104504" y="3355233"/>
              <a:ext cx="5286336" cy="2523889"/>
            </a:xfrm>
            <a:prstGeom prst="roundRect">
              <a:avLst>
                <a:gd name="adj" fmla="val 7548"/>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sp>
          <p:nvSpPr>
            <p:cNvPr id="283" name="RESPIRATORY…"/>
            <p:cNvSpPr txBox="1"/>
            <p:nvPr/>
          </p:nvSpPr>
          <p:spPr>
            <a:xfrm>
              <a:off x="420296" y="4104217"/>
              <a:ext cx="4236736" cy="1025922"/>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b="0">
                  <a:latin typeface="Gotham Bold"/>
                  <a:ea typeface="Gotham Bold"/>
                  <a:cs typeface="Gotham Bold"/>
                  <a:sym typeface="Gotham Bold"/>
                </a:defRPr>
              </a:pPr>
              <a:r>
                <a:rPr lang="hi-IN" sz="6000" dirty="0">
                  <a:latin typeface="Kruti Dev 010" pitchFamily="2" charset="0"/>
                </a:rPr>
                <a:t>श्वसन स्वच्छता</a:t>
              </a:r>
            </a:p>
          </p:txBody>
        </p:sp>
        <p:sp>
          <p:nvSpPr>
            <p:cNvPr id="284" name="Arrow 10"/>
            <p:cNvSpPr/>
            <p:nvPr/>
          </p:nvSpPr>
          <p:spPr>
            <a:xfrm rot="5400000">
              <a:off x="2195295" y="2606971"/>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tx1"/>
            </a:solidFill>
            <a:ln w="12700" cap="flat">
              <a:noFill/>
              <a:miter lim="400000"/>
            </a:ln>
            <a:effectLst/>
          </p:spPr>
          <p:txBody>
            <a:bodyPr wrap="square" lIns="0" tIns="0" rIns="0" bIns="0" numCol="1" anchor="ctr">
              <a:noAutofit/>
            </a:bodyPr>
            <a:lstStyle/>
            <a:p>
              <a:pPr>
                <a:defRPr sz="3200">
                  <a:solidFill>
                    <a:srgbClr val="FFFFFF"/>
                  </a:solidFill>
                </a:defRPr>
              </a:pPr>
              <a:endParaRPr b="0" dirty="0">
                <a:solidFill>
                  <a:sysClr val="windowText" lastClr="000000"/>
                </a:solidFill>
                <a:latin typeface="Arial" panose="020B0604020202020204" pitchFamily="34" charset="0"/>
                <a:cs typeface="Arial" panose="020B0604020202020204" pitchFamily="34" charset="0"/>
              </a:endParaRPr>
            </a:p>
          </p:txBody>
        </p:sp>
        <p:pic>
          <p:nvPicPr>
            <p:cNvPr id="285"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10337" y="-231875"/>
              <a:ext cx="1587946" cy="2621281"/>
            </a:xfrm>
            <a:prstGeom prst="rect">
              <a:avLst/>
            </a:prstGeom>
            <a:grpFill/>
            <a:ln w="12700" cap="flat">
              <a:noFill/>
              <a:miter lim="400000"/>
            </a:ln>
            <a:effectLst/>
          </p:spPr>
        </p:pic>
      </p:grpSp>
      <p:grpSp>
        <p:nvGrpSpPr>
          <p:cNvPr id="291" name="Group"/>
          <p:cNvGrpSpPr/>
          <p:nvPr/>
        </p:nvGrpSpPr>
        <p:grpSpPr>
          <a:xfrm>
            <a:off x="813155" y="5740359"/>
            <a:ext cx="5286337" cy="6162687"/>
            <a:chOff x="0" y="0"/>
            <a:chExt cx="5286336" cy="6162686"/>
          </a:xfrm>
        </p:grpSpPr>
        <p:sp>
          <p:nvSpPr>
            <p:cNvPr id="287" name="Rounded Rectangle"/>
            <p:cNvSpPr/>
            <p:nvPr/>
          </p:nvSpPr>
          <p:spPr>
            <a:xfrm>
              <a:off x="0" y="3638797"/>
              <a:ext cx="5286336" cy="2523889"/>
            </a:xfrm>
            <a:prstGeom prst="roundRect">
              <a:avLst>
                <a:gd name="adj" fmla="val 754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ABE3B"/>
                  </a:solidFill>
                </a:defRPr>
              </a:pPr>
              <a:endParaRPr b="0" dirty="0">
                <a:latin typeface="Arial" panose="020B0604020202020204" pitchFamily="34" charset="0"/>
                <a:cs typeface="Arial" panose="020B0604020202020204" pitchFamily="34" charset="0"/>
              </a:endParaRPr>
            </a:p>
          </p:txBody>
        </p:sp>
        <p:sp>
          <p:nvSpPr>
            <p:cNvPr id="288" name="HAND…"/>
            <p:cNvSpPr txBox="1"/>
            <p:nvPr/>
          </p:nvSpPr>
          <p:spPr>
            <a:xfrm>
              <a:off x="312402" y="4387780"/>
              <a:ext cx="4661532" cy="10259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5000" b="0">
                  <a:latin typeface="Gotham Bold"/>
                  <a:ea typeface="Gotham Bold"/>
                  <a:cs typeface="Gotham Bold"/>
                  <a:sym typeface="Gotham Bold"/>
                </a:defRPr>
              </a:pPr>
              <a:r>
                <a:rPr lang="hi-IN" sz="6000" dirty="0">
                  <a:latin typeface="Kruti Dev 010" pitchFamily="2" charset="0"/>
                </a:rPr>
                <a:t>हाथ की स्वच्छता</a:t>
              </a:r>
            </a:p>
          </p:txBody>
        </p:sp>
        <p:sp>
          <p:nvSpPr>
            <p:cNvPr id="289" name="Arrow 10"/>
            <p:cNvSpPr/>
            <p:nvPr/>
          </p:nvSpPr>
          <p:spPr>
            <a:xfrm rot="5400000">
              <a:off x="2299796" y="2874343"/>
              <a:ext cx="686742" cy="558460"/>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chemeClr val="bg2"/>
            </a:solidFill>
            <a:ln w="12700" cap="flat">
              <a:noFill/>
              <a:miter lim="400000"/>
            </a:ln>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pic>
          <p:nvPicPr>
            <p:cNvPr id="290" name="Image" descr="Image"/>
            <p:cNvPicPr>
              <a:picLocks noChangeAspect="1"/>
            </p:cNvPicPr>
            <p:nvPr/>
          </p:nvPicPr>
          <p:blipFill>
            <a:blip r:embed="rId9"/>
            <a:stretch>
              <a:fillRect/>
            </a:stretch>
          </p:blipFill>
          <p:spPr>
            <a:xfrm>
              <a:off x="1390754" y="0"/>
              <a:ext cx="2504828" cy="2668350"/>
            </a:xfrm>
            <a:prstGeom prst="rect">
              <a:avLst/>
            </a:prstGeom>
            <a:ln w="12700" cap="flat">
              <a:noFill/>
              <a:miter lim="400000"/>
            </a:ln>
            <a:effectLst/>
          </p:spPr>
        </p:pic>
      </p:grpSp>
      <p:sp>
        <p:nvSpPr>
          <p:cNvPr id="37" name="SESSION 1">
            <a:extLst>
              <a:ext uri="{FF2B5EF4-FFF2-40B4-BE49-F238E27FC236}">
                <a16:creationId xmlns:a16="http://schemas.microsoft.com/office/drawing/2014/main" id="{D7D9647C-CDBE-494F-A201-EC546DD761BF}"/>
              </a:ext>
            </a:extLst>
          </p:cNvPr>
          <p:cNvSpPr txBox="1"/>
          <p:nvPr/>
        </p:nvSpPr>
        <p:spPr>
          <a:xfrm>
            <a:off x="10353576" y="1652046"/>
            <a:ext cx="4214295" cy="241091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412750">
              <a:defRPr sz="10000">
                <a:solidFill>
                  <a:srgbClr val="002135"/>
                </a:solidFill>
              </a:defRPr>
            </a:lvl1pPr>
          </a:lstStyle>
          <a:p>
            <a:r>
              <a:rPr lang="hi-IN" sz="15000" b="0" dirty="0">
                <a:latin typeface="Kruti Dev 010" pitchFamily="2" charset="0"/>
                <a:cs typeface="Arial" panose="020B0604020202020204" pitchFamily="34" charset="0"/>
              </a:rPr>
              <a:t>सत्र 2</a:t>
            </a:r>
          </a:p>
        </p:txBody>
      </p:sp>
    </p:spTree>
    <p:extLst>
      <p:ext uri="{BB962C8B-B14F-4D97-AF65-F5344CB8AC3E}">
        <p14:creationId xmlns:p14="http://schemas.microsoft.com/office/powerpoint/2010/main" val="15989815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blinds(horizontal)">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2000"/>
                                        <p:tgtEl>
                                          <p:spTgt spid="2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6"/>
                                        </p:tgtEl>
                                        <p:attrNameLst>
                                          <p:attrName>style.visibility</p:attrName>
                                        </p:attrNameLst>
                                      </p:cBhvr>
                                      <p:to>
                                        <p:strVal val="visible"/>
                                      </p:to>
                                    </p:set>
                                    <p:animEffect transition="in" filter="fade">
                                      <p:cBhvr>
                                        <p:cTn id="17" dur="2000"/>
                                        <p:tgtEl>
                                          <p:spTgt spid="2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1"/>
                                        </p:tgtEl>
                                        <p:attrNameLst>
                                          <p:attrName>style.visibility</p:attrName>
                                        </p:attrNameLst>
                                      </p:cBhvr>
                                      <p:to>
                                        <p:strVal val="visible"/>
                                      </p:to>
                                    </p:set>
                                    <p:animEffect transition="in" filter="fade">
                                      <p:cBhvr>
                                        <p:cTn id="22" dur="2000"/>
                                        <p:tgtEl>
                                          <p:spTgt spid="2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animEffect transition="in" filter="fade">
                                      <p:cBhvr>
                                        <p:cTn id="27"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8" name="Group"/>
          <p:cNvGrpSpPr/>
          <p:nvPr/>
        </p:nvGrpSpPr>
        <p:grpSpPr>
          <a:xfrm>
            <a:off x="300010" y="12315300"/>
            <a:ext cx="4601210" cy="995767"/>
            <a:chOff x="0" y="0"/>
            <a:chExt cx="4601208" cy="995765"/>
          </a:xfrm>
        </p:grpSpPr>
        <p:pic>
          <p:nvPicPr>
            <p:cNvPr id="29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9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9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29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29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6" name="Group 5">
            <a:extLst>
              <a:ext uri="{FF2B5EF4-FFF2-40B4-BE49-F238E27FC236}">
                <a16:creationId xmlns:a16="http://schemas.microsoft.com/office/drawing/2014/main" id="{A8D756ED-638C-0142-BC1C-28A512A492E5}"/>
              </a:ext>
            </a:extLst>
          </p:cNvPr>
          <p:cNvGrpSpPr/>
          <p:nvPr/>
        </p:nvGrpSpPr>
        <p:grpSpPr>
          <a:xfrm>
            <a:off x="7085624" y="359990"/>
            <a:ext cx="10212752" cy="1497648"/>
            <a:chOff x="7085624" y="359990"/>
            <a:chExt cx="10212752" cy="1497648"/>
          </a:xfrm>
        </p:grpSpPr>
        <p:sp>
          <p:nvSpPr>
            <p:cNvPr id="299" name="Rounded Rectangle"/>
            <p:cNvSpPr/>
            <p:nvPr/>
          </p:nvSpPr>
          <p:spPr>
            <a:xfrm>
              <a:off x="7085624" y="359990"/>
              <a:ext cx="10212752" cy="1497648"/>
            </a:xfrm>
            <a:prstGeom prst="roundRect">
              <a:avLst>
                <a:gd name="adj" fmla="val 14677"/>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00" name="WHAT ARE WE GOING TO LEARN?"/>
            <p:cNvSpPr txBox="1"/>
            <p:nvPr/>
          </p:nvSpPr>
          <p:spPr>
            <a:xfrm>
              <a:off x="7919195" y="518527"/>
              <a:ext cx="8545609"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
                  <a:solidFill>
                    <a:srgbClr val="002135"/>
                  </a:solidFill>
                </a:defRPr>
              </a:lvl1pPr>
            </a:lstStyle>
            <a:p>
              <a:r>
                <a:rPr lang="hi-IN" sz="8000" b="0" spc="-150" dirty="0">
                  <a:solidFill>
                    <a:schemeClr val="tx1"/>
                  </a:solidFill>
                  <a:latin typeface="Kruti Dev 010" pitchFamily="2" charset="0"/>
                  <a:cs typeface="Arial" panose="020B0604020202020204" pitchFamily="34" charset="0"/>
                </a:rPr>
                <a:t>संक्रमण कैसे फैलता है</a:t>
              </a:r>
            </a:p>
          </p:txBody>
        </p:sp>
      </p:grpSp>
      <p:grpSp>
        <p:nvGrpSpPr>
          <p:cNvPr id="304" name="Group"/>
          <p:cNvGrpSpPr/>
          <p:nvPr/>
        </p:nvGrpSpPr>
        <p:grpSpPr>
          <a:xfrm>
            <a:off x="197367" y="3175652"/>
            <a:ext cx="4269119" cy="3359810"/>
            <a:chOff x="0" y="0"/>
            <a:chExt cx="4269118" cy="3359809"/>
          </a:xfrm>
        </p:grpSpPr>
        <p:pic>
          <p:nvPicPr>
            <p:cNvPr id="301" name="Image" descr="Image"/>
            <p:cNvPicPr>
              <a:picLocks noChangeAspect="1"/>
            </p:cNvPicPr>
            <p:nvPr/>
          </p:nvPicPr>
          <p:blipFill>
            <a:blip r:embed="rId6"/>
            <a:stretch>
              <a:fillRect/>
            </a:stretch>
          </p:blipFill>
          <p:spPr>
            <a:xfrm>
              <a:off x="974630" y="0"/>
              <a:ext cx="1986102" cy="2166915"/>
            </a:xfrm>
            <a:prstGeom prst="rect">
              <a:avLst/>
            </a:prstGeom>
            <a:ln w="12700" cap="flat">
              <a:noFill/>
              <a:miter lim="400000"/>
            </a:ln>
            <a:effectLst/>
          </p:spPr>
        </p:pic>
        <p:sp>
          <p:nvSpPr>
            <p:cNvPr id="302" name="Rounded Rectangle"/>
            <p:cNvSpPr/>
            <p:nvPr/>
          </p:nvSpPr>
          <p:spPr>
            <a:xfrm>
              <a:off x="0" y="2137998"/>
              <a:ext cx="4269118" cy="12218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3" name="SNEEZE/ COUGH"/>
            <p:cNvSpPr txBox="1"/>
            <p:nvPr/>
          </p:nvSpPr>
          <p:spPr>
            <a:xfrm>
              <a:off x="435050" y="2351066"/>
              <a:ext cx="3219979"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hi-IN" sz="2500" b="0" dirty="0">
                  <a:latin typeface="Mangal" pitchFamily="18" charset="0"/>
                  <a:cs typeface="Mangal" pitchFamily="18" charset="0"/>
                </a:rPr>
                <a:t>संक्रमित व्यक्ति द्वारा खांसना/छींकना</a:t>
              </a:r>
            </a:p>
          </p:txBody>
        </p:sp>
      </p:grpSp>
      <p:sp>
        <p:nvSpPr>
          <p:cNvPr id="310" name="Arrow 10"/>
          <p:cNvSpPr/>
          <p:nvPr/>
        </p:nvSpPr>
        <p:spPr>
          <a:xfrm>
            <a:off x="9702593"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14" name="Group"/>
          <p:cNvGrpSpPr/>
          <p:nvPr/>
        </p:nvGrpSpPr>
        <p:grpSpPr>
          <a:xfrm>
            <a:off x="10185147" y="3133863"/>
            <a:ext cx="4269120" cy="3440412"/>
            <a:chOff x="0" y="0"/>
            <a:chExt cx="4269118" cy="3440411"/>
          </a:xfrm>
        </p:grpSpPr>
        <p:pic>
          <p:nvPicPr>
            <p:cNvPr id="311" name="Image" descr="Image"/>
            <p:cNvPicPr>
              <a:picLocks noChangeAspect="1"/>
            </p:cNvPicPr>
            <p:nvPr/>
          </p:nvPicPr>
          <p:blipFill>
            <a:blip r:embed="rId7"/>
            <a:stretch>
              <a:fillRect/>
            </a:stretch>
          </p:blipFill>
          <p:spPr>
            <a:xfrm>
              <a:off x="1198419" y="0"/>
              <a:ext cx="1786720" cy="2250493"/>
            </a:xfrm>
            <a:prstGeom prst="rect">
              <a:avLst/>
            </a:prstGeom>
            <a:ln w="12700" cap="flat">
              <a:noFill/>
              <a:miter lim="400000"/>
            </a:ln>
            <a:effectLst/>
          </p:spPr>
        </p:pic>
        <p:sp>
          <p:nvSpPr>
            <p:cNvPr id="312" name="Rounded Rectangle"/>
            <p:cNvSpPr/>
            <p:nvPr/>
          </p:nvSpPr>
          <p:spPr>
            <a:xfrm>
              <a:off x="0" y="2218600"/>
              <a:ext cx="4269118" cy="12218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3" name="INFECTED DROPLETS…"/>
            <p:cNvSpPr txBox="1"/>
            <p:nvPr/>
          </p:nvSpPr>
          <p:spPr>
            <a:xfrm>
              <a:off x="238043" y="2404381"/>
              <a:ext cx="3760643"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lang="hi-IN" sz="2500" b="0" dirty="0">
                  <a:latin typeface="Mangal" pitchFamily="18" charset="0"/>
                  <a:cs typeface="Mangal" pitchFamily="18" charset="0"/>
                </a:rPr>
                <a:t>संक्रमित बूंदें आपके हाथ पर</a:t>
              </a:r>
              <a:br>
                <a:rPr lang="hi-IN" sz="2500" b="0" dirty="0">
                  <a:latin typeface="Mangal" pitchFamily="18" charset="0"/>
                  <a:cs typeface="Mangal" pitchFamily="18" charset="0"/>
                </a:rPr>
              </a:br>
              <a:r>
                <a:rPr lang="hi-IN" sz="2500" b="0" dirty="0">
                  <a:latin typeface="Mangal" pitchFamily="18" charset="0"/>
                  <a:cs typeface="Mangal" pitchFamily="18" charset="0"/>
                </a:rPr>
                <a:t>लग जातीं हैं</a:t>
              </a:r>
            </a:p>
          </p:txBody>
        </p:sp>
      </p:grpSp>
      <p:sp>
        <p:nvSpPr>
          <p:cNvPr id="315" name="Arrow 10"/>
          <p:cNvSpPr/>
          <p:nvPr/>
        </p:nvSpPr>
        <p:spPr>
          <a:xfrm>
            <a:off x="14529255"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228B22"/>
                </a:solidFill>
              </a:defRPr>
            </a:pPr>
            <a:endParaRPr b="0" dirty="0">
              <a:latin typeface="Arial" panose="020B0604020202020204" pitchFamily="34" charset="0"/>
              <a:cs typeface="Arial" panose="020B0604020202020204" pitchFamily="34" charset="0"/>
            </a:endParaRPr>
          </a:p>
        </p:txBody>
      </p:sp>
      <p:sp>
        <p:nvSpPr>
          <p:cNvPr id="316" name="Arrow 10"/>
          <p:cNvSpPr/>
          <p:nvPr/>
        </p:nvSpPr>
        <p:spPr>
          <a:xfrm>
            <a:off x="19379276"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20" name="Group"/>
          <p:cNvGrpSpPr/>
          <p:nvPr/>
        </p:nvGrpSpPr>
        <p:grpSpPr>
          <a:xfrm>
            <a:off x="15053245" y="3495214"/>
            <a:ext cx="4269120" cy="3059119"/>
            <a:chOff x="0" y="0"/>
            <a:chExt cx="4269118" cy="3059117"/>
          </a:xfrm>
        </p:grpSpPr>
        <p:sp>
          <p:nvSpPr>
            <p:cNvPr id="317" name="Rounded Rectangle"/>
            <p:cNvSpPr/>
            <p:nvPr/>
          </p:nvSpPr>
          <p:spPr>
            <a:xfrm>
              <a:off x="0" y="1837308"/>
              <a:ext cx="4269118" cy="1221809"/>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18" name="TOUCH ANY…"/>
            <p:cNvSpPr txBox="1"/>
            <p:nvPr/>
          </p:nvSpPr>
          <p:spPr>
            <a:xfrm>
              <a:off x="61050" y="2052649"/>
              <a:ext cx="4116510" cy="8720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hi-IN" sz="2500" b="0" dirty="0">
                  <a:latin typeface="Mangal" pitchFamily="18" charset="0"/>
                  <a:cs typeface="Mangal" pitchFamily="18" charset="0"/>
                </a:rPr>
                <a:t>और जब आप किसी सतह या </a:t>
              </a:r>
            </a:p>
            <a:p>
              <a:pPr>
                <a:defRPr sz="2200"/>
              </a:pPr>
              <a:r>
                <a:rPr lang="hi-IN" sz="2500" b="0" dirty="0">
                  <a:latin typeface="Mangal" pitchFamily="18" charset="0"/>
                  <a:cs typeface="Mangal" pitchFamily="18" charset="0"/>
                </a:rPr>
                <a:t>व्यक्ति को छूते हैं तो </a:t>
              </a:r>
            </a:p>
          </p:txBody>
        </p:sp>
        <p:pic>
          <p:nvPicPr>
            <p:cNvPr id="319" name="Image" descr="Image"/>
            <p:cNvPicPr>
              <a:picLocks noChangeAspect="1"/>
            </p:cNvPicPr>
            <p:nvPr/>
          </p:nvPicPr>
          <p:blipFill>
            <a:blip r:embed="rId8"/>
            <a:stretch>
              <a:fillRect/>
            </a:stretch>
          </p:blipFill>
          <p:spPr>
            <a:xfrm>
              <a:off x="438610" y="0"/>
              <a:ext cx="3391899" cy="1439912"/>
            </a:xfrm>
            <a:prstGeom prst="rect">
              <a:avLst/>
            </a:prstGeom>
            <a:ln w="12700" cap="flat">
              <a:noFill/>
              <a:miter lim="400000"/>
            </a:ln>
            <a:effectLst/>
          </p:spPr>
        </p:pic>
      </p:grpSp>
      <p:grpSp>
        <p:nvGrpSpPr>
          <p:cNvPr id="5" name="Group 4">
            <a:extLst>
              <a:ext uri="{FF2B5EF4-FFF2-40B4-BE49-F238E27FC236}">
                <a16:creationId xmlns:a16="http://schemas.microsoft.com/office/drawing/2014/main" id="{C8E660AA-3FD7-4B48-B1E7-9A70E22AA361}"/>
              </a:ext>
            </a:extLst>
          </p:cNvPr>
          <p:cNvGrpSpPr/>
          <p:nvPr/>
        </p:nvGrpSpPr>
        <p:grpSpPr>
          <a:xfrm>
            <a:off x="19917514" y="1209042"/>
            <a:ext cx="4269120" cy="5365232"/>
            <a:chOff x="19917514" y="1209042"/>
            <a:chExt cx="4269120" cy="5365232"/>
          </a:xfrm>
        </p:grpSpPr>
        <p:pic>
          <p:nvPicPr>
            <p:cNvPr id="306" name="Image" descr="Image"/>
            <p:cNvPicPr>
              <a:picLocks noChangeAspect="1"/>
            </p:cNvPicPr>
            <p:nvPr/>
          </p:nvPicPr>
          <p:blipFill>
            <a:blip r:embed="rId9"/>
            <a:stretch>
              <a:fillRect/>
            </a:stretch>
          </p:blipFill>
          <p:spPr>
            <a:xfrm>
              <a:off x="20489428" y="1209042"/>
              <a:ext cx="3399592" cy="3311166"/>
            </a:xfrm>
            <a:prstGeom prst="rect">
              <a:avLst/>
            </a:prstGeom>
            <a:ln w="12700" cap="flat">
              <a:noFill/>
              <a:miter lim="400000"/>
            </a:ln>
            <a:effectLst/>
          </p:spPr>
        </p:pic>
        <p:sp>
          <p:nvSpPr>
            <p:cNvPr id="321" name="Rounded Rectangle"/>
            <p:cNvSpPr/>
            <p:nvPr/>
          </p:nvSpPr>
          <p:spPr>
            <a:xfrm>
              <a:off x="19917514" y="5352464"/>
              <a:ext cx="4269120" cy="1221810"/>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2" name="VIRUS…"/>
            <p:cNvSpPr txBox="1"/>
            <p:nvPr/>
          </p:nvSpPr>
          <p:spPr>
            <a:xfrm>
              <a:off x="20497156" y="5547864"/>
              <a:ext cx="3217001"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hi-IN" sz="2500" b="0" dirty="0">
                  <a:latin typeface="Mangal" pitchFamily="18" charset="0"/>
                  <a:cs typeface="Mangal" pitchFamily="18" charset="0"/>
                </a:rPr>
                <a:t>वायरस आप तक पहुंच जाता है!!</a:t>
              </a:r>
            </a:p>
          </p:txBody>
        </p:sp>
        <p:pic>
          <p:nvPicPr>
            <p:cNvPr id="323" name="Image" descr="Image"/>
            <p:cNvPicPr>
              <a:picLocks noChangeAspect="1"/>
            </p:cNvPicPr>
            <p:nvPr/>
          </p:nvPicPr>
          <p:blipFill>
            <a:blip r:embed="rId10"/>
            <a:stretch>
              <a:fillRect/>
            </a:stretch>
          </p:blipFill>
          <p:spPr>
            <a:xfrm>
              <a:off x="20356123" y="3213779"/>
              <a:ext cx="3391901" cy="2312940"/>
            </a:xfrm>
            <a:prstGeom prst="rect">
              <a:avLst/>
            </a:prstGeom>
            <a:ln w="12700" cap="flat">
              <a:noFill/>
              <a:miter lim="400000"/>
            </a:ln>
            <a:effectLst/>
          </p:spPr>
        </p:pic>
      </p:grpSp>
      <p:grpSp>
        <p:nvGrpSpPr>
          <p:cNvPr id="7" name="Group 6">
            <a:extLst>
              <a:ext uri="{FF2B5EF4-FFF2-40B4-BE49-F238E27FC236}">
                <a16:creationId xmlns:a16="http://schemas.microsoft.com/office/drawing/2014/main" id="{40798ED6-BC1B-6F4F-8510-D5022454EFA9}"/>
              </a:ext>
            </a:extLst>
          </p:cNvPr>
          <p:cNvGrpSpPr/>
          <p:nvPr/>
        </p:nvGrpSpPr>
        <p:grpSpPr>
          <a:xfrm>
            <a:off x="4660158" y="5566386"/>
            <a:ext cx="504654" cy="1232943"/>
            <a:chOff x="4660158" y="5566386"/>
            <a:chExt cx="504654" cy="1232943"/>
          </a:xfrm>
        </p:grpSpPr>
        <p:sp>
          <p:nvSpPr>
            <p:cNvPr id="305" name="Arrow 10"/>
            <p:cNvSpPr/>
            <p:nvPr/>
          </p:nvSpPr>
          <p:spPr>
            <a:xfrm>
              <a:off x="4660158" y="5566386"/>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25" name="Arrow 10"/>
            <p:cNvSpPr/>
            <p:nvPr/>
          </p:nvSpPr>
          <p:spPr>
            <a:xfrm rot="5400000">
              <a:off x="4660158" y="6341809"/>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grpSp>
        <p:nvGrpSpPr>
          <p:cNvPr id="328" name="Group"/>
          <p:cNvGrpSpPr/>
          <p:nvPr/>
        </p:nvGrpSpPr>
        <p:grpSpPr>
          <a:xfrm>
            <a:off x="23097931" y="13055998"/>
            <a:ext cx="2098870" cy="1540535"/>
            <a:chOff x="0" y="2516"/>
            <a:chExt cx="2098868" cy="1540533"/>
          </a:xfrm>
        </p:grpSpPr>
        <p:sp>
          <p:nvSpPr>
            <p:cNvPr id="326" name="06"/>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07</a:t>
              </a:r>
            </a:p>
          </p:txBody>
        </p:sp>
        <p:pic>
          <p:nvPicPr>
            <p:cNvPr id="327" name="Image" descr="Image"/>
            <p:cNvPicPr>
              <a:picLocks noChangeAspect="1"/>
            </p:cNvPicPr>
            <p:nvPr/>
          </p:nvPicPr>
          <p:blipFill>
            <a:blip r:embed="rId11"/>
            <a:stretch>
              <a:fillRect/>
            </a:stretch>
          </p:blipFill>
          <p:spPr>
            <a:xfrm>
              <a:off x="0" y="2516"/>
              <a:ext cx="554528" cy="541069"/>
            </a:xfrm>
            <a:prstGeom prst="rect">
              <a:avLst/>
            </a:prstGeom>
            <a:ln w="12700" cap="flat">
              <a:noFill/>
              <a:miter lim="400000"/>
            </a:ln>
            <a:effectLst/>
          </p:spPr>
        </p:pic>
      </p:grpSp>
      <p:grpSp>
        <p:nvGrpSpPr>
          <p:cNvPr id="332" name="Group"/>
          <p:cNvGrpSpPr/>
          <p:nvPr/>
        </p:nvGrpSpPr>
        <p:grpSpPr>
          <a:xfrm>
            <a:off x="4084116" y="7062468"/>
            <a:ext cx="4269120" cy="4686278"/>
            <a:chOff x="0" y="0"/>
            <a:chExt cx="4269118" cy="4686277"/>
          </a:xfrm>
        </p:grpSpPr>
        <p:pic>
          <p:nvPicPr>
            <p:cNvPr id="329" name="illustrations-01.png" descr="illustrations-01.png"/>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0" name="Rounded Rectangle"/>
            <p:cNvSpPr/>
            <p:nvPr/>
          </p:nvSpPr>
          <p:spPr>
            <a:xfrm>
              <a:off x="0" y="3465202"/>
              <a:ext cx="4269118" cy="1221075"/>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1" name="COVER YOUR FACE…"/>
            <p:cNvSpPr txBox="1"/>
            <p:nvPr/>
          </p:nvSpPr>
          <p:spPr>
            <a:xfrm>
              <a:off x="374974" y="3726068"/>
              <a:ext cx="3506317"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hi-IN" sz="2500" b="0" dirty="0">
                  <a:latin typeface="Mangal" pitchFamily="18" charset="0"/>
                  <a:cs typeface="Mangal" pitchFamily="18" charset="0"/>
                </a:rPr>
                <a:t>संक्रमित व्यक्ति द्वारा खांसना/छींकना</a:t>
              </a:r>
            </a:p>
          </p:txBody>
        </p:sp>
      </p:grpSp>
      <p:grpSp>
        <p:nvGrpSpPr>
          <p:cNvPr id="336" name="Group"/>
          <p:cNvGrpSpPr/>
          <p:nvPr/>
        </p:nvGrpSpPr>
        <p:grpSpPr>
          <a:xfrm>
            <a:off x="8762069" y="7101280"/>
            <a:ext cx="4269120" cy="4343314"/>
            <a:chOff x="0" y="0"/>
            <a:chExt cx="4269118" cy="4343313"/>
          </a:xfrm>
        </p:grpSpPr>
        <p:pic>
          <p:nvPicPr>
            <p:cNvPr id="333" name="illustrations-02.png" descr="illustrations-02.pn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244649" y="0"/>
              <a:ext cx="3779819" cy="3311165"/>
            </a:xfrm>
            <a:prstGeom prst="rect">
              <a:avLst/>
            </a:prstGeom>
            <a:ln w="12700" cap="flat">
              <a:noFill/>
              <a:miter lim="400000"/>
            </a:ln>
            <a:effectLst/>
          </p:spPr>
        </p:pic>
        <p:sp>
          <p:nvSpPr>
            <p:cNvPr id="334" name="Rounded Rectangle"/>
            <p:cNvSpPr/>
            <p:nvPr/>
          </p:nvSpPr>
          <p:spPr>
            <a:xfrm>
              <a:off x="0" y="3465202"/>
              <a:ext cx="4269118"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5" name="COVER YOUR FACE…"/>
            <p:cNvSpPr txBox="1"/>
            <p:nvPr/>
          </p:nvSpPr>
          <p:spPr>
            <a:xfrm>
              <a:off x="1333858" y="3660602"/>
              <a:ext cx="1601398" cy="4873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vl1pPr>
            </a:lstStyle>
            <a:p>
              <a:r>
                <a:rPr lang="hi-IN" sz="2500" b="0" dirty="0">
                  <a:latin typeface="Kruti Dev 010" pitchFamily="2" charset="0"/>
                  <a:cs typeface="Arial" panose="020B0604020202020204" pitchFamily="34" charset="0"/>
                </a:rPr>
                <a:t>संक्रमित बूंदें</a:t>
              </a:r>
            </a:p>
          </p:txBody>
        </p:sp>
      </p:grpSp>
      <p:sp>
        <p:nvSpPr>
          <p:cNvPr id="337" name="Arrow 10"/>
          <p:cNvSpPr/>
          <p:nvPr/>
        </p:nvSpPr>
        <p:spPr>
          <a:xfrm>
            <a:off x="8303928"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1" name="Group"/>
          <p:cNvGrpSpPr/>
          <p:nvPr/>
        </p:nvGrpSpPr>
        <p:grpSpPr>
          <a:xfrm>
            <a:off x="13376391" y="7097826"/>
            <a:ext cx="4269119" cy="4651655"/>
            <a:chOff x="0" y="0"/>
            <a:chExt cx="4269118" cy="4651654"/>
          </a:xfrm>
        </p:grpSpPr>
        <p:sp>
          <p:nvSpPr>
            <p:cNvPr id="338" name="Rounded Rectangle"/>
            <p:cNvSpPr/>
            <p:nvPr/>
          </p:nvSpPr>
          <p:spPr>
            <a:xfrm>
              <a:off x="0" y="3465203"/>
              <a:ext cx="4269118" cy="118645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39" name="INFECTED DROPLETS…"/>
            <p:cNvSpPr txBox="1"/>
            <p:nvPr/>
          </p:nvSpPr>
          <p:spPr>
            <a:xfrm>
              <a:off x="257175" y="3624997"/>
              <a:ext cx="3760644"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p>
              <a:pPr>
                <a:defRPr sz="2200"/>
              </a:pPr>
              <a:r>
                <a:rPr lang="hi-IN" sz="2500" b="0" dirty="0">
                  <a:latin typeface="Mangal" pitchFamily="18" charset="0"/>
                  <a:cs typeface="Mangal" pitchFamily="18" charset="0"/>
                </a:rPr>
                <a:t>संक्रमित बूंदें आपके हाथ पर</a:t>
              </a:r>
              <a:br>
                <a:rPr lang="hi-IN" sz="2500" b="0" dirty="0">
                  <a:latin typeface="Mangal" pitchFamily="18" charset="0"/>
                  <a:cs typeface="Mangal" pitchFamily="18" charset="0"/>
                </a:rPr>
              </a:br>
              <a:r>
                <a:rPr lang="hi-IN" sz="2500" b="0" dirty="0">
                  <a:latin typeface="Mangal" pitchFamily="18" charset="0"/>
                  <a:cs typeface="Mangal" pitchFamily="18" charset="0"/>
                </a:rPr>
                <a:t>लग जातीं हैं और</a:t>
              </a:r>
            </a:p>
          </p:txBody>
        </p:sp>
        <p:pic>
          <p:nvPicPr>
            <p:cNvPr id="340" name="illustrations-03.png" descr="illustrations-03.pn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201858" y="0"/>
              <a:ext cx="3779820" cy="3311165"/>
            </a:xfrm>
            <a:prstGeom prst="rect">
              <a:avLst/>
            </a:prstGeom>
            <a:ln w="12700" cap="flat">
              <a:noFill/>
              <a:miter lim="400000"/>
            </a:ln>
            <a:effectLst/>
          </p:spPr>
        </p:pic>
      </p:grpSp>
      <p:sp>
        <p:nvSpPr>
          <p:cNvPr id="342" name="Arrow 10"/>
          <p:cNvSpPr/>
          <p:nvPr/>
        </p:nvSpPr>
        <p:spPr>
          <a:xfrm>
            <a:off x="12930077"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346" name="Group"/>
          <p:cNvGrpSpPr/>
          <p:nvPr/>
        </p:nvGrpSpPr>
        <p:grpSpPr>
          <a:xfrm>
            <a:off x="17990712" y="7135803"/>
            <a:ext cx="4269120" cy="4613678"/>
            <a:chOff x="0" y="0"/>
            <a:chExt cx="4269118" cy="4613677"/>
          </a:xfrm>
        </p:grpSpPr>
        <p:sp>
          <p:nvSpPr>
            <p:cNvPr id="343" name="Rounded Rectangle"/>
            <p:cNvSpPr/>
            <p:nvPr/>
          </p:nvSpPr>
          <p:spPr>
            <a:xfrm>
              <a:off x="0" y="3391867"/>
              <a:ext cx="4269118" cy="1221810"/>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44" name="VIRUS…"/>
            <p:cNvSpPr txBox="1"/>
            <p:nvPr/>
          </p:nvSpPr>
          <p:spPr>
            <a:xfrm>
              <a:off x="613964" y="3584434"/>
              <a:ext cx="3390413" cy="8720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defRPr sz="2200"/>
              </a:pPr>
              <a:r>
                <a:rPr lang="hi-IN" sz="2500" b="0" dirty="0">
                  <a:latin typeface="Mangal" pitchFamily="18" charset="0"/>
                  <a:cs typeface="Mangal" pitchFamily="18" charset="0"/>
                </a:rPr>
                <a:t>वायरस आप तक पहुंच जाता है!!</a:t>
              </a:r>
            </a:p>
          </p:txBody>
        </p:sp>
        <p:pic>
          <p:nvPicPr>
            <p:cNvPr id="345" name="illustrations-04.png" descr="illustrations-04.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244639" y="0"/>
              <a:ext cx="3779819" cy="3311165"/>
            </a:xfrm>
            <a:prstGeom prst="rect">
              <a:avLst/>
            </a:prstGeom>
            <a:ln w="12700" cap="flat">
              <a:noFill/>
              <a:miter lim="400000"/>
            </a:ln>
            <a:effectLst/>
          </p:spPr>
        </p:pic>
      </p:grpSp>
      <p:sp>
        <p:nvSpPr>
          <p:cNvPr id="347" name="Arrow 10"/>
          <p:cNvSpPr/>
          <p:nvPr/>
        </p:nvSpPr>
        <p:spPr>
          <a:xfrm>
            <a:off x="17544394" y="8755464"/>
            <a:ext cx="504654" cy="410386"/>
          </a:xfrm>
          <a:custGeom>
            <a:avLst/>
            <a:gdLst/>
            <a:ahLst/>
            <a:cxnLst>
              <a:cxn ang="0">
                <a:pos x="wd2" y="hd2"/>
              </a:cxn>
              <a:cxn ang="5400000">
                <a:pos x="wd2" y="hd2"/>
              </a:cxn>
              <a:cxn ang="10800000">
                <a:pos x="wd2" y="hd2"/>
              </a:cxn>
              <a:cxn ang="16200000">
                <a:pos x="wd2" y="hd2"/>
              </a:cxn>
            </a:cxnLst>
            <a:rect l="0" t="0" r="r" b="b"/>
            <a:pathLst>
              <a:path w="21600" h="21600" extrusionOk="0">
                <a:moveTo>
                  <a:pt x="9745" y="0"/>
                </a:moveTo>
                <a:lnTo>
                  <a:pt x="7428" y="3887"/>
                </a:lnTo>
                <a:lnTo>
                  <a:pt x="12357" y="8319"/>
                </a:lnTo>
                <a:lnTo>
                  <a:pt x="0" y="8319"/>
                </a:lnTo>
                <a:lnTo>
                  <a:pt x="0" y="13287"/>
                </a:lnTo>
                <a:lnTo>
                  <a:pt x="12286" y="13287"/>
                </a:lnTo>
                <a:lnTo>
                  <a:pt x="7418" y="17725"/>
                </a:lnTo>
                <a:lnTo>
                  <a:pt x="9755" y="21600"/>
                </a:lnTo>
                <a:lnTo>
                  <a:pt x="21600" y="10803"/>
                </a:lnTo>
                <a:lnTo>
                  <a:pt x="9745" y="0"/>
                </a:lnTo>
                <a:close/>
              </a:path>
            </a:pathLst>
          </a:custGeom>
          <a:solidFill>
            <a:srgbClr val="228B22"/>
          </a:solidFill>
          <a:ln w="12700">
            <a:miter lim="400000"/>
          </a:ln>
        </p:spPr>
        <p:txBody>
          <a:bodyPr lIns="0" tIns="0" rIns="0" bIns="0" anchor="ctr"/>
          <a:lstStyle/>
          <a:p>
            <a:pPr>
              <a:defRPr sz="3200">
                <a:solidFill>
                  <a:srgbClr val="FFFFFF"/>
                </a:solidFill>
              </a:defRPr>
            </a:pPr>
            <a:endParaRPr b="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03FA767-A23F-BE47-822A-B81E6F426623}"/>
              </a:ext>
            </a:extLst>
          </p:cNvPr>
          <p:cNvGrpSpPr/>
          <p:nvPr/>
        </p:nvGrpSpPr>
        <p:grpSpPr>
          <a:xfrm>
            <a:off x="5358484" y="2541297"/>
            <a:ext cx="4269120" cy="3689278"/>
            <a:chOff x="5358484" y="2541297"/>
            <a:chExt cx="4269120" cy="3689278"/>
          </a:xfrm>
        </p:grpSpPr>
        <p:sp>
          <p:nvSpPr>
            <p:cNvPr id="307" name="Rounded Rectangle"/>
            <p:cNvSpPr/>
            <p:nvPr/>
          </p:nvSpPr>
          <p:spPr>
            <a:xfrm>
              <a:off x="5358484" y="5352464"/>
              <a:ext cx="4269120" cy="878111"/>
            </a:xfrm>
            <a:prstGeom prst="roundRect">
              <a:avLst>
                <a:gd name="adj" fmla="val 21694"/>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08" name="COVER YOUR FACE…"/>
            <p:cNvSpPr txBox="1"/>
            <p:nvPr/>
          </p:nvSpPr>
          <p:spPr>
            <a:xfrm>
              <a:off x="6657076" y="5547864"/>
              <a:ext cx="1671933" cy="48731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2200"/>
              </a:lvl1pPr>
            </a:lstStyle>
            <a:p>
              <a:r>
                <a:rPr lang="hi-IN" sz="2500" b="0" dirty="0">
                  <a:latin typeface="Mangal" pitchFamily="18" charset="0"/>
                  <a:cs typeface="Mangal" pitchFamily="18" charset="0"/>
                </a:rPr>
                <a:t>संक्रमित बूंदें</a:t>
              </a:r>
            </a:p>
          </p:txBody>
        </p:sp>
        <p:grpSp>
          <p:nvGrpSpPr>
            <p:cNvPr id="3" name="Group 2">
              <a:extLst>
                <a:ext uri="{FF2B5EF4-FFF2-40B4-BE49-F238E27FC236}">
                  <a16:creationId xmlns:a16="http://schemas.microsoft.com/office/drawing/2014/main" id="{16BF2446-3297-154E-8F8D-C6C86AD50654}"/>
                </a:ext>
              </a:extLst>
            </p:cNvPr>
            <p:cNvGrpSpPr/>
            <p:nvPr/>
          </p:nvGrpSpPr>
          <p:grpSpPr>
            <a:xfrm>
              <a:off x="5723947" y="2541297"/>
              <a:ext cx="3122561" cy="2709430"/>
              <a:chOff x="5723947" y="2541297"/>
              <a:chExt cx="3122561" cy="2709430"/>
            </a:xfrm>
          </p:grpSpPr>
          <p:pic>
            <p:nvPicPr>
              <p:cNvPr id="64" name="Image" descr="Image">
                <a:extLst>
                  <a:ext uri="{FF2B5EF4-FFF2-40B4-BE49-F238E27FC236}">
                    <a16:creationId xmlns:a16="http://schemas.microsoft.com/office/drawing/2014/main" id="{36CF96F9-1FF7-9343-A2E9-11DC53DBFDF2}"/>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216143" y="2541297"/>
                <a:ext cx="749266" cy="731078"/>
              </a:xfrm>
              <a:prstGeom prst="rect">
                <a:avLst/>
              </a:prstGeom>
              <a:ln w="12700" cap="flat">
                <a:noFill/>
                <a:miter lim="400000"/>
              </a:ln>
              <a:effectLst>
                <a:outerShdw dist="25400" dir="5400000" rotWithShape="0">
                  <a:srgbClr val="000000"/>
                </a:outerShdw>
              </a:effectLst>
            </p:spPr>
          </p:pic>
          <p:grpSp>
            <p:nvGrpSpPr>
              <p:cNvPr id="2" name="Group 1">
                <a:extLst>
                  <a:ext uri="{FF2B5EF4-FFF2-40B4-BE49-F238E27FC236}">
                    <a16:creationId xmlns:a16="http://schemas.microsoft.com/office/drawing/2014/main" id="{7E0039CC-613A-454C-AE51-6C670F162726}"/>
                  </a:ext>
                </a:extLst>
              </p:cNvPr>
              <p:cNvGrpSpPr/>
              <p:nvPr/>
            </p:nvGrpSpPr>
            <p:grpSpPr>
              <a:xfrm>
                <a:off x="5723947" y="2743217"/>
                <a:ext cx="3122561" cy="2507510"/>
                <a:chOff x="5723947" y="2743217"/>
                <a:chExt cx="3122561" cy="2507510"/>
              </a:xfrm>
            </p:grpSpPr>
            <p:pic>
              <p:nvPicPr>
                <p:cNvPr id="57" name="Image" descr="Image">
                  <a:extLst>
                    <a:ext uri="{FF2B5EF4-FFF2-40B4-BE49-F238E27FC236}">
                      <a16:creationId xmlns:a16="http://schemas.microsoft.com/office/drawing/2014/main" id="{87F4488B-3D0C-0646-B1CE-69DCF90A6DA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723947" y="2743217"/>
                  <a:ext cx="989458" cy="965440"/>
                </a:xfrm>
                <a:prstGeom prst="rect">
                  <a:avLst/>
                </a:prstGeom>
                <a:ln w="12700" cap="flat">
                  <a:noFill/>
                  <a:miter lim="400000"/>
                </a:ln>
                <a:effectLst>
                  <a:outerShdw dist="25400" dir="5400000" rotWithShape="0">
                    <a:srgbClr val="000000"/>
                  </a:outerShdw>
                </a:effectLst>
              </p:spPr>
            </p:pic>
            <p:pic>
              <p:nvPicPr>
                <p:cNvPr id="58" name="Image" descr="Image">
                  <a:extLst>
                    <a:ext uri="{FF2B5EF4-FFF2-40B4-BE49-F238E27FC236}">
                      <a16:creationId xmlns:a16="http://schemas.microsoft.com/office/drawing/2014/main" id="{4EF190C4-DE6F-BE4A-8C76-7E858A28D6B9}"/>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640858" y="3225937"/>
                  <a:ext cx="560207" cy="546609"/>
                </a:xfrm>
                <a:prstGeom prst="rect">
                  <a:avLst/>
                </a:prstGeom>
                <a:ln w="12700" cap="flat">
                  <a:noFill/>
                  <a:miter lim="400000"/>
                </a:ln>
                <a:effectLst>
                  <a:outerShdw dist="25400" dir="5400000" rotWithShape="0">
                    <a:srgbClr val="000000"/>
                  </a:outerShdw>
                </a:effectLst>
              </p:spPr>
            </p:pic>
            <p:pic>
              <p:nvPicPr>
                <p:cNvPr id="59" name="Image" descr="Image">
                  <a:extLst>
                    <a:ext uri="{FF2B5EF4-FFF2-40B4-BE49-F238E27FC236}">
                      <a16:creationId xmlns:a16="http://schemas.microsoft.com/office/drawing/2014/main" id="{21159B5B-4CAF-B04A-9959-9A35E4AE3B8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202248" y="3779412"/>
                  <a:ext cx="560207" cy="546609"/>
                </a:xfrm>
                <a:prstGeom prst="rect">
                  <a:avLst/>
                </a:prstGeom>
                <a:ln w="12700" cap="flat">
                  <a:noFill/>
                  <a:miter lim="400000"/>
                </a:ln>
                <a:effectLst>
                  <a:outerShdw dist="25400" dir="5400000" rotWithShape="0">
                    <a:srgbClr val="000000"/>
                  </a:outerShdw>
                </a:effectLst>
              </p:spPr>
            </p:pic>
            <p:pic>
              <p:nvPicPr>
                <p:cNvPr id="60" name="Image" descr="Image">
                  <a:extLst>
                    <a:ext uri="{FF2B5EF4-FFF2-40B4-BE49-F238E27FC236}">
                      <a16:creationId xmlns:a16="http://schemas.microsoft.com/office/drawing/2014/main" id="{7D252CAF-08DE-D540-9ED0-0972A8EFACB7}"/>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863623" y="3861693"/>
                  <a:ext cx="560207" cy="546609"/>
                </a:xfrm>
                <a:prstGeom prst="rect">
                  <a:avLst/>
                </a:prstGeom>
                <a:ln w="12700" cap="flat">
                  <a:noFill/>
                  <a:miter lim="400000"/>
                </a:ln>
                <a:effectLst>
                  <a:outerShdw dist="25400" dir="5400000" rotWithShape="0">
                    <a:srgbClr val="000000"/>
                  </a:outerShdw>
                </a:effectLst>
              </p:spPr>
            </p:pic>
            <p:pic>
              <p:nvPicPr>
                <p:cNvPr id="61" name="Image" descr="Image">
                  <a:extLst>
                    <a:ext uri="{FF2B5EF4-FFF2-40B4-BE49-F238E27FC236}">
                      <a16:creationId xmlns:a16="http://schemas.microsoft.com/office/drawing/2014/main" id="{DFFCF196-A2B9-B345-AF2C-4F4EB2DDE7E9}"/>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245365" y="3366565"/>
                  <a:ext cx="989458" cy="965440"/>
                </a:xfrm>
                <a:prstGeom prst="rect">
                  <a:avLst/>
                </a:prstGeom>
                <a:ln w="12700" cap="flat">
                  <a:noFill/>
                  <a:miter lim="400000"/>
                </a:ln>
                <a:effectLst>
                  <a:outerShdw dist="25400" dir="5400000" rotWithShape="0">
                    <a:srgbClr val="000000"/>
                  </a:outerShdw>
                </a:effectLst>
              </p:spPr>
            </p:pic>
            <p:pic>
              <p:nvPicPr>
                <p:cNvPr id="62" name="Image" descr="Image">
                  <a:extLst>
                    <a:ext uri="{FF2B5EF4-FFF2-40B4-BE49-F238E27FC236}">
                      <a16:creationId xmlns:a16="http://schemas.microsoft.com/office/drawing/2014/main" id="{6030F9AB-EAD1-3A4D-B554-418C57362A1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36358" y="4360883"/>
                  <a:ext cx="749266" cy="731078"/>
                </a:xfrm>
                <a:prstGeom prst="rect">
                  <a:avLst/>
                </a:prstGeom>
                <a:ln w="12700" cap="flat">
                  <a:noFill/>
                  <a:miter lim="400000"/>
                </a:ln>
                <a:effectLst>
                  <a:outerShdw dist="25400" dir="5400000" rotWithShape="0">
                    <a:srgbClr val="000000"/>
                  </a:outerShdw>
                </a:effectLst>
              </p:spPr>
            </p:pic>
            <p:pic>
              <p:nvPicPr>
                <p:cNvPr id="63" name="Image" descr="Image">
                  <a:extLst>
                    <a:ext uri="{FF2B5EF4-FFF2-40B4-BE49-F238E27FC236}">
                      <a16:creationId xmlns:a16="http://schemas.microsoft.com/office/drawing/2014/main" id="{D369BE12-DF02-1748-B776-E1F313FF684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117729" y="4285287"/>
                  <a:ext cx="989458" cy="965440"/>
                </a:xfrm>
                <a:prstGeom prst="rect">
                  <a:avLst/>
                </a:prstGeom>
                <a:ln w="12700" cap="flat">
                  <a:noFill/>
                  <a:miter lim="400000"/>
                </a:ln>
                <a:effectLst>
                  <a:outerShdw dist="25400" dir="5400000" rotWithShape="0">
                    <a:srgbClr val="000000"/>
                  </a:outerShdw>
                </a:effectLst>
              </p:spPr>
            </p:pic>
            <p:pic>
              <p:nvPicPr>
                <p:cNvPr id="65" name="Image" descr="Image">
                  <a:extLst>
                    <a:ext uri="{FF2B5EF4-FFF2-40B4-BE49-F238E27FC236}">
                      <a16:creationId xmlns:a16="http://schemas.microsoft.com/office/drawing/2014/main" id="{7F45B929-55A0-B843-ACB7-412594F54EE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068304" y="2848956"/>
                  <a:ext cx="662362" cy="646284"/>
                </a:xfrm>
                <a:prstGeom prst="rect">
                  <a:avLst/>
                </a:prstGeom>
                <a:ln w="12700" cap="flat">
                  <a:noFill/>
                  <a:miter lim="400000"/>
                </a:ln>
                <a:effectLst>
                  <a:outerShdw dist="25400" dir="5400000" rotWithShape="0">
                    <a:srgbClr val="000000"/>
                  </a:outerShdw>
                </a:effectLst>
              </p:spPr>
            </p:pic>
            <p:pic>
              <p:nvPicPr>
                <p:cNvPr id="66" name="Image" descr="Image">
                  <a:extLst>
                    <a:ext uri="{FF2B5EF4-FFF2-40B4-BE49-F238E27FC236}">
                      <a16:creationId xmlns:a16="http://schemas.microsoft.com/office/drawing/2014/main" id="{BFB6243C-C519-B84B-98A7-A3BE91BAC4F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184146" y="4025270"/>
                  <a:ext cx="662362" cy="646284"/>
                </a:xfrm>
                <a:prstGeom prst="rect">
                  <a:avLst/>
                </a:prstGeom>
                <a:ln w="12700" cap="flat">
                  <a:noFill/>
                  <a:miter lim="400000"/>
                </a:ln>
                <a:effectLst>
                  <a:outerShdw dist="25400" dir="5400000" rotWithShape="0">
                    <a:srgbClr val="000000"/>
                  </a:outerShdw>
                </a:effectLst>
              </p:spPr>
            </p:pic>
          </p:grpSp>
        </p:grpSp>
      </p:grpSp>
    </p:spTree>
    <p:extLst>
      <p:ext uri="{BB962C8B-B14F-4D97-AF65-F5344CB8AC3E}">
        <p14:creationId xmlns:p14="http://schemas.microsoft.com/office/powerpoint/2010/main" val="11582381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fade">
                                      <p:cBhvr>
                                        <p:cTn id="12" dur="10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32"/>
                                        </p:tgtEl>
                                        <p:attrNameLst>
                                          <p:attrName>style.visibility</p:attrName>
                                        </p:attrNameLst>
                                      </p:cBhvr>
                                      <p:to>
                                        <p:strVal val="visible"/>
                                      </p:to>
                                    </p:set>
                                    <p:animEffect transition="in" filter="fade">
                                      <p:cBhvr>
                                        <p:cTn id="25" dur="2000"/>
                                        <p:tgtEl>
                                          <p:spTgt spid="33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500"/>
                                        <p:tgtEl>
                                          <p:spTgt spid="3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7"/>
                                        </p:tgtEl>
                                        <p:attrNameLst>
                                          <p:attrName>style.visibility</p:attrName>
                                        </p:attrNameLst>
                                      </p:cBhvr>
                                      <p:to>
                                        <p:strVal val="visible"/>
                                      </p:to>
                                    </p:set>
                                    <p:animEffect transition="in" filter="fade">
                                      <p:cBhvr>
                                        <p:cTn id="33" dur="500"/>
                                        <p:tgtEl>
                                          <p:spTgt spid="33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4"/>
                                        </p:tgtEl>
                                        <p:attrNameLst>
                                          <p:attrName>style.visibility</p:attrName>
                                        </p:attrNameLst>
                                      </p:cBhvr>
                                      <p:to>
                                        <p:strVal val="visible"/>
                                      </p:to>
                                    </p:set>
                                    <p:animEffect transition="in" filter="fade">
                                      <p:cBhvr>
                                        <p:cTn id="38" dur="1000"/>
                                        <p:tgtEl>
                                          <p:spTgt spid="314"/>
                                        </p:tgtEl>
                                      </p:cBhvr>
                                    </p:animEffect>
                                  </p:childTnLst>
                                </p:cTn>
                              </p:par>
                              <p:par>
                                <p:cTn id="39" presetID="10"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animEffect transition="in" filter="fade">
                                      <p:cBhvr>
                                        <p:cTn id="41" dur="1000"/>
                                        <p:tgtEl>
                                          <p:spTgt spid="33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5"/>
                                        </p:tgtEl>
                                        <p:attrNameLst>
                                          <p:attrName>style.visibility</p:attrName>
                                        </p:attrNameLst>
                                      </p:cBhvr>
                                      <p:to>
                                        <p:strVal val="visible"/>
                                      </p:to>
                                    </p:set>
                                    <p:animEffect transition="in" filter="fade">
                                      <p:cBhvr>
                                        <p:cTn id="46" dur="500"/>
                                        <p:tgtEl>
                                          <p:spTgt spid="3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2"/>
                                        </p:tgtEl>
                                        <p:attrNameLst>
                                          <p:attrName>style.visibility</p:attrName>
                                        </p:attrNameLst>
                                      </p:cBhvr>
                                      <p:to>
                                        <p:strVal val="visible"/>
                                      </p:to>
                                    </p:set>
                                    <p:animEffect transition="in" filter="fade">
                                      <p:cBhvr>
                                        <p:cTn id="49" dur="500"/>
                                        <p:tgtEl>
                                          <p:spTgt spid="3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0"/>
                                        </p:tgtEl>
                                        <p:attrNameLst>
                                          <p:attrName>style.visibility</p:attrName>
                                        </p:attrNameLst>
                                      </p:cBhvr>
                                      <p:to>
                                        <p:strVal val="visible"/>
                                      </p:to>
                                    </p:set>
                                    <p:animEffect transition="in" filter="fade">
                                      <p:cBhvr>
                                        <p:cTn id="54" dur="1000"/>
                                        <p:tgtEl>
                                          <p:spTgt spid="320"/>
                                        </p:tgtEl>
                                      </p:cBhvr>
                                    </p:animEffect>
                                  </p:childTnLst>
                                </p:cTn>
                              </p:par>
                              <p:par>
                                <p:cTn id="55" presetID="10" presetClass="entr" presetSubtype="0" fill="hold" nodeType="withEffect">
                                  <p:stCondLst>
                                    <p:cond delay="0"/>
                                  </p:stCondLst>
                                  <p:childTnLst>
                                    <p:set>
                                      <p:cBhvr>
                                        <p:cTn id="56" dur="1" fill="hold">
                                          <p:stCondLst>
                                            <p:cond delay="0"/>
                                          </p:stCondLst>
                                        </p:cTn>
                                        <p:tgtEl>
                                          <p:spTgt spid="341"/>
                                        </p:tgtEl>
                                        <p:attrNameLst>
                                          <p:attrName>style.visibility</p:attrName>
                                        </p:attrNameLst>
                                      </p:cBhvr>
                                      <p:to>
                                        <p:strVal val="visible"/>
                                      </p:to>
                                    </p:set>
                                    <p:animEffect transition="in" filter="fade">
                                      <p:cBhvr>
                                        <p:cTn id="57" dur="1000"/>
                                        <p:tgtEl>
                                          <p:spTgt spid="3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16"/>
                                        </p:tgtEl>
                                        <p:attrNameLst>
                                          <p:attrName>style.visibility</p:attrName>
                                        </p:attrNameLst>
                                      </p:cBhvr>
                                      <p:to>
                                        <p:strVal val="visible"/>
                                      </p:to>
                                    </p:set>
                                    <p:animEffect transition="in" filter="fade">
                                      <p:cBhvr>
                                        <p:cTn id="62" dur="500"/>
                                        <p:tgtEl>
                                          <p:spTgt spid="3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47"/>
                                        </p:tgtEl>
                                        <p:attrNameLst>
                                          <p:attrName>style.visibility</p:attrName>
                                        </p:attrNameLst>
                                      </p:cBhvr>
                                      <p:to>
                                        <p:strVal val="visible"/>
                                      </p:to>
                                    </p:set>
                                    <p:animEffect transition="in" filter="fade">
                                      <p:cBhvr>
                                        <p:cTn id="65" dur="500"/>
                                        <p:tgtEl>
                                          <p:spTgt spid="34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0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346"/>
                                        </p:tgtEl>
                                        <p:attrNameLst>
                                          <p:attrName>style.visibility</p:attrName>
                                        </p:attrNameLst>
                                      </p:cBhvr>
                                      <p:to>
                                        <p:strVal val="visible"/>
                                      </p:to>
                                    </p:set>
                                    <p:animEffect transition="in" filter="fade">
                                      <p:cBhvr>
                                        <p:cTn id="73" dur="10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p:bldP spid="315" grpId="0" animBg="1"/>
      <p:bldP spid="316" grpId="0" animBg="1"/>
      <p:bldP spid="337" grpId="0" animBg="1"/>
      <p:bldP spid="342" grpId="0" animBg="1"/>
      <p:bldP spid="3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4" name="Group"/>
          <p:cNvGrpSpPr/>
          <p:nvPr/>
        </p:nvGrpSpPr>
        <p:grpSpPr>
          <a:xfrm>
            <a:off x="300010" y="12315300"/>
            <a:ext cx="4601210" cy="995767"/>
            <a:chOff x="0" y="0"/>
            <a:chExt cx="4601208" cy="995765"/>
          </a:xfrm>
        </p:grpSpPr>
        <p:pic>
          <p:nvPicPr>
            <p:cNvPr id="349"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50"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51"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52"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53"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57" name="Group"/>
          <p:cNvGrpSpPr/>
          <p:nvPr/>
        </p:nvGrpSpPr>
        <p:grpSpPr>
          <a:xfrm>
            <a:off x="23097931" y="13055998"/>
            <a:ext cx="2098870" cy="1540535"/>
            <a:chOff x="0" y="2516"/>
            <a:chExt cx="2098868" cy="1540533"/>
          </a:xfrm>
        </p:grpSpPr>
        <p:sp>
          <p:nvSpPr>
            <p:cNvPr id="355" name="07"/>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8</a:t>
              </a:r>
              <a:endParaRPr dirty="0">
                <a:latin typeface="Arial" panose="020B0604020202020204" pitchFamily="34" charset="0"/>
                <a:cs typeface="Arial" panose="020B0604020202020204" pitchFamily="34" charset="0"/>
              </a:endParaRPr>
            </a:p>
          </p:txBody>
        </p:sp>
        <p:pic>
          <p:nvPicPr>
            <p:cNvPr id="356"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grpSp>
        <p:nvGrpSpPr>
          <p:cNvPr id="362" name="Group"/>
          <p:cNvGrpSpPr/>
          <p:nvPr/>
        </p:nvGrpSpPr>
        <p:grpSpPr>
          <a:xfrm>
            <a:off x="8448180" y="355170"/>
            <a:ext cx="7578999" cy="2130245"/>
            <a:chOff x="0" y="-4820"/>
            <a:chExt cx="7578998" cy="2130243"/>
          </a:xfrm>
        </p:grpSpPr>
        <p:sp>
          <p:nvSpPr>
            <p:cNvPr id="358" name="Rounded Rectangle"/>
            <p:cNvSpPr/>
            <p:nvPr/>
          </p:nvSpPr>
          <p:spPr>
            <a:xfrm>
              <a:off x="0" y="1103798"/>
              <a:ext cx="7578998" cy="1021625"/>
            </a:xfrm>
            <a:prstGeom prst="roundRect">
              <a:avLst>
                <a:gd name="adj" fmla="val 18647"/>
              </a:avLst>
            </a:prstGeom>
            <a:solidFill>
              <a:schemeClr val="bg1">
                <a:lumMod val="85000"/>
              </a:schemeClr>
            </a:solidFill>
            <a:ln w="12700" cap="flat">
              <a:noFill/>
              <a:miter lim="400000"/>
            </a:ln>
            <a:effectLst/>
          </p:spPr>
          <p:txBody>
            <a:bodyPr wrap="square" lIns="0" tIns="0" rIns="0" bIns="0" numCol="1" anchor="ctr">
              <a:noAutofit/>
            </a:bodyPr>
            <a:lstStyle/>
            <a:p>
              <a:pPr>
                <a:defRPr sz="3200">
                  <a:solidFill>
                    <a:schemeClr val="accent1">
                      <a:hueOff val="114395"/>
                      <a:lumOff val="-24975"/>
                    </a:schemeClr>
                  </a:solidFill>
                </a:defRPr>
              </a:pPr>
              <a:endParaRPr b="0" dirty="0">
                <a:latin typeface="Arial" panose="020B0604020202020204" pitchFamily="34" charset="0"/>
                <a:cs typeface="Arial" panose="020B0604020202020204" pitchFamily="34" charset="0"/>
              </a:endParaRPr>
            </a:p>
          </p:txBody>
        </p:sp>
        <p:sp>
          <p:nvSpPr>
            <p:cNvPr id="359" name="PREVENTION - WHAT TO DO?"/>
            <p:cNvSpPr txBox="1"/>
            <p:nvPr/>
          </p:nvSpPr>
          <p:spPr>
            <a:xfrm>
              <a:off x="751006" y="1324177"/>
              <a:ext cx="6062877" cy="71814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t">
              <a:spAutoFit/>
            </a:bodyPr>
            <a:lstStyle>
              <a:lvl1pPr algn="l">
                <a:defRPr sz="3200" spc="96"/>
              </a:lvl1pPr>
            </a:lstStyle>
            <a:p>
              <a:r>
                <a:rPr lang="hi-IN" sz="4000" b="0" dirty="0">
                  <a:solidFill>
                    <a:schemeClr val="tx1"/>
                  </a:solidFill>
                  <a:latin typeface="Kruti Dev 010" pitchFamily="2" charset="0"/>
                  <a:cs typeface="Arial" panose="020B0604020202020204" pitchFamily="34" charset="0"/>
                </a:rPr>
                <a:t>रोकथाम</a:t>
              </a:r>
              <a:r>
                <a:rPr lang="hi-IN" sz="3600" b="0" spc="-150" dirty="0">
                  <a:solidFill>
                    <a:schemeClr val="tx1"/>
                  </a:solidFill>
                  <a:latin typeface="Kruti Dev 010" pitchFamily="2" charset="0"/>
                  <a:cs typeface="Arial" panose="020B0604020202020204" pitchFamily="34" charset="0"/>
                </a:rPr>
                <a:t> -</a:t>
              </a:r>
              <a:r>
                <a:rPr lang="hi-IN" sz="4000" b="0" dirty="0">
                  <a:solidFill>
                    <a:schemeClr val="tx1"/>
                  </a:solidFill>
                  <a:latin typeface="Kruti Dev 010" pitchFamily="2" charset="0"/>
                  <a:cs typeface="Arial" panose="020B0604020202020204" pitchFamily="34" charset="0"/>
                </a:rPr>
                <a:t> क्या करना चाहिए</a:t>
              </a:r>
              <a:r>
                <a:rPr lang="hi-IN" sz="4000" b="0" dirty="0">
                  <a:solidFill>
                    <a:schemeClr val="tx1"/>
                  </a:solidFill>
                  <a:latin typeface="Kruti Dev 010" pitchFamily="2" charset="0"/>
                  <a:cs typeface="Mangal"/>
                </a:rPr>
                <a:t>?</a:t>
              </a:r>
              <a:endParaRPr lang="hi-IN" sz="4000" b="0" dirty="0">
                <a:solidFill>
                  <a:schemeClr val="tx1"/>
                </a:solidFill>
                <a:latin typeface="Kruti Dev 010" pitchFamily="2" charset="0"/>
                <a:cs typeface="Arial" panose="020B0604020202020204" pitchFamily="34" charset="0"/>
              </a:endParaRPr>
            </a:p>
          </p:txBody>
        </p:sp>
        <p:sp>
          <p:nvSpPr>
            <p:cNvPr id="360" name="Rounded Rectangle"/>
            <p:cNvSpPr/>
            <p:nvPr/>
          </p:nvSpPr>
          <p:spPr>
            <a:xfrm>
              <a:off x="27306" y="-4820"/>
              <a:ext cx="7433026"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61" name="WHAT ARE WE GOING TO LEARN?"/>
            <p:cNvSpPr txBox="1"/>
            <p:nvPr/>
          </p:nvSpPr>
          <p:spPr>
            <a:xfrm>
              <a:off x="286602" y="13523"/>
              <a:ext cx="6913932" cy="133369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defRPr sz="5000">
                  <a:solidFill>
                    <a:srgbClr val="002135"/>
                  </a:solidFill>
                </a:defRPr>
              </a:lvl1pPr>
            </a:lstStyle>
            <a:p>
              <a:r>
                <a:rPr lang="hi-IN" sz="8000" b="0" dirty="0">
                  <a:solidFill>
                    <a:schemeClr val="tx1"/>
                  </a:solidFill>
                  <a:latin typeface="Kruti Dev 010" pitchFamily="2" charset="0"/>
                  <a:cs typeface="Arial" panose="020B0604020202020204" pitchFamily="34" charset="0"/>
                </a:rPr>
                <a:t>हाथ की स्वच्छता</a:t>
              </a:r>
            </a:p>
          </p:txBody>
        </p:sp>
      </p:grpSp>
      <p:grpSp>
        <p:nvGrpSpPr>
          <p:cNvPr id="3" name="Group 2">
            <a:extLst>
              <a:ext uri="{FF2B5EF4-FFF2-40B4-BE49-F238E27FC236}">
                <a16:creationId xmlns:a16="http://schemas.microsoft.com/office/drawing/2014/main" id="{637869B4-BA88-1640-9842-DA97A1987175}"/>
              </a:ext>
            </a:extLst>
          </p:cNvPr>
          <p:cNvGrpSpPr/>
          <p:nvPr/>
        </p:nvGrpSpPr>
        <p:grpSpPr>
          <a:xfrm>
            <a:off x="2587361" y="4473218"/>
            <a:ext cx="20094997" cy="3711189"/>
            <a:chOff x="2346852" y="7142847"/>
            <a:chExt cx="20094997" cy="3711189"/>
          </a:xfrm>
        </p:grpSpPr>
        <p:sp>
          <p:nvSpPr>
            <p:cNvPr id="363" name="Rounded Rectangle"/>
            <p:cNvSpPr/>
            <p:nvPr/>
          </p:nvSpPr>
          <p:spPr>
            <a:xfrm>
              <a:off x="2346852" y="7142847"/>
              <a:ext cx="20094997" cy="3711189"/>
            </a:xfrm>
            <a:prstGeom prst="roundRect">
              <a:avLst>
                <a:gd name="adj" fmla="val 5678"/>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66" name="DO"/>
            <p:cNvSpPr txBox="1"/>
            <p:nvPr/>
          </p:nvSpPr>
          <p:spPr>
            <a:xfrm>
              <a:off x="2613474" y="8331592"/>
              <a:ext cx="3278141" cy="13336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rgbClr val="228B22"/>
                  </a:solidFill>
                </a:defRPr>
              </a:lvl1pPr>
            </a:lstStyle>
            <a:p>
              <a:pPr defTabSz="914400">
                <a:defRPr sz="1800" b="0">
                  <a:solidFill>
                    <a:srgbClr val="000000"/>
                  </a:solidFill>
                </a:defRPr>
              </a:pPr>
              <a:r>
                <a:rPr lang="hi-IN" sz="8000" b="0" dirty="0">
                  <a:solidFill>
                    <a:schemeClr val="tx1"/>
                  </a:solidFill>
                  <a:latin typeface="Kruti Dev 010" pitchFamily="2" charset="0"/>
                  <a:cs typeface="Arial" panose="020B0604020202020204" pitchFamily="34" charset="0"/>
                </a:rPr>
                <a:t>क्या करें</a:t>
              </a:r>
            </a:p>
          </p:txBody>
        </p:sp>
      </p:grpSp>
      <p:grpSp>
        <p:nvGrpSpPr>
          <p:cNvPr id="4" name="Group 3">
            <a:extLst>
              <a:ext uri="{FF2B5EF4-FFF2-40B4-BE49-F238E27FC236}">
                <a16:creationId xmlns:a16="http://schemas.microsoft.com/office/drawing/2014/main" id="{4DF47BDD-82F6-7B4A-95DF-4AD2269281A3}"/>
              </a:ext>
            </a:extLst>
          </p:cNvPr>
          <p:cNvGrpSpPr/>
          <p:nvPr/>
        </p:nvGrpSpPr>
        <p:grpSpPr>
          <a:xfrm>
            <a:off x="1050188" y="8399717"/>
            <a:ext cx="22047743" cy="3251202"/>
            <a:chOff x="1168129" y="8522192"/>
            <a:chExt cx="22047743" cy="3251202"/>
          </a:xfrm>
          <a:solidFill>
            <a:schemeClr val="bg1">
              <a:lumMod val="85000"/>
            </a:schemeClr>
          </a:solidFill>
        </p:grpSpPr>
        <p:sp>
          <p:nvSpPr>
            <p:cNvPr id="368" name="Rounded Rectangle"/>
            <p:cNvSpPr/>
            <p:nvPr/>
          </p:nvSpPr>
          <p:spPr>
            <a:xfrm>
              <a:off x="1168129" y="8522192"/>
              <a:ext cx="22047743" cy="3251202"/>
            </a:xfrm>
            <a:prstGeom prst="roundRect">
              <a:avLst>
                <a:gd name="adj" fmla="val 6482"/>
              </a:avLst>
            </a:prstGeom>
            <a:grp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371" name="DON’T"/>
            <p:cNvSpPr txBox="1"/>
            <p:nvPr/>
          </p:nvSpPr>
          <p:spPr>
            <a:xfrm>
              <a:off x="1862362" y="9480944"/>
              <a:ext cx="4363374" cy="1333698"/>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15000">
                  <a:solidFill>
                    <a:schemeClr val="accent5">
                      <a:hueOff val="-82419"/>
                      <a:satOff val="-9513"/>
                      <a:lumOff val="-16343"/>
                    </a:schemeClr>
                  </a:solidFill>
                </a:defRPr>
              </a:lvl1pPr>
            </a:lstStyle>
            <a:p>
              <a:pPr defTabSz="914400">
                <a:defRPr sz="1800" b="0">
                  <a:solidFill>
                    <a:srgbClr val="000000"/>
                  </a:solidFill>
                </a:defRPr>
              </a:pPr>
              <a:r>
                <a:rPr lang="hi-IN" sz="8000" b="0" dirty="0">
                  <a:solidFill>
                    <a:schemeClr val="tx1"/>
                  </a:solidFill>
                  <a:latin typeface="Kruti Dev 010" pitchFamily="2" charset="0"/>
                  <a:cs typeface="Arial" panose="020B0604020202020204" pitchFamily="34" charset="0"/>
                </a:rPr>
                <a:t>क्या </a:t>
              </a:r>
              <a:r>
                <a:rPr lang="hi-IN" sz="8000" b="0" dirty="0">
                  <a:latin typeface="Kruti Dev 010" pitchFamily="2" charset="0"/>
                  <a:cs typeface="Arial" panose="020B0604020202020204" pitchFamily="34" charset="0"/>
                </a:rPr>
                <a:t>न</a:t>
              </a:r>
              <a:r>
                <a:rPr lang="en-US" sz="8000" b="0" dirty="0">
                  <a:latin typeface="Kruti Dev 010" pitchFamily="2" charset="0"/>
                  <a:cs typeface="Arial" panose="020B0604020202020204" pitchFamily="34" charset="0"/>
                </a:rPr>
                <a:t> </a:t>
              </a:r>
              <a:r>
                <a:rPr lang="hi-IN" sz="8000" b="0" dirty="0">
                  <a:solidFill>
                    <a:schemeClr val="tx1"/>
                  </a:solidFill>
                  <a:latin typeface="Kruti Dev 010" pitchFamily="2" charset="0"/>
                  <a:cs typeface="Arial" panose="020B0604020202020204" pitchFamily="34" charset="0"/>
                </a:rPr>
                <a:t>करें</a:t>
              </a:r>
            </a:p>
          </p:txBody>
        </p:sp>
      </p:grpSp>
      <p:sp>
        <p:nvSpPr>
          <p:cNvPr id="2" name="TextBox 1">
            <a:extLst>
              <a:ext uri="{FF2B5EF4-FFF2-40B4-BE49-F238E27FC236}">
                <a16:creationId xmlns:a16="http://schemas.microsoft.com/office/drawing/2014/main" id="{012A454E-17AF-324B-B03F-B0538A506072}"/>
              </a:ext>
            </a:extLst>
          </p:cNvPr>
          <p:cNvSpPr txBox="1"/>
          <p:nvPr/>
        </p:nvSpPr>
        <p:spPr>
          <a:xfrm>
            <a:off x="2587361" y="2701072"/>
            <a:ext cx="20094997" cy="1626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hi-IN" sz="3300" b="0" dirty="0">
                <a:solidFill>
                  <a:schemeClr val="bg1"/>
                </a:solidFill>
                <a:latin typeface="Kruti Dev 010" pitchFamily="2" charset="0"/>
                <a:cs typeface="Arial" panose="020B0604020202020204" pitchFamily="34" charset="0"/>
              </a:rPr>
              <a:t>हाथों की स्वच्छता से आशय हाथों को साफ करने से है, जिससे काफी हद तक हाथों पर लगे रोगजनकों </a:t>
            </a:r>
            <a:r>
              <a:rPr lang="hi-IN" sz="3300" b="0" dirty="0">
                <a:solidFill>
                  <a:schemeClr val="bg1"/>
                </a:solidFill>
                <a:latin typeface="Kruti Dev 010" pitchFamily="2" charset="0"/>
                <a:cs typeface="Mangal"/>
              </a:rPr>
              <a:t>(</a:t>
            </a:r>
            <a:r>
              <a:rPr lang="hi-IN" sz="3300" b="0" dirty="0">
                <a:solidFill>
                  <a:schemeClr val="bg1"/>
                </a:solidFill>
                <a:latin typeface="Kruti Dev 010" pitchFamily="2" charset="0"/>
                <a:cs typeface="Arial" panose="020B0604020202020204" pitchFamily="34" charset="0"/>
              </a:rPr>
              <a:t>हानिकारक कीटाणुओं</a:t>
            </a:r>
            <a:r>
              <a:rPr lang="hi-IN" sz="3300" b="0" dirty="0">
                <a:solidFill>
                  <a:schemeClr val="bg1"/>
                </a:solidFill>
                <a:latin typeface="Kruti Dev 010" pitchFamily="2" charset="0"/>
                <a:cs typeface="Mangal"/>
              </a:rPr>
              <a:t>)</a:t>
            </a:r>
            <a:r>
              <a:rPr lang="hi-IN" sz="3300" b="0" dirty="0">
                <a:solidFill>
                  <a:schemeClr val="bg1"/>
                </a:solidFill>
                <a:latin typeface="Kruti Dev 010" pitchFamily="2" charset="0"/>
                <a:cs typeface="Arial" panose="020B0604020202020204" pitchFamily="34" charset="0"/>
              </a:rPr>
              <a:t>  को कम करता है। हाथ को साफ करने के लिए कम से कम 40 सेकण्ड तक साबुन और पानी से हाथ धोना चाहिए या 70 प्रतिशत एल्कोहल आधारित हाथ सेनीटाइज़र को हाथों पर रगड़कर हाथ साफ करना चाहिए।</a:t>
            </a:r>
          </a:p>
        </p:txBody>
      </p:sp>
      <p:sp>
        <p:nvSpPr>
          <p:cNvPr id="364" name="Wash your hands often with soap and water for 40 seconds especially…"/>
          <p:cNvSpPr txBox="1"/>
          <p:nvPr/>
        </p:nvSpPr>
        <p:spPr>
          <a:xfrm>
            <a:off x="6864383" y="4754020"/>
            <a:ext cx="10300211" cy="31495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r>
              <a:rPr lang="hi-IN" sz="3300" b="0" dirty="0">
                <a:latin typeface="Kruti Dev 010" pitchFamily="2" charset="0"/>
                <a:cs typeface="Arial" panose="020B0604020202020204" pitchFamily="34" charset="0"/>
              </a:rPr>
              <a:t>1. बार-बार अपने हाथ साबुन और पानी से 40 सेकण्ड तक धोयें, सार्वजनिक स्थानों से लौटने पर, नाक साफ करने के बाद, खांसने या छींकने के बाद विशेष रूप से हाथ धोयें।</a:t>
            </a:r>
          </a:p>
          <a:p>
            <a:pPr algn="l"/>
            <a:r>
              <a:rPr lang="hi-IN" sz="3300" b="0" dirty="0">
                <a:latin typeface="Kruti Dev 010" pitchFamily="2" charset="0"/>
                <a:cs typeface="Arial" panose="020B0604020202020204" pitchFamily="34" charset="0"/>
              </a:rPr>
              <a:t>2. यदि साबुन और पानी उपलब्ध नहीं है तो हाथ धोने के सेनीटाइज़र </a:t>
            </a:r>
            <a:r>
              <a:rPr lang="hi-IN" sz="3300" b="0" dirty="0">
                <a:latin typeface="Kruti Dev 010" pitchFamily="2" charset="0"/>
                <a:cs typeface="Mangal"/>
              </a:rPr>
              <a:t>(</a:t>
            </a:r>
            <a:r>
              <a:rPr lang="hi-IN" sz="3300" b="0" dirty="0">
                <a:latin typeface="Kruti Dev 010" pitchFamily="2" charset="0"/>
                <a:cs typeface="Arial" panose="020B0604020202020204" pitchFamily="34" charset="0"/>
              </a:rPr>
              <a:t>70 प्रतिशत एल्कोहल आधारित</a:t>
            </a:r>
            <a:r>
              <a:rPr lang="hi-IN" sz="3300" b="0" dirty="0">
                <a:latin typeface="Kruti Dev 010" pitchFamily="2" charset="0"/>
                <a:cs typeface="Mangal"/>
              </a:rPr>
              <a:t>)</a:t>
            </a:r>
            <a:r>
              <a:rPr lang="hi-IN" sz="3300" b="0" dirty="0">
                <a:latin typeface="Kruti Dev 010" pitchFamily="2" charset="0"/>
                <a:cs typeface="Arial" panose="020B0604020202020204" pitchFamily="34" charset="0"/>
              </a:rPr>
              <a:t> से अपने हाथ के सभी हिस्सों पर तब तक मलते रहें जब तक कि वह सूख न जाये।</a:t>
            </a:r>
          </a:p>
        </p:txBody>
      </p:sp>
      <p:pic>
        <p:nvPicPr>
          <p:cNvPr id="365"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843594" y="5394132"/>
            <a:ext cx="5235047" cy="1463868"/>
          </a:xfrm>
          <a:prstGeom prst="rect">
            <a:avLst/>
          </a:prstGeom>
          <a:ln w="12700" cap="flat">
            <a:noFill/>
            <a:miter lim="400000"/>
          </a:ln>
          <a:effectLst>
            <a:outerShdw blurRad="63500" dist="25400" dir="5400000" rotWithShape="0">
              <a:srgbClr val="000000">
                <a:alpha val="50000"/>
              </a:srgbClr>
            </a:outerShdw>
          </a:effectLst>
        </p:spPr>
      </p:pic>
      <p:sp>
        <p:nvSpPr>
          <p:cNvPr id="369" name="touch your eyes, nose, and mouth with unwashed hands.…"/>
          <p:cNvSpPr txBox="1"/>
          <p:nvPr/>
        </p:nvSpPr>
        <p:spPr>
          <a:xfrm>
            <a:off x="6802029" y="8762108"/>
            <a:ext cx="9864474" cy="26417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l"/>
            <a:r>
              <a:rPr lang="hi-IN" sz="3300" b="0" dirty="0">
                <a:latin typeface="Kruti Dev 010" pitchFamily="2" charset="0"/>
                <a:cs typeface="Arial" panose="020B0604020202020204" pitchFamily="34" charset="0"/>
              </a:rPr>
              <a:t>1. बिना धुले हुए हाथों से अपनी आंखें, नाक और मुंह को छूना।</a:t>
            </a:r>
          </a:p>
          <a:p>
            <a:pPr algn="l"/>
            <a:r>
              <a:rPr lang="hi-IN" sz="3300" b="0" dirty="0">
                <a:latin typeface="Kruti Dev 010" pitchFamily="2" charset="0"/>
                <a:cs typeface="Arial" panose="020B0604020202020204" pitchFamily="34" charset="0"/>
              </a:rPr>
              <a:t>2. ज्यादातर छुई जाने वाली सतहों को छूना जैसे कि दरवाजे का हैण्डल और घंटी, एलीवेटर बटन, रेलिंग, सपोर्ट देने वाले हैण्डल, कुर्सी का पीछे का हिस्सा, ए.टी.एम. की सतहें, मोबाइल, जीप का हैण्डल आदि</a:t>
            </a:r>
          </a:p>
        </p:txBody>
      </p:sp>
      <p:pic>
        <p:nvPicPr>
          <p:cNvPr id="370"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079180" y="9342783"/>
            <a:ext cx="5606073" cy="1724898"/>
          </a:xfrm>
          <a:prstGeom prst="rect">
            <a:avLst/>
          </a:prstGeom>
          <a:ln w="12700" cap="flat">
            <a:noFill/>
            <a:miter lim="400000"/>
          </a:ln>
          <a:effectLst/>
        </p:spPr>
      </p:pic>
    </p:spTree>
    <p:extLst>
      <p:ext uri="{BB962C8B-B14F-4D97-AF65-F5344CB8AC3E}">
        <p14:creationId xmlns:p14="http://schemas.microsoft.com/office/powerpoint/2010/main" val="11450708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blinds(horizontal)">
                                      <p:cBhvr>
                                        <p:cTn id="7" dur="500"/>
                                        <p:tgtEl>
                                          <p:spTgt spid="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64">
                                            <p:txEl>
                                              <p:pRg st="0" end="0"/>
                                            </p:txEl>
                                          </p:spTgt>
                                        </p:tgtEl>
                                        <p:attrNameLst>
                                          <p:attrName>style.visibility</p:attrName>
                                        </p:attrNameLst>
                                      </p:cBhvr>
                                      <p:to>
                                        <p:strVal val="visible"/>
                                      </p:to>
                                    </p:set>
                                    <p:animEffect transition="in" filter="fade">
                                      <p:cBhvr>
                                        <p:cTn id="20" dur="500"/>
                                        <p:tgtEl>
                                          <p:spTgt spid="36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4">
                                            <p:txEl>
                                              <p:pRg st="1" end="1"/>
                                            </p:txEl>
                                          </p:spTgt>
                                        </p:tgtEl>
                                        <p:attrNameLst>
                                          <p:attrName>style.visibility</p:attrName>
                                        </p:attrNameLst>
                                      </p:cBhvr>
                                      <p:to>
                                        <p:strVal val="visible"/>
                                      </p:to>
                                    </p:set>
                                    <p:animEffect transition="in" filter="fade">
                                      <p:cBhvr>
                                        <p:cTn id="25" dur="500"/>
                                        <p:tgtEl>
                                          <p:spTgt spid="36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65"/>
                                        </p:tgtEl>
                                        <p:attrNameLst>
                                          <p:attrName>style.visibility</p:attrName>
                                        </p:attrNameLst>
                                      </p:cBhvr>
                                      <p:to>
                                        <p:strVal val="visible"/>
                                      </p:to>
                                    </p:set>
                                    <p:animEffect transition="in" filter="fade">
                                      <p:cBhvr>
                                        <p:cTn id="28" dur="1000"/>
                                        <p:tgtEl>
                                          <p:spTgt spid="3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9">
                                            <p:txEl>
                                              <p:pRg st="0" end="0"/>
                                            </p:txEl>
                                          </p:spTgt>
                                        </p:tgtEl>
                                        <p:attrNameLst>
                                          <p:attrName>style.visibility</p:attrName>
                                        </p:attrNameLst>
                                      </p:cBhvr>
                                      <p:to>
                                        <p:strVal val="visible"/>
                                      </p:to>
                                    </p:set>
                                    <p:animEffect transition="in" filter="fade">
                                      <p:cBhvr>
                                        <p:cTn id="38" dur="500"/>
                                        <p:tgtEl>
                                          <p:spTgt spid="36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69">
                                            <p:txEl>
                                              <p:pRg st="1" end="1"/>
                                            </p:txEl>
                                          </p:spTgt>
                                        </p:tgtEl>
                                        <p:attrNameLst>
                                          <p:attrName>style.visibility</p:attrName>
                                        </p:attrNameLst>
                                      </p:cBhvr>
                                      <p:to>
                                        <p:strVal val="visible"/>
                                      </p:to>
                                    </p:set>
                                    <p:animEffect transition="in" filter="fade">
                                      <p:cBhvr>
                                        <p:cTn id="43" dur="500"/>
                                        <p:tgtEl>
                                          <p:spTgt spid="369">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70"/>
                                        </p:tgtEl>
                                        <p:attrNameLst>
                                          <p:attrName>style.visibility</p:attrName>
                                        </p:attrNameLst>
                                      </p:cBhvr>
                                      <p:to>
                                        <p:strVal val="visible"/>
                                      </p:to>
                                    </p:set>
                                    <p:animEffect transition="in" filter="fade">
                                      <p:cBhvr>
                                        <p:cTn id="46" dur="1000"/>
                                        <p:tgtEl>
                                          <p:spTgt spid="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4" grpId="0" uiExpand="1" build="p" bldLvl="2"/>
      <p:bldP spid="36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Group"/>
          <p:cNvGrpSpPr/>
          <p:nvPr/>
        </p:nvGrpSpPr>
        <p:grpSpPr>
          <a:xfrm>
            <a:off x="300010" y="12315300"/>
            <a:ext cx="4601210" cy="995767"/>
            <a:chOff x="0" y="0"/>
            <a:chExt cx="4601208" cy="995765"/>
          </a:xfrm>
        </p:grpSpPr>
        <p:pic>
          <p:nvPicPr>
            <p:cNvPr id="374"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375"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376"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77"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pic>
          <p:nvPicPr>
            <p:cNvPr id="378"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382" name="Group"/>
          <p:cNvGrpSpPr/>
          <p:nvPr/>
        </p:nvGrpSpPr>
        <p:grpSpPr>
          <a:xfrm>
            <a:off x="5413144" y="164048"/>
            <a:ext cx="13557713" cy="1400506"/>
            <a:chOff x="0" y="0"/>
            <a:chExt cx="13557711" cy="1400504"/>
          </a:xfrm>
        </p:grpSpPr>
        <p:sp>
          <p:nvSpPr>
            <p:cNvPr id="380" name="Rounded Rectangle"/>
            <p:cNvSpPr/>
            <p:nvPr/>
          </p:nvSpPr>
          <p:spPr>
            <a:xfrm>
              <a:off x="0" y="0"/>
              <a:ext cx="13557711" cy="1297966"/>
            </a:xfrm>
            <a:prstGeom prst="roundRect">
              <a:avLst>
                <a:gd name="adj" fmla="val 14677"/>
              </a:avLst>
            </a:pr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Gill Sans SemiBold"/>
                </a:defRPr>
              </a:pPr>
              <a:endParaRPr dirty="0">
                <a:latin typeface="Arial" panose="020B0604020202020204" pitchFamily="34" charset="0"/>
                <a:cs typeface="Arial" panose="020B0604020202020204" pitchFamily="34" charset="0"/>
              </a:endParaRPr>
            </a:p>
          </p:txBody>
        </p:sp>
        <p:sp>
          <p:nvSpPr>
            <p:cNvPr id="381" name="WHAT ARE WE GOING TO LEARN?"/>
            <p:cNvSpPr txBox="1"/>
            <p:nvPr/>
          </p:nvSpPr>
          <p:spPr>
            <a:xfrm>
              <a:off x="1604362" y="66808"/>
              <a:ext cx="10348985" cy="133369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sz="5000">
                  <a:solidFill>
                    <a:srgbClr val="002135"/>
                  </a:solidFill>
                </a:defRPr>
              </a:lvl1pPr>
            </a:lstStyle>
            <a:p>
              <a:r>
                <a:rPr lang="hi-IN" sz="8000" b="0" dirty="0">
                  <a:solidFill>
                    <a:schemeClr val="tx1"/>
                  </a:solidFill>
                  <a:latin typeface="Kruti Dev 010" pitchFamily="2" charset="0"/>
                  <a:cs typeface="Arial" panose="020B0604020202020204" pitchFamily="34" charset="0"/>
                </a:rPr>
                <a:t>रोकथामः श्वसन स्वच्छता</a:t>
              </a:r>
            </a:p>
          </p:txBody>
        </p:sp>
      </p:grpSp>
      <p:grpSp>
        <p:nvGrpSpPr>
          <p:cNvPr id="386" name="Group"/>
          <p:cNvGrpSpPr/>
          <p:nvPr/>
        </p:nvGrpSpPr>
        <p:grpSpPr>
          <a:xfrm>
            <a:off x="23097931" y="13055998"/>
            <a:ext cx="2098870" cy="1540535"/>
            <a:chOff x="0" y="2516"/>
            <a:chExt cx="2098868" cy="1540533"/>
          </a:xfrm>
        </p:grpSpPr>
        <p:sp>
          <p:nvSpPr>
            <p:cNvPr id="384" name="08"/>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defRPr b="0">
                  <a:solidFill>
                    <a:srgbClr val="FFFFFF"/>
                  </a:solidFill>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9</a:t>
              </a:r>
              <a:endParaRPr dirty="0">
                <a:latin typeface="Arial" panose="020B0604020202020204" pitchFamily="34" charset="0"/>
                <a:cs typeface="Arial" panose="020B0604020202020204" pitchFamily="34" charset="0"/>
              </a:endParaRPr>
            </a:p>
          </p:txBody>
        </p:sp>
        <p:pic>
          <p:nvPicPr>
            <p:cNvPr id="385" name="Image" descr="Image"/>
            <p:cNvPicPr>
              <a:picLocks noChangeAspect="1"/>
            </p:cNvPicPr>
            <p:nvPr/>
          </p:nvPicPr>
          <p:blipFill>
            <a:blip r:embed="rId6"/>
            <a:stretch>
              <a:fillRect/>
            </a:stretch>
          </p:blipFill>
          <p:spPr>
            <a:xfrm>
              <a:off x="0" y="2516"/>
              <a:ext cx="554528" cy="541069"/>
            </a:xfrm>
            <a:prstGeom prst="rect">
              <a:avLst/>
            </a:prstGeom>
            <a:ln w="12700" cap="flat">
              <a:noFill/>
              <a:miter lim="400000"/>
            </a:ln>
            <a:effectLst/>
          </p:spPr>
        </p:pic>
      </p:grpSp>
      <p:sp>
        <p:nvSpPr>
          <p:cNvPr id="15" name="Title 1">
            <a:extLst>
              <a:ext uri="{FF2B5EF4-FFF2-40B4-BE49-F238E27FC236}">
                <a16:creationId xmlns:a16="http://schemas.microsoft.com/office/drawing/2014/main" id="{D07954CA-9F4B-1442-9A17-9903BD92F62B}"/>
              </a:ext>
            </a:extLst>
          </p:cNvPr>
          <p:cNvSpPr txBox="1">
            <a:spLocks/>
          </p:cNvSpPr>
          <p:nvPr/>
        </p:nvSpPr>
        <p:spPr>
          <a:xfrm>
            <a:off x="2169042" y="1462014"/>
            <a:ext cx="19840353" cy="1658569"/>
          </a:xfrm>
          <a:prstGeom prst="rect">
            <a:avLst/>
          </a:prstGeom>
          <a:ln/>
        </p:spPr>
        <p:style>
          <a:lnRef idx="2">
            <a:schemeClr val="dk1"/>
          </a:lnRef>
          <a:fillRef idx="1">
            <a:schemeClr val="lt1"/>
          </a:fillRef>
          <a:effectRef idx="0">
            <a:schemeClr val="dk1"/>
          </a:effectRef>
          <a:fontRef idx="minor">
            <a:schemeClr val="dk1"/>
          </a:fontRef>
        </p:style>
        <p:txBody>
          <a:bodyPr wrap="square" lIns="0" tIns="0" rIns="0" bIns="0"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defRPr sz="3200">
                <a:solidFill>
                  <a:schemeClr val="accent1">
                    <a:hueOff val="114395"/>
                    <a:lumOff val="-24975"/>
                  </a:schemeClr>
                </a:solidFill>
                <a:latin typeface="Gill Sans"/>
                <a:ea typeface="Gill Sans"/>
                <a:cs typeface="Gill Sans"/>
              </a:defRPr>
            </a:lvl1pPr>
            <a:lvl2pPr>
              <a:defRPr>
                <a:solidFill>
                  <a:srgbClr val="000000"/>
                </a:solidFill>
                <a:latin typeface="Gill Sans"/>
                <a:ea typeface="Gill Sans"/>
                <a:cs typeface="Gill Sans"/>
              </a:defRPr>
            </a:lvl2pPr>
            <a:lvl3pPr>
              <a:defRPr>
                <a:solidFill>
                  <a:srgbClr val="000000"/>
                </a:solidFill>
                <a:latin typeface="Gill Sans"/>
                <a:ea typeface="Gill Sans"/>
                <a:cs typeface="Gill Sans"/>
              </a:defRPr>
            </a:lvl3pPr>
            <a:lvl4pPr>
              <a:defRPr>
                <a:solidFill>
                  <a:srgbClr val="000000"/>
                </a:solidFill>
                <a:latin typeface="Gill Sans"/>
                <a:ea typeface="Gill Sans"/>
                <a:cs typeface="Gill Sans"/>
              </a:defRPr>
            </a:lvl4pPr>
            <a:lvl5pPr>
              <a:defRPr>
                <a:solidFill>
                  <a:srgbClr val="000000"/>
                </a:solidFill>
                <a:latin typeface="Gill Sans"/>
                <a:ea typeface="Gill Sans"/>
                <a:cs typeface="Gill Sans"/>
              </a:defRPr>
            </a:lvl5pPr>
            <a:lvl6pPr>
              <a:defRPr>
                <a:solidFill>
                  <a:srgbClr val="000000"/>
                </a:solidFill>
                <a:latin typeface="Gill Sans"/>
                <a:ea typeface="Gill Sans"/>
                <a:cs typeface="Gill Sans"/>
              </a:defRPr>
            </a:lvl6pPr>
            <a:lvl7pPr>
              <a:defRPr>
                <a:solidFill>
                  <a:srgbClr val="000000"/>
                </a:solidFill>
                <a:latin typeface="Gill Sans"/>
                <a:ea typeface="Gill Sans"/>
                <a:cs typeface="Gill Sans"/>
              </a:defRPr>
            </a:lvl7pPr>
            <a:lvl8pPr>
              <a:defRPr>
                <a:solidFill>
                  <a:srgbClr val="000000"/>
                </a:solidFill>
                <a:latin typeface="Gill Sans"/>
                <a:ea typeface="Gill Sans"/>
                <a:cs typeface="Gill Sans"/>
              </a:defRPr>
            </a:lvl8pPr>
            <a:lvl9pPr>
              <a:defRPr>
                <a:solidFill>
                  <a:srgbClr val="000000"/>
                </a:solidFill>
                <a:latin typeface="Gill Sans"/>
                <a:ea typeface="Gill Sans"/>
                <a:cs typeface="Gill Sans"/>
              </a:defRPr>
            </a:lvl9pPr>
          </a:lstStyle>
          <a:p>
            <a:r>
              <a:rPr lang="hi-IN" sz="4500" b="0" spc="-150" dirty="0">
                <a:solidFill>
                  <a:srgbClr val="000000"/>
                </a:solidFill>
                <a:latin typeface="Kruti Dev 010" pitchFamily="2" charset="0"/>
                <a:cs typeface="Arial" panose="020B0604020202020204" pitchFamily="34" charset="0"/>
              </a:rPr>
              <a:t>श्वसन स्वच्छता खांसने या छींकने जैसे श्वसन व्यवहार के माध्यम से कीटाणुओं के फैलने को रोकने के लिए किये गये उपायों का एक संयोजन है।</a:t>
            </a:r>
          </a:p>
        </p:txBody>
      </p:sp>
      <p:sp>
        <p:nvSpPr>
          <p:cNvPr id="16" name="Rounded Rectangle">
            <a:extLst>
              <a:ext uri="{FF2B5EF4-FFF2-40B4-BE49-F238E27FC236}">
                <a16:creationId xmlns:a16="http://schemas.microsoft.com/office/drawing/2014/main" id="{1D1C21AC-97B7-454B-8636-A312FF697888}"/>
              </a:ext>
            </a:extLst>
          </p:cNvPr>
          <p:cNvSpPr/>
          <p:nvPr/>
        </p:nvSpPr>
        <p:spPr>
          <a:xfrm>
            <a:off x="1251964" y="3348448"/>
            <a:ext cx="10258049" cy="8842774"/>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a:defRPr sz="3200">
                <a:solidFill>
                  <a:srgbClr val="FFFFFF"/>
                </a:solidFill>
              </a:defRPr>
            </a:pPr>
            <a:endParaRPr b="0" dirty="0">
              <a:latin typeface="Arial" panose="020B0604020202020204" pitchFamily="34" charset="0"/>
              <a:cs typeface="Arial" panose="020B0604020202020204" pitchFamily="34" charset="0"/>
            </a:endParaRPr>
          </a:p>
        </p:txBody>
      </p:sp>
      <p:sp>
        <p:nvSpPr>
          <p:cNvPr id="17" name="Rounded Rectangle">
            <a:extLst>
              <a:ext uri="{FF2B5EF4-FFF2-40B4-BE49-F238E27FC236}">
                <a16:creationId xmlns:a16="http://schemas.microsoft.com/office/drawing/2014/main" id="{25BAEC5F-6E17-464B-B234-4B0A50A505A0}"/>
              </a:ext>
            </a:extLst>
          </p:cNvPr>
          <p:cNvSpPr/>
          <p:nvPr/>
        </p:nvSpPr>
        <p:spPr>
          <a:xfrm>
            <a:off x="13184975" y="3411212"/>
            <a:ext cx="10166449" cy="8842774"/>
          </a:xfrm>
          <a:prstGeom prst="roundRect">
            <a:avLst>
              <a:gd name="adj" fmla="val 8491"/>
            </a:avLst>
          </a:prstGeom>
          <a:solidFill>
            <a:schemeClr val="bg1">
              <a:lumMod val="85000"/>
            </a:schemeClr>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defTabSz="914400">
              <a:defRPr sz="1800"/>
            </a:pPr>
            <a:endParaRPr lang="en-IN" sz="2500" b="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AD38EE4-AA60-9043-8AF0-0C625D33BABB}"/>
              </a:ext>
            </a:extLst>
          </p:cNvPr>
          <p:cNvSpPr/>
          <p:nvPr/>
        </p:nvSpPr>
        <p:spPr>
          <a:xfrm>
            <a:off x="4952518" y="3269706"/>
            <a:ext cx="2561920" cy="1015663"/>
          </a:xfrm>
          <a:prstGeom prst="rect">
            <a:avLst/>
          </a:prstGeom>
        </p:spPr>
        <p:txBody>
          <a:bodyPr wrap="none">
            <a:spAutoFit/>
          </a:bodyPr>
          <a:lstStyle/>
          <a:p>
            <a:pPr defTabSz="914400">
              <a:defRPr sz="1800" b="0">
                <a:solidFill>
                  <a:srgbClr val="000000"/>
                </a:solidFill>
              </a:defRPr>
            </a:pPr>
            <a:r>
              <a:rPr lang="hi-IN" sz="6000" b="0" dirty="0">
                <a:solidFill>
                  <a:schemeClr val="tx1"/>
                </a:solidFill>
                <a:latin typeface="Kruti Dev 010" pitchFamily="2" charset="0"/>
                <a:cs typeface="Arial" panose="020B0604020202020204" pitchFamily="34" charset="0"/>
              </a:rPr>
              <a:t>क्या करें</a:t>
            </a:r>
          </a:p>
        </p:txBody>
      </p:sp>
      <p:sp>
        <p:nvSpPr>
          <p:cNvPr id="19" name="Rectangle 18">
            <a:extLst>
              <a:ext uri="{FF2B5EF4-FFF2-40B4-BE49-F238E27FC236}">
                <a16:creationId xmlns:a16="http://schemas.microsoft.com/office/drawing/2014/main" id="{2F386C37-8000-7D4B-A94B-64F50AA596E3}"/>
              </a:ext>
            </a:extLst>
          </p:cNvPr>
          <p:cNvSpPr/>
          <p:nvPr/>
        </p:nvSpPr>
        <p:spPr>
          <a:xfrm>
            <a:off x="16253146" y="3513750"/>
            <a:ext cx="3374642" cy="1015663"/>
          </a:xfrm>
          <a:prstGeom prst="rect">
            <a:avLst/>
          </a:prstGeom>
        </p:spPr>
        <p:txBody>
          <a:bodyPr wrap="none">
            <a:spAutoFit/>
          </a:bodyPr>
          <a:lstStyle/>
          <a:p>
            <a:pPr defTabSz="914400">
              <a:defRPr sz="1800" b="0">
                <a:solidFill>
                  <a:srgbClr val="000000"/>
                </a:solidFill>
              </a:defRPr>
            </a:pPr>
            <a:r>
              <a:rPr lang="hi-IN" sz="6000" b="0" dirty="0">
                <a:solidFill>
                  <a:schemeClr val="tx1"/>
                </a:solidFill>
                <a:latin typeface="Kruti Dev 010" pitchFamily="2" charset="0"/>
                <a:cs typeface="Arial" panose="020B0604020202020204" pitchFamily="34" charset="0"/>
              </a:rPr>
              <a:t>क्या </a:t>
            </a:r>
            <a:r>
              <a:rPr lang="hi-IN" sz="6000" b="0" dirty="0">
                <a:latin typeface="Kruti Dev 010" pitchFamily="2" charset="0"/>
                <a:cs typeface="Arial" panose="020B0604020202020204" pitchFamily="34" charset="0"/>
              </a:rPr>
              <a:t>न</a:t>
            </a:r>
            <a:r>
              <a:rPr lang="en-US" sz="6000" b="0" dirty="0">
                <a:latin typeface="Kruti Dev 010" pitchFamily="2" charset="0"/>
                <a:cs typeface="Arial" panose="020B0604020202020204" pitchFamily="34" charset="0"/>
              </a:rPr>
              <a:t> </a:t>
            </a:r>
            <a:r>
              <a:rPr lang="hi-IN" sz="6000" b="0" dirty="0">
                <a:solidFill>
                  <a:schemeClr val="tx1"/>
                </a:solidFill>
                <a:latin typeface="Kruti Dev 010" pitchFamily="2" charset="0"/>
                <a:cs typeface="Arial" panose="020B0604020202020204" pitchFamily="34" charset="0"/>
              </a:rPr>
              <a:t>करें</a:t>
            </a:r>
          </a:p>
        </p:txBody>
      </p:sp>
      <p:sp>
        <p:nvSpPr>
          <p:cNvPr id="3" name="Rectangle 2">
            <a:extLst>
              <a:ext uri="{FF2B5EF4-FFF2-40B4-BE49-F238E27FC236}">
                <a16:creationId xmlns:a16="http://schemas.microsoft.com/office/drawing/2014/main" id="{1E6CFD46-6E7F-D84A-B02B-CB63FD01FA10}"/>
              </a:ext>
            </a:extLst>
          </p:cNvPr>
          <p:cNvSpPr/>
          <p:nvPr/>
        </p:nvSpPr>
        <p:spPr>
          <a:xfrm>
            <a:off x="1720054" y="4418549"/>
            <a:ext cx="9594150" cy="6924973"/>
          </a:xfrm>
          <a:prstGeom prst="rect">
            <a:avLst/>
          </a:prstGeom>
        </p:spPr>
        <p:txBody>
          <a:bodyPr wrap="square">
            <a:spAutoFit/>
          </a:bodyPr>
          <a:lstStyle/>
          <a:p>
            <a:pPr algn="l" fontAlgn="ctr"/>
            <a:r>
              <a:rPr lang="hi-IN" sz="3700" b="0" dirty="0"/>
              <a:t>खांसते या छींकते समय रूमाल या टिश्यू से अपने नाक और मुंह को ढकें</a:t>
            </a:r>
            <a:endParaRPr lang="en-US" sz="3700" b="0" dirty="0"/>
          </a:p>
          <a:p>
            <a:pPr algn="l" fontAlgn="ctr"/>
            <a:endParaRPr lang="en-IN" sz="3700" b="0" dirty="0"/>
          </a:p>
          <a:p>
            <a:pPr algn="l" fontAlgn="ctr"/>
            <a:r>
              <a:rPr lang="hi-IN" sz="3700" b="0" dirty="0"/>
              <a:t>उपयोग किये गये टिश्यू को तुरन्त ढक्कनदार कूड़ेदान में डाल दें।</a:t>
            </a:r>
            <a:endParaRPr lang="en-US" sz="3700" b="0" dirty="0"/>
          </a:p>
          <a:p>
            <a:pPr algn="l" fontAlgn="ctr"/>
            <a:endParaRPr lang="en-IN" sz="3700" b="0" dirty="0"/>
          </a:p>
          <a:p>
            <a:pPr algn="l" hangingPunct="1"/>
            <a:r>
              <a:rPr lang="hi-IN" sz="3700" b="0" dirty="0"/>
              <a:t>यदि आपके पास रूमाल या टिश्यू नहीं है तो अपने हाथ को मोड़कर ऊपरी बांह से अपना नाक और मुंह ढंकना चाहिए</a:t>
            </a:r>
            <a:endParaRPr lang="en-US" sz="3700" b="0" dirty="0"/>
          </a:p>
          <a:p>
            <a:pPr algn="l" hangingPunct="1"/>
            <a:endParaRPr lang="en-IN" sz="3700" b="0" dirty="0"/>
          </a:p>
          <a:p>
            <a:pPr algn="l" fontAlgn="ctr"/>
            <a:r>
              <a:rPr lang="hi-IN" sz="3700" b="0" dirty="0"/>
              <a:t>खांसने या छींकने पर नाक/मुंह ढंकने के बाद तुरन्त अपने हाथ धोयें।</a:t>
            </a:r>
            <a:endParaRPr lang="en-IN" sz="3700" b="0" dirty="0"/>
          </a:p>
        </p:txBody>
      </p:sp>
      <p:sp>
        <p:nvSpPr>
          <p:cNvPr id="21" name="Rectangle 20">
            <a:extLst>
              <a:ext uri="{FF2B5EF4-FFF2-40B4-BE49-F238E27FC236}">
                <a16:creationId xmlns:a16="http://schemas.microsoft.com/office/drawing/2014/main" id="{97133F56-D96A-9541-B1A6-15EED70B6E21}"/>
              </a:ext>
            </a:extLst>
          </p:cNvPr>
          <p:cNvSpPr/>
          <p:nvPr/>
        </p:nvSpPr>
        <p:spPr>
          <a:xfrm>
            <a:off x="14630400" y="5484146"/>
            <a:ext cx="7771392" cy="3508653"/>
          </a:xfrm>
          <a:prstGeom prst="rect">
            <a:avLst/>
          </a:prstGeom>
        </p:spPr>
        <p:txBody>
          <a:bodyPr wrap="square">
            <a:spAutoFit/>
          </a:bodyPr>
          <a:lstStyle/>
          <a:p>
            <a:pPr algn="l" fontAlgn="ctr"/>
            <a:r>
              <a:rPr lang="hi-IN" sz="3700" b="0" dirty="0"/>
              <a:t>अपने नाक/मुंह को ढंकने के लिए अन्य तरीके नहीं अपनाएं जैसे कि साड़ी के पल्लू या गमछे से ढंकना।</a:t>
            </a:r>
            <a:endParaRPr lang="en-US" sz="3700" b="0" dirty="0"/>
          </a:p>
          <a:p>
            <a:pPr algn="l" fontAlgn="ctr"/>
            <a:endParaRPr lang="en-IN" sz="3700" b="0" dirty="0"/>
          </a:p>
          <a:p>
            <a:pPr algn="l" fontAlgn="ctr"/>
            <a:r>
              <a:rPr lang="hi-IN" sz="3700" b="0" dirty="0"/>
              <a:t>खुले में न थूकें, हमेशा थूकदान या  वॉश बेसिन का उपयोग करें।</a:t>
            </a:r>
            <a:endParaRPr lang="en-IN" sz="3700" b="0" dirty="0"/>
          </a:p>
        </p:txBody>
      </p:sp>
    </p:spTree>
    <p:extLst>
      <p:ext uri="{BB962C8B-B14F-4D97-AF65-F5344CB8AC3E}">
        <p14:creationId xmlns:p14="http://schemas.microsoft.com/office/powerpoint/2010/main" val="21020219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blinds(horizontal)">
                                      <p:cBhvr>
                                        <p:cTn id="7" dur="1000"/>
                                        <p:tgtEl>
                                          <p:spTgt spid="3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xEl>
                                              <p:pRg st="0" end="0"/>
                                            </p:txEl>
                                          </p:spTgt>
                                        </p:tgtEl>
                                        <p:attrNameLst>
                                          <p:attrName>style.visibility</p:attrName>
                                        </p:attrNameLst>
                                      </p:cBhvr>
                                      <p:to>
                                        <p:strVal val="visible"/>
                                      </p:to>
                                    </p:set>
                                    <p:animEffect transition="in" filter="fade">
                                      <p:cBhvr>
                                        <p:cTn id="51" dur="1000"/>
                                        <p:tgtEl>
                                          <p:spTgt spid="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1">
                                            <p:txEl>
                                              <p:pRg st="2" end="2"/>
                                            </p:txEl>
                                          </p:spTgt>
                                        </p:tgtEl>
                                        <p:attrNameLst>
                                          <p:attrName>style.visibility</p:attrName>
                                        </p:attrNameLst>
                                      </p:cBhvr>
                                      <p:to>
                                        <p:strVal val="visible"/>
                                      </p:to>
                                    </p:set>
                                    <p:animEffect transition="in" filter="fade">
                                      <p:cBhvr>
                                        <p:cTn id="56" dur="10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19" grpId="0"/>
      <p:bldP spid="3" grpId="0" build="p" bldLvl="2"/>
      <p:bldP spid="21" grpId="0" build="p" bldLvl="2"/>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4580</TotalTime>
  <Words>9337</Words>
  <Application>Microsoft Macintosh PowerPoint</Application>
  <PresentationFormat>Custom</PresentationFormat>
  <Paragraphs>527</Paragraphs>
  <Slides>45</Slides>
  <Notes>35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45</vt:i4>
      </vt:variant>
    </vt:vector>
  </HeadingPairs>
  <TitlesOfParts>
    <vt:vector size="58" baseType="lpstr">
      <vt:lpstr>Apple Symbols</vt:lpstr>
      <vt:lpstr>Arial</vt:lpstr>
      <vt:lpstr>Arial Narrow</vt:lpstr>
      <vt:lpstr>Avenir Medium</vt:lpstr>
      <vt:lpstr>Calibri</vt:lpstr>
      <vt:lpstr>Gill Sans</vt:lpstr>
      <vt:lpstr>Gill Sans SemiBold</vt:lpstr>
      <vt:lpstr>Gotham Bold</vt:lpstr>
      <vt:lpstr>Kruti Dev 010</vt:lpstr>
      <vt:lpstr>Kruti Dev 010 Bold</vt:lpstr>
      <vt:lpstr>Mangal</vt:lpstr>
      <vt:lpstr>Times New Roman</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diganta@andand.in</cp:lastModifiedBy>
  <cp:revision>190</cp:revision>
  <dcterms:modified xsi:type="dcterms:W3CDTF">2020-03-30T12:42:43Z</dcterms:modified>
</cp:coreProperties>
</file>